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9" r:id="rId5"/>
    <p:sldId id="260" r:id="rId6"/>
    <p:sldId id="259" r:id="rId7"/>
    <p:sldId id="258" r:id="rId8"/>
    <p:sldId id="27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73" r:id="rId17"/>
    <p:sldId id="274" r:id="rId18"/>
    <p:sldId id="272" r:id="rId19"/>
    <p:sldId id="275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99"/>
    <a:srgbClr val="FF66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Hány %-a termeli meg megújuló forrásokból áramfogyasztását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cat>
            <c:strRef>
              <c:f>Munka1!$A$2:$A$8</c:f>
              <c:strCache>
                <c:ptCount val="7"/>
                <c:pt idx="0">
                  <c:v>Paraguay</c:v>
                </c:pt>
                <c:pt idx="1">
                  <c:v>Izland</c:v>
                </c:pt>
                <c:pt idx="2">
                  <c:v>Norvégia</c:v>
                </c:pt>
                <c:pt idx="3">
                  <c:v>Brazilia</c:v>
                </c:pt>
                <c:pt idx="4">
                  <c:v>Új-Zéland</c:v>
                </c:pt>
                <c:pt idx="5">
                  <c:v>Ausztria</c:v>
                </c:pt>
                <c:pt idx="6">
                  <c:v>Svédország</c:v>
                </c:pt>
              </c:strCache>
            </c:strRef>
          </c:cat>
          <c:val>
            <c:numRef>
              <c:f>Munka1!$B$2:$B$8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0.98</c:v>
                </c:pt>
                <c:pt idx="3">
                  <c:v>0.86</c:v>
                </c:pt>
                <c:pt idx="4">
                  <c:v>0.65</c:v>
                </c:pt>
                <c:pt idx="5">
                  <c:v>0.62</c:v>
                </c:pt>
                <c:pt idx="6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18688"/>
        <c:axId val="82424576"/>
      </c:barChart>
      <c:catAx>
        <c:axId val="82418688"/>
        <c:scaling>
          <c:orientation val="minMax"/>
        </c:scaling>
        <c:delete val="0"/>
        <c:axPos val="b"/>
        <c:majorTickMark val="out"/>
        <c:minorTickMark val="none"/>
        <c:tickLblPos val="nextTo"/>
        <c:crossAx val="82424576"/>
        <c:crosses val="autoZero"/>
        <c:auto val="1"/>
        <c:lblAlgn val="ctr"/>
        <c:lblOffset val="100"/>
        <c:noMultiLvlLbl val="0"/>
      </c:catAx>
      <c:valAx>
        <c:axId val="82424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2418688"/>
        <c:crosses val="autoZero"/>
        <c:crossBetween val="between"/>
      </c:valAx>
      <c:spPr>
        <a:solidFill>
          <a:srgbClr val="FF99CC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CCCC"/>
    </a:solidFill>
    <a:ln>
      <a:solidFill>
        <a:schemeClr val="tx1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B661-78F5-4FFF-80F7-F3BFA287ADE4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66C2D-0A8D-409B-8A0B-8C5B1CCDF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8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66C2D-0A8D-409B-8A0B-8C5B1CCDF52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786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1756894"/>
      </p:ext>
    </p:extLst>
  </p:cSld>
  <p:clrMapOvr>
    <a:masterClrMapping/>
  </p:clrMapOvr>
  <p:transition spd="slow" advClick="0" advTm="1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700487"/>
      </p:ext>
    </p:extLst>
  </p:cSld>
  <p:clrMapOvr>
    <a:masterClrMapping/>
  </p:clrMapOvr>
  <p:transition spd="slow" advClick="0" advTm="1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54903"/>
      </p:ext>
    </p:extLst>
  </p:cSld>
  <p:clrMapOvr>
    <a:masterClrMapping/>
  </p:clrMapOvr>
  <p:transition spd="slow" advClick="0" advTm="1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566298"/>
      </p:ext>
    </p:extLst>
  </p:cSld>
  <p:clrMapOvr>
    <a:masterClrMapping/>
  </p:clrMapOvr>
  <p:transition spd="slow" advClick="0" advTm="1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1874159"/>
      </p:ext>
    </p:extLst>
  </p:cSld>
  <p:clrMapOvr>
    <a:masterClrMapping/>
  </p:clrMapOvr>
  <p:transition spd="slow" advClick="0" advTm="1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958249"/>
      </p:ext>
    </p:extLst>
  </p:cSld>
  <p:clrMapOvr>
    <a:masterClrMapping/>
  </p:clrMapOvr>
  <p:transition spd="slow" advClick="0" advTm="1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96789"/>
      </p:ext>
    </p:extLst>
  </p:cSld>
  <p:clrMapOvr>
    <a:masterClrMapping/>
  </p:clrMapOvr>
  <p:transition spd="slow" advClick="0" advTm="1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373179"/>
      </p:ext>
    </p:extLst>
  </p:cSld>
  <p:clrMapOvr>
    <a:masterClrMapping/>
  </p:clrMapOvr>
  <p:transition spd="slow" advClick="0" advTm="1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941750"/>
      </p:ext>
    </p:extLst>
  </p:cSld>
  <p:clrMapOvr>
    <a:masterClrMapping/>
  </p:clrMapOvr>
  <p:transition spd="slow" advClick="0" advTm="1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237149"/>
      </p:ext>
    </p:extLst>
  </p:cSld>
  <p:clrMapOvr>
    <a:masterClrMapping/>
  </p:clrMapOvr>
  <p:transition spd="slow" advClick="0" advTm="1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733383"/>
      </p:ext>
    </p:extLst>
  </p:cSld>
  <p:clrMapOvr>
    <a:masterClrMapping/>
  </p:clrMapOvr>
  <p:transition spd="slow" advClick="0" advTm="1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7665E-2FBE-492F-9017-303EE3268B71}" type="datetimeFigureOut">
              <a:rPr lang="hu-HU" smtClean="0"/>
              <a:t>2013.02.18.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08D1-7644-4F92-BCCA-FF5ADDAE08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58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4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lsofokon.hu/sites/default/files/users/environmental-engineer/images/a-biomassza-energetikai-felhasznalasa-ii-reszarany-6130.jpg" TargetMode="External"/><Relationship Id="rId3" Type="http://schemas.openxmlformats.org/officeDocument/2006/relationships/hyperlink" Target="http://www.nyf.hu/others/html/kornyezettud/megujulo/SzelEnergia/SZELTURBINA.JPG" TargetMode="External"/><Relationship Id="rId7" Type="http://schemas.openxmlformats.org/officeDocument/2006/relationships/hyperlink" Target="http://upload.wikimedia.org/wikipedia/commons/thumb/9/9f/NesjavellirPowerPlant_edit2.jpg/250px-NesjavellirPowerPlant_edit2.jpg" TargetMode="External"/><Relationship Id="rId2" Type="http://schemas.openxmlformats.org/officeDocument/2006/relationships/hyperlink" Target="http://upload.wikimedia.org/wikipedia/hu/f/f6/Megujuloenergia_vilagon_20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zentkoronaradio.com/files/gusszingi_biomassza_eromu.jpg" TargetMode="External"/><Relationship Id="rId5" Type="http://schemas.openxmlformats.org/officeDocument/2006/relationships/hyperlink" Target="http://s12.images.www.tvn.hu/2011/10/14/20/13/www.tvn.hu_8ef53bc29e62452c34dd66f29b603372.jpg" TargetMode="External"/><Relationship Id="rId4" Type="http://schemas.openxmlformats.org/officeDocument/2006/relationships/hyperlink" Target="http://www.napi.hu/fototar/201109/500/image1316523012.jpg" TargetMode="External"/><Relationship Id="rId9" Type="http://schemas.openxmlformats.org/officeDocument/2006/relationships/hyperlink" Target="http://www.zoldnet.hu/letolt_kepek/8_20080527121924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  <a:ln>
            <a:noFill/>
          </a:ln>
        </p:spPr>
        <p:txBody>
          <a:bodyPr/>
          <a:lstStyle/>
          <a:p>
            <a:r>
              <a:rPr lang="hu-HU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Megújuló energiák</a:t>
            </a:r>
            <a:endParaRPr lang="hu-HU" b="1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43200" y="4841776"/>
            <a:ext cx="6400800" cy="2016224"/>
          </a:xfrm>
        </p:spPr>
        <p:txBody>
          <a:bodyPr>
            <a:normAutofit lnSpcReduction="10000"/>
          </a:bodyPr>
          <a:lstStyle/>
          <a:p>
            <a:pPr algn="r"/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Hajdú Zsófia 9.b</a:t>
            </a:r>
            <a:b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Felkészítő tanár: Pázmándy Hedvig</a:t>
            </a:r>
          </a:p>
          <a:p>
            <a:pPr algn="r"/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Iskola: Fáy András Görögkatolikus Közgazdasági Szakközépiskola</a:t>
            </a:r>
            <a:endParaRPr lang="hu-H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7350"/>
      </p:ext>
    </p:extLst>
  </p:cSld>
  <p:clrMapOvr>
    <a:masterClrMapping/>
  </p:clrMapOvr>
  <p:transition spd="slow" advClick="0" advTm="92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485733" y="3326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Vízenergia</a:t>
            </a:r>
            <a:endParaRPr lang="hu-HU" sz="4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08" y="1196752"/>
            <a:ext cx="70303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/>
              <a:t>megújuló energia, nem szennyezi a környezetet és nem termel sem szén-dioxidot, sem más, üvegházhatást kiváltó gázt. A világ vízerőműveinek összteljesítménye mintegy 715 000 MW, a Föld elektromos összteljesítményének 19%-a (2003-ban 16%-a), a megújuló energiahasznosításnak 2005-ben a 63%- a.</a:t>
            </a:r>
            <a:endParaRPr lang="hu-H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32" y="2996952"/>
            <a:ext cx="47625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9005"/>
      </p:ext>
    </p:extLst>
  </p:cSld>
  <p:clrMapOvr>
    <a:masterClrMapping/>
  </p:clrMapOvr>
  <p:transition spd="slow" advClick="0" advTm="236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450574" y="3326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Napenergia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268760"/>
            <a:ext cx="6660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/>
              <a:t>Földet érő napsugárzásból kinyerhető energia. Használata történhet fotovoltaikus elektromosság generálásával vagy a hőenergia felhasználásával. A napenergia használata történhet aktív módon, mint a naperőmű vagy a napelem, illetve passzív módon, mint például az épületek tájolása segítségével elért hő megtakarítás.</a:t>
            </a:r>
            <a:endParaRPr lang="hu-H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00085"/>
            <a:ext cx="5256584" cy="350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062782"/>
      </p:ext>
    </p:extLst>
  </p:cSld>
  <p:clrMapOvr>
    <a:masterClrMapping/>
  </p:clrMapOvr>
  <p:transition spd="slow" advClick="0" advTm="316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73750">
              <a:schemeClr val="accent5">
                <a:lumMod val="40000"/>
                <a:lumOff val="60000"/>
              </a:schemeClr>
            </a:gs>
            <a:gs pos="39999">
              <a:srgbClr val="00B0F0"/>
            </a:gs>
            <a:gs pos="70000">
              <a:srgbClr val="002060"/>
            </a:gs>
            <a:gs pos="14600">
              <a:schemeClr val="tx2">
                <a:lumMod val="40000"/>
                <a:lumOff val="60000"/>
              </a:schemeClr>
            </a:gs>
            <a:gs pos="99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467544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Ár-apály energia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9258" y="1250474"/>
            <a:ext cx="66590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hu-HU" dirty="0" smtClean="0"/>
              <a:t>Oka: a vízszint változás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hu-HU" dirty="0"/>
              <a:t>	</a:t>
            </a:r>
            <a:r>
              <a:rPr lang="hu-HU" dirty="0" smtClean="0"/>
              <a:t>beltengerekben néhányszor </a:t>
            </a:r>
            <a:r>
              <a:rPr lang="hu-HU" dirty="0"/>
              <a:t>10 </a:t>
            </a:r>
            <a:r>
              <a:rPr lang="hu-HU" dirty="0" smtClean="0"/>
              <a:t>cm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hu-HU" dirty="0"/>
              <a:t>	</a:t>
            </a:r>
            <a:r>
              <a:rPr lang="hu-HU" dirty="0" smtClean="0"/>
              <a:t>folyótorkolatokban </a:t>
            </a:r>
            <a:r>
              <a:rPr lang="hu-HU" dirty="0"/>
              <a:t>több méter </a:t>
            </a:r>
            <a:endParaRPr lang="hu-HU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hu-HU" dirty="0" smtClean="0"/>
              <a:t>Megfelelő </a:t>
            </a:r>
            <a:r>
              <a:rPr lang="hu-HU" dirty="0"/>
              <a:t>gátrendszerek mellett ez a szintváltozás vízturbinákkal elektromos energiatermelésre hasznosítható.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421">
            <a:off x="5848546" y="4402312"/>
            <a:ext cx="2875606" cy="18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09550"/>
      </p:ext>
    </p:extLst>
  </p:cSld>
  <p:clrMapOvr>
    <a:masterClrMapping/>
  </p:clrMapOvr>
  <p:transition spd="slow" advClick="0" advTm="234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467544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FFFF00"/>
                </a:solidFill>
              </a:rPr>
              <a:t>Biomassza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7544" y="126876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kifejezés alatt tágabb értelemben a Földön lévő összes élő tömeget értjük. A biomassza segítségével fosszilis tüzelőanyagok válthatóak ki és ideális esetben az elégetett növényi anyag 1 éven belül újratermelődik, megteremtve ezzel a fenntartható fejlődés és energiagazdálkodás lehetőségét. A biomasszából, pl. bioetanolként üzemanyag is készíthető.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10204"/>
            <a:ext cx="5103440" cy="38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409149"/>
      </p:ext>
    </p:extLst>
  </p:cSld>
  <p:clrMapOvr>
    <a:masterClrMapping/>
  </p:clrMapOvr>
  <p:transition spd="slow" advClick="0" advTm="3026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9599">
              <a:schemeClr val="bg1"/>
            </a:gs>
            <a:gs pos="99000">
              <a:srgbClr val="FF66C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434075" y="21002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Geotermikus energia</a:t>
            </a:r>
            <a:endParaRPr lang="hu-HU" sz="4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26063" y="1228191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Föld belső hőjéből származó energia, lefelé haladva kilométerenként </a:t>
            </a:r>
            <a:r>
              <a:rPr lang="hu-HU" sz="2000" dirty="0" smtClean="0"/>
              <a:t>30 </a:t>
            </a:r>
            <a:r>
              <a:rPr lang="hu-HU" sz="2000" dirty="0"/>
              <a:t>°C-kal </a:t>
            </a:r>
            <a:r>
              <a:rPr lang="hu-HU" sz="2000" dirty="0" smtClean="0"/>
              <a:t>emelkedhet </a:t>
            </a:r>
            <a:r>
              <a:rPr lang="hu-HU" sz="2000" dirty="0"/>
              <a:t>a hőmérséklet. A geotermikus energia korlátlan és folytonos energia nyereséget jelent. Termálvíz formájában nem kiapadhatatlan forrás. Kitermelése viszonylag olcsó, a levegőt nem szennyezi. </a:t>
            </a:r>
            <a:r>
              <a:rPr lang="hu-HU" sz="2000" dirty="0" smtClean="0"/>
              <a:t>A </a:t>
            </a:r>
            <a:r>
              <a:rPr lang="hu-HU" sz="2000" dirty="0"/>
              <a:t>geotermikus fűtés kb. 5 év alatt térül meg. Magyarországon a termálvíz 2 km-nél 120 fok is lehet.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588">
            <a:off x="4634016" y="3259667"/>
            <a:ext cx="3462023" cy="207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2326">
            <a:off x="1236281" y="3970724"/>
            <a:ext cx="3000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299254"/>
      </p:ext>
    </p:extLst>
  </p:cSld>
  <p:clrMapOvr>
    <a:masterClrMapping/>
  </p:clrMapOvr>
  <p:transition spd="slow" advClick="0" advTm="3771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49599">
              <a:schemeClr val="accent2"/>
            </a:gs>
            <a:gs pos="99000">
              <a:srgbClr val="FFC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44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A megújuló energia felhasználása </a:t>
            </a:r>
            <a:endParaRPr lang="hu-H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554150"/>
      </p:ext>
    </p:extLst>
  </p:cSld>
  <p:clrMapOvr>
    <a:masterClrMapping/>
  </p:clrMapOvr>
  <p:transition spd="slow" advClick="0" advTm="1586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4046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Magyarország adottságai a napenergia-hasznosítás szempontjából</a:t>
            </a:r>
            <a:endParaRPr lang="hu-HU" sz="4000" dirty="0">
              <a:effectLst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9" y="1844824"/>
            <a:ext cx="6920543" cy="44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73290"/>
      </p:ext>
    </p:extLst>
  </p:cSld>
  <p:clrMapOvr>
    <a:masterClrMapping/>
  </p:clrMapOvr>
  <p:transition spd="slow" advClick="0" advTm="12061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FF66CC"/>
            </a:gs>
            <a:gs pos="100000">
              <a:schemeClr val="accent6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Ellenőrző kérdések</a:t>
            </a: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17500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Mi a megújuló energia?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Mi a megújuló energia jelentősége?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Mik a legfontosabb megújuló források? </a:t>
            </a:r>
            <a:endParaRPr lang="hu-HU" dirty="0"/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Melyik az a két energia amely otthon is elő tud állítani?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hu-HU" dirty="0" smtClean="0"/>
              <a:t>Melyik </a:t>
            </a:r>
            <a:r>
              <a:rPr lang="hu-HU" dirty="0"/>
              <a:t>a legnagyobb kapacitásbővülést elérő megújuló </a:t>
            </a:r>
            <a:r>
              <a:rPr lang="hu-HU" dirty="0" smtClean="0"/>
              <a:t>energiaforrás?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3455481"/>
      </p:ext>
    </p:extLst>
  </p:cSld>
  <p:clrMapOvr>
    <a:masterClrMapping/>
  </p:clrMapOvr>
  <p:transition spd="slow" advClick="0" advTm="967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17714" y="3552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Források 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81844" y="1336120"/>
            <a:ext cx="7380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>
                <a:hlinkClick r:id="rId2"/>
              </a:rPr>
              <a:t>http://</a:t>
            </a:r>
            <a:r>
              <a:rPr lang="hu-HU" sz="1400" u="sng" dirty="0" smtClean="0">
                <a:hlinkClick r:id="rId2"/>
              </a:rPr>
              <a:t>hu.wikipedia.org/wiki/Meg%C3%BAjul%C3%B3_energiaforr%C3%A1s</a:t>
            </a:r>
          </a:p>
          <a:p>
            <a:endParaRPr lang="hu-HU" sz="1400" u="sng" dirty="0">
              <a:hlinkClick r:id="rId2"/>
            </a:endParaRPr>
          </a:p>
          <a:p>
            <a:endParaRPr lang="hu-HU" sz="1400" u="sng" dirty="0" smtClean="0">
              <a:hlinkClick r:id="rId2"/>
            </a:endParaRPr>
          </a:p>
          <a:p>
            <a:r>
              <a:rPr lang="hu-HU" sz="1400" u="sng" dirty="0" smtClean="0">
                <a:hlinkClick r:id="rId2"/>
              </a:rPr>
              <a:t>http</a:t>
            </a:r>
            <a:r>
              <a:rPr lang="hu-HU" sz="1400" u="sng" dirty="0">
                <a:hlinkClick r:id="rId2"/>
              </a:rPr>
              <a:t>://upload.wikimedia.org/wikipedia/hu/f/f6/Megujuloenergia_vilagon_2005.jpg</a:t>
            </a:r>
            <a:endParaRPr lang="hu-HU" sz="1400" dirty="0"/>
          </a:p>
          <a:p>
            <a:endParaRPr lang="hu-HU" sz="1400" u="sng" dirty="0" smtClean="0"/>
          </a:p>
          <a:p>
            <a:r>
              <a:rPr lang="hu-HU" sz="1400" u="sng" dirty="0" smtClean="0">
                <a:hlinkClick r:id="rId3"/>
              </a:rPr>
              <a:t>http</a:t>
            </a:r>
            <a:r>
              <a:rPr lang="hu-HU" sz="1400" u="sng" dirty="0">
                <a:hlinkClick r:id="rId3"/>
              </a:rPr>
              <a:t>://www.nyf.hu/others/html/kornyezettud/megujulo/SzelEnergia/SZELTURBINA.JPG</a:t>
            </a:r>
            <a:endParaRPr lang="hu-HU" sz="1400" dirty="0"/>
          </a:p>
          <a:p>
            <a:endParaRPr lang="hu-HU" sz="1400" u="sng" dirty="0" smtClean="0"/>
          </a:p>
          <a:p>
            <a:r>
              <a:rPr lang="hu-HU" sz="1400" u="sng" dirty="0" smtClean="0">
                <a:hlinkClick r:id="rId4"/>
              </a:rPr>
              <a:t>http</a:t>
            </a:r>
            <a:r>
              <a:rPr lang="hu-HU" sz="1400" u="sng" dirty="0">
                <a:hlinkClick r:id="rId4"/>
              </a:rPr>
              <a:t>://www.napi.hu/fototar/201109/500/image1316523012.jpg</a:t>
            </a:r>
            <a:endParaRPr lang="hu-HU" sz="1400" dirty="0"/>
          </a:p>
          <a:p>
            <a:endParaRPr lang="hu-HU" sz="1400" u="sng" dirty="0" smtClean="0"/>
          </a:p>
          <a:p>
            <a:r>
              <a:rPr lang="hu-HU" sz="1400" u="sng" dirty="0" smtClean="0">
                <a:hlinkClick r:id="rId5"/>
              </a:rPr>
              <a:t>http</a:t>
            </a:r>
            <a:r>
              <a:rPr lang="hu-HU" sz="1400" u="sng" dirty="0">
                <a:hlinkClick r:id="rId5"/>
              </a:rPr>
              <a:t>://s12.images.www.tvn.hu/2011/10/14/20/13/</a:t>
            </a:r>
            <a:r>
              <a:rPr lang="hu-HU" sz="1400" u="sng" dirty="0" err="1">
                <a:hlinkClick r:id="rId5"/>
              </a:rPr>
              <a:t>www.tvn.hu</a:t>
            </a:r>
            <a:r>
              <a:rPr lang="hu-HU" sz="1400" u="sng" dirty="0">
                <a:hlinkClick r:id="rId5"/>
              </a:rPr>
              <a:t>_8ef53bc29e62452c34dd66f29b603372.jpg</a:t>
            </a:r>
            <a:endParaRPr lang="hu-HU" sz="1400" dirty="0"/>
          </a:p>
          <a:p>
            <a:endParaRPr lang="hu-HU" sz="1400" u="sng" dirty="0" smtClean="0">
              <a:hlinkClick r:id="rId6"/>
            </a:endParaRPr>
          </a:p>
          <a:p>
            <a:r>
              <a:rPr lang="hu-HU" sz="1400" u="sng" dirty="0" smtClean="0">
                <a:hlinkClick r:id="rId6"/>
              </a:rPr>
              <a:t>http</a:t>
            </a:r>
            <a:r>
              <a:rPr lang="hu-HU" sz="1400" u="sng" dirty="0">
                <a:hlinkClick r:id="rId6"/>
              </a:rPr>
              <a:t>://szentkoronaradio.com/files/gusszingi_biomassza_eromu.jpg</a:t>
            </a:r>
            <a:endParaRPr lang="hu-HU" sz="1400" dirty="0"/>
          </a:p>
          <a:p>
            <a:r>
              <a:rPr lang="hu-HU" sz="1400" u="sng" dirty="0" smtClean="0">
                <a:hlinkClick r:id="rId7"/>
              </a:rPr>
              <a:t>http</a:t>
            </a:r>
            <a:r>
              <a:rPr lang="hu-HU" sz="1400" u="sng" dirty="0">
                <a:hlinkClick r:id="rId7"/>
              </a:rPr>
              <a:t>://upload.wikimedia.org/wikipedia/commons/thumb/9/9f/NesjavellirPowerPlant_edit2.jpg/250px-NesjavellirPowerPlant_edit2.jpg</a:t>
            </a:r>
            <a:endParaRPr lang="hu-HU" sz="1400" dirty="0"/>
          </a:p>
          <a:p>
            <a:endParaRPr lang="hu-HU" sz="1400" u="sng" dirty="0" smtClean="0">
              <a:hlinkClick r:id="rId8"/>
            </a:endParaRPr>
          </a:p>
          <a:p>
            <a:r>
              <a:rPr lang="hu-HU" sz="1400" u="sng" dirty="0" smtClean="0">
                <a:hlinkClick r:id="rId8"/>
              </a:rPr>
              <a:t>http</a:t>
            </a:r>
            <a:r>
              <a:rPr lang="hu-HU" sz="1400" u="sng" dirty="0">
                <a:hlinkClick r:id="rId8"/>
              </a:rPr>
              <a:t>://www.felsofokon.hu/sites/default/files/users/environmental-engineer/images/a-biomassza-energetikai-felhasznalasa-ii-reszarany-6130.jpg</a:t>
            </a:r>
            <a:endParaRPr lang="hu-HU" sz="1400" dirty="0"/>
          </a:p>
          <a:p>
            <a:endParaRPr lang="hu-HU" sz="1400" u="sng" dirty="0" smtClean="0">
              <a:hlinkClick r:id="rId9"/>
            </a:endParaRPr>
          </a:p>
          <a:p>
            <a:r>
              <a:rPr lang="hu-HU" sz="1400" u="sng" dirty="0" smtClean="0">
                <a:hlinkClick r:id="rId9"/>
              </a:rPr>
              <a:t>http</a:t>
            </a:r>
            <a:r>
              <a:rPr lang="hu-HU" sz="1400" u="sng" dirty="0">
                <a:hlinkClick r:id="rId9"/>
              </a:rPr>
              <a:t>://www.zoldnet.hu/letolt_kepek/8_20080527121924.png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87570934"/>
      </p:ext>
    </p:extLst>
  </p:cSld>
  <p:clrMapOvr>
    <a:masterClrMapping/>
  </p:clrMapOvr>
  <p:transition spd="slow" advClick="0" advTm="2835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3399"/>
          </a:fgClr>
          <a:bgClr>
            <a:srgbClr val="FF99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/>
              <a:t>Köszönöm a figyelmet !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67364964"/>
      </p:ext>
    </p:extLst>
  </p:cSld>
  <p:clrMapOvr>
    <a:masterClrMapping/>
  </p:clrMapOvr>
  <p:transition spd="slow" advClick="0" advTm="2073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tx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9" y="1628800"/>
            <a:ext cx="410445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hu-HU" sz="2000" dirty="0" smtClean="0"/>
              <a:t>olyan </a:t>
            </a:r>
            <a:r>
              <a:rPr lang="hu-HU" sz="2000" dirty="0" smtClean="0"/>
              <a:t>közeg, természeti jelenség, melyekből energia nyerhető </a:t>
            </a:r>
            <a:r>
              <a:rPr lang="hu-HU" sz="2000" dirty="0" smtClean="0"/>
              <a:t>ki,</a:t>
            </a:r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hu-HU" sz="2000" dirty="0" smtClean="0"/>
              <a:t>akár </a:t>
            </a:r>
            <a:r>
              <a:rPr lang="hu-HU" sz="2000" dirty="0" smtClean="0"/>
              <a:t>naponta többször ismétlődően rendelkezésre </a:t>
            </a:r>
            <a:r>
              <a:rPr lang="hu-HU" sz="2000" dirty="0" smtClean="0"/>
              <a:t>áll</a:t>
            </a:r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hu-HU" sz="2000" dirty="0" smtClean="0"/>
              <a:t>vagy </a:t>
            </a:r>
            <a:r>
              <a:rPr lang="hu-HU" sz="2000" dirty="0" smtClean="0"/>
              <a:t>jelentősebb </a:t>
            </a:r>
            <a:r>
              <a:rPr lang="hu-HU" sz="2000" dirty="0" smtClean="0"/>
              <a:t>emberi beavatkozás </a:t>
            </a:r>
            <a:r>
              <a:rPr lang="hu-HU" sz="2000" dirty="0" smtClean="0"/>
              <a:t>nélkül </a:t>
            </a:r>
            <a:r>
              <a:rPr lang="hu-HU" sz="2000" dirty="0" smtClean="0"/>
              <a:t>legfeljebb néhány </a:t>
            </a:r>
            <a:r>
              <a:rPr lang="hu-HU" sz="2000" dirty="0" smtClean="0"/>
              <a:t>éven belül újratermelődik.</a:t>
            </a:r>
            <a:endParaRPr lang="hu-HU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392488" cy="355579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2694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Megújuló energiák jelentése</a:t>
            </a:r>
            <a:endParaRPr lang="hu-H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726375"/>
      </p:ext>
    </p:extLst>
  </p:cSld>
  <p:clrMapOvr>
    <a:masterClrMapping/>
  </p:clrMapOvr>
  <p:transition spd="slow" advClick="0" advTm="175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8" y="529669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spcBef>
                <a:spcPts val="1800"/>
              </a:spcBef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000" dirty="0" smtClean="0">
                <a:ea typeface="Batang" pitchFamily="18" charset="-127"/>
              </a:rPr>
              <a:t>összhangban van a fenntartható fejlődés alapelveivel, 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000" dirty="0" smtClean="0">
                <a:ea typeface="Batang" pitchFamily="18" charset="-127"/>
              </a:rPr>
              <a:t>alkalmazásuk nem rombolja a környezetet, ugyanakkor nem is fogják vissza az emberiség fejlődési lehetőségeit.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000" dirty="0" smtClean="0">
                <a:ea typeface="Batang" pitchFamily="18" charset="-127"/>
              </a:rPr>
              <a:t> szemben a nem megújuló energiaforrások (kőszén, kőolaj, földgáz stb.) használatával, nem okoznak olyan halmozódó káros hatásokat, mint az üvegházhatás, a levegőszennyezés, vagy a vízszennyezés</a:t>
            </a:r>
            <a:r>
              <a:rPr lang="hu-HU" dirty="0" smtClean="0">
                <a:ea typeface="Batang" pitchFamily="18" charset="-127"/>
              </a:rPr>
              <a:t>.</a:t>
            </a:r>
            <a:endParaRPr lang="hu-HU" dirty="0">
              <a:ea typeface="Batang" pitchFamily="18" charset="-127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48" y="1323372"/>
            <a:ext cx="4385588" cy="553462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-9602" y="17572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Jelentősége</a:t>
            </a:r>
            <a:endParaRPr lang="hu-H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638195"/>
      </p:ext>
    </p:extLst>
  </p:cSld>
  <p:clrMapOvr>
    <a:masterClrMapping/>
  </p:clrMapOvr>
  <p:transition spd="slow" advClick="0" advTm="262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8625"/>
            <a:ext cx="73437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084081"/>
      </p:ext>
    </p:extLst>
  </p:cSld>
  <p:clrMapOvr>
    <a:masterClrMapping/>
  </p:clrMapOvr>
  <p:transition spd="slow" advClick="0" advTm="1240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bg2">
                <a:lumMod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A szél- és napenergia-technológiák alkalmazása</a:t>
            </a:r>
          </a:p>
          <a:p>
            <a:pPr algn="ctr"/>
            <a:endParaRPr lang="hu-HU" sz="4000" dirty="0"/>
          </a:p>
          <a:p>
            <a:pPr algn="ctr"/>
            <a:endParaRPr lang="hu-HU" sz="40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286223" y="1700808"/>
            <a:ext cx="504056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200" dirty="0" smtClean="0"/>
              <a:t>Otthon alkalmazható:</a:t>
            </a:r>
          </a:p>
          <a:p>
            <a:pPr marL="7200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200" dirty="0" smtClean="0"/>
              <a:t>villamos energia termelésére</a:t>
            </a:r>
          </a:p>
          <a:p>
            <a:pPr marL="7200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200" dirty="0"/>
              <a:t>ü</a:t>
            </a:r>
            <a:r>
              <a:rPr lang="hu-HU" sz="2200" dirty="0" smtClean="0"/>
              <a:t>zemanyag előállítására</a:t>
            </a:r>
          </a:p>
          <a:p>
            <a:pPr marL="7200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200" dirty="0"/>
              <a:t>v</a:t>
            </a:r>
            <a:r>
              <a:rPr lang="hu-HU" sz="2200" dirty="0" smtClean="0"/>
              <a:t>ízkészlet termelésére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hu-HU" sz="2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198">
            <a:off x="5576083" y="1834075"/>
            <a:ext cx="3028950" cy="22955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577">
            <a:off x="1114818" y="4018866"/>
            <a:ext cx="3310046" cy="2632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561778"/>
      </p:ext>
    </p:extLst>
  </p:cSld>
  <p:clrMapOvr>
    <a:masterClrMapping/>
  </p:clrMapOvr>
  <p:transition spd="slow" advClick="0" advTm="131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-12084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A négy fontos terület</a:t>
            </a:r>
          </a:p>
          <a:p>
            <a:pPr algn="ctr"/>
            <a:endParaRPr lang="hu-HU" sz="40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-2976" y="965977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hu-HU" sz="2000" dirty="0"/>
              <a:t>A megújuló energia 4 fontos területen </a:t>
            </a:r>
            <a:r>
              <a:rPr lang="hu-HU" sz="2000" dirty="0" smtClean="0"/>
              <a:t>váltja hagyományos energiát ezek: </a:t>
            </a:r>
            <a:endParaRPr lang="hu-HU" sz="2000" dirty="0"/>
          </a:p>
          <a:p>
            <a:pPr marL="7200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000" dirty="0" smtClean="0"/>
              <a:t>az áramtermelés,</a:t>
            </a:r>
          </a:p>
          <a:p>
            <a:pPr marL="7200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fűtés, </a:t>
            </a:r>
            <a:endParaRPr lang="hu-HU" sz="2000" dirty="0"/>
          </a:p>
          <a:p>
            <a:pPr marL="7200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000" dirty="0" smtClean="0"/>
              <a:t>az üzemanyag</a:t>
            </a:r>
          </a:p>
          <a:p>
            <a:pPr marL="7200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2000" dirty="0" smtClean="0"/>
              <a:t>és </a:t>
            </a:r>
            <a:r>
              <a:rPr lang="hu-HU" sz="2000" dirty="0"/>
              <a:t>a hálózaton kívüli (off-grid) áramtermelés.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133823"/>
      </p:ext>
    </p:extLst>
  </p:cSld>
  <p:clrMapOvr>
    <a:masterClrMapping/>
  </p:clrMapOvr>
  <p:transition spd="slow" advClick="0" advTm="97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3155499"/>
              </p:ext>
            </p:extLst>
          </p:nvPr>
        </p:nvGraphicFramePr>
        <p:xfrm>
          <a:off x="1560004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n w="19050">
                  <a:solidFill>
                    <a:schemeClr val="tx1"/>
                  </a:solidFill>
                </a:ln>
                <a:solidFill>
                  <a:srgbClr val="FF99CC"/>
                </a:solidFill>
              </a:rPr>
              <a:t>Néhány ország megújuló forrásokból termeli meg áramfogyasztásának nagyobbik részét</a:t>
            </a:r>
            <a:endParaRPr lang="hu-HU" sz="3200" b="1" dirty="0">
              <a:ln w="19050">
                <a:solidFill>
                  <a:schemeClr val="tx1"/>
                </a:solidFill>
              </a:ln>
              <a:solidFill>
                <a:srgbClr val="FF99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365413"/>
      </p:ext>
    </p:extLst>
  </p:cSld>
  <p:clrMapOvr>
    <a:masterClrMapping/>
  </p:clrMapOvr>
  <p:transition spd="slow" advClick="0" advTm="205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4595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Legfontosabb</a:t>
            </a:r>
            <a:r>
              <a:rPr lang="hu-HU" sz="6000" dirty="0" smtClean="0"/>
              <a:t> </a:t>
            </a:r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megújuló</a:t>
            </a:r>
            <a:r>
              <a:rPr lang="hu-HU" sz="6000" dirty="0" smtClean="0"/>
              <a:t> </a:t>
            </a:r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energiaforrások</a:t>
            </a:r>
            <a:endParaRPr lang="hu-H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24555"/>
      </p:ext>
    </p:extLst>
  </p:cSld>
  <p:clrMapOvr>
    <a:masterClrMapping/>
  </p:clrMapOvr>
  <p:transition spd="slow" advClick="0" advTm="2876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467544" y="3326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Szélenergia</a:t>
            </a:r>
            <a:endParaRPr lang="hu-HU" sz="4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56692" y="1217847"/>
            <a:ext cx="7830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/>
              <a:t>az egyik leggyorsabban fejlődő és az utóbbi időben a legnagyobb kapacitásbővülést elérő megújuló energiaforrás. A szél segítségével termelt energia jelenleg évi 20%-kal növekszik, és rendkívül népszerű Európában és az Egyesült Államokban.</a:t>
            </a:r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50132"/>
            <a:ext cx="4762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211253"/>
      </p:ext>
    </p:extLst>
  </p:cSld>
  <p:clrMapOvr>
    <a:masterClrMapping/>
  </p:clrMapOvr>
  <p:transition spd="slow" advClick="0" advTm="201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.6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6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493</Words>
  <Application>Microsoft Office PowerPoint</Application>
  <PresentationFormat>Diavetítés a képernyőre (4:3 oldalarány)</PresentationFormat>
  <Paragraphs>69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Megújuló energiák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energiák</dc:title>
  <dc:creator>HAJDU ZSOFIA</dc:creator>
  <cp:lastModifiedBy>HAJDU ZSOFIA</cp:lastModifiedBy>
  <cp:revision>22</cp:revision>
  <dcterms:created xsi:type="dcterms:W3CDTF">2013-01-31T10:27:07Z</dcterms:created>
  <dcterms:modified xsi:type="dcterms:W3CDTF">2013-02-18T09:12:14Z</dcterms:modified>
</cp:coreProperties>
</file>