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61" r:id="rId3"/>
    <p:sldId id="257" r:id="rId4"/>
    <p:sldId id="258" r:id="rId5"/>
    <p:sldId id="259" r:id="rId6"/>
    <p:sldId id="268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B6EB"/>
    <a:srgbClr val="CEBDFF"/>
    <a:srgbClr val="FFFF66"/>
    <a:srgbClr val="808080"/>
    <a:srgbClr val="000000"/>
    <a:srgbClr val="33CC33"/>
    <a:srgbClr val="FF6600"/>
    <a:srgbClr val="A8EAFA"/>
    <a:srgbClr val="000066"/>
    <a:srgbClr val="9DE7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B1546-271D-438A-B893-2BA8D3828EA3}" type="datetimeFigureOut">
              <a:rPr lang="hu-HU" smtClean="0"/>
              <a:pPr/>
              <a:t>2013.02.16.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A8FB9-FCF8-463E-9604-A55AD92B8FE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A8FB9-FCF8-463E-9604-A55AD92B8FEE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665A8CD-6660-495B-A429-26831B226E6F}" type="datetimeFigureOut">
              <a:rPr lang="hu-HU" smtClean="0"/>
              <a:pPr/>
              <a:t>2013.02.16.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68CDDDF-CC71-4A60-838F-AB40F4FA6F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A8CD-6660-495B-A429-26831B226E6F}" type="datetimeFigureOut">
              <a:rPr lang="hu-HU" smtClean="0"/>
              <a:pPr/>
              <a:t>2013.02.16.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DDDF-CC71-4A60-838F-AB40F4FA6F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A8CD-6660-495B-A429-26831B226E6F}" type="datetimeFigureOut">
              <a:rPr lang="hu-HU" smtClean="0"/>
              <a:pPr/>
              <a:t>2013.02.16.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DDDF-CC71-4A60-838F-AB40F4FA6F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665A8CD-6660-495B-A429-26831B226E6F}" type="datetimeFigureOut">
              <a:rPr lang="hu-HU" smtClean="0"/>
              <a:pPr/>
              <a:t>2013.02.16.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DDDF-CC71-4A60-838F-AB40F4FA6F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665A8CD-6660-495B-A429-26831B226E6F}" type="datetimeFigureOut">
              <a:rPr lang="hu-HU" smtClean="0"/>
              <a:pPr/>
              <a:t>2013.02.16.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68CDDDF-CC71-4A60-838F-AB40F4FA6FD1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665A8CD-6660-495B-A429-26831B226E6F}" type="datetimeFigureOut">
              <a:rPr lang="hu-HU" smtClean="0"/>
              <a:pPr/>
              <a:t>2013.02.16.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8CDDDF-CC71-4A60-838F-AB40F4FA6F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665A8CD-6660-495B-A429-26831B226E6F}" type="datetimeFigureOut">
              <a:rPr lang="hu-HU" smtClean="0"/>
              <a:pPr/>
              <a:t>2013.02.16.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68CDDDF-CC71-4A60-838F-AB40F4FA6F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A8CD-6660-495B-A429-26831B226E6F}" type="datetimeFigureOut">
              <a:rPr lang="hu-HU" smtClean="0"/>
              <a:pPr/>
              <a:t>2013.02.16.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DDDF-CC71-4A60-838F-AB40F4FA6F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665A8CD-6660-495B-A429-26831B226E6F}" type="datetimeFigureOut">
              <a:rPr lang="hu-HU" smtClean="0"/>
              <a:pPr/>
              <a:t>2013.02.16.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68CDDDF-CC71-4A60-838F-AB40F4FA6F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665A8CD-6660-495B-A429-26831B226E6F}" type="datetimeFigureOut">
              <a:rPr lang="hu-HU" smtClean="0"/>
              <a:pPr/>
              <a:t>2013.02.16.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68CDDDF-CC71-4A60-838F-AB40F4FA6F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665A8CD-6660-495B-A429-26831B226E6F}" type="datetimeFigureOut">
              <a:rPr lang="hu-HU" smtClean="0"/>
              <a:pPr/>
              <a:t>2013.02.16.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68CDDDF-CC71-4A60-838F-AB40F4FA6FD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665A8CD-6660-495B-A429-26831B226E6F}" type="datetimeFigureOut">
              <a:rPr lang="hu-HU" smtClean="0"/>
              <a:pPr/>
              <a:t>2013.02.16.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68CDDDF-CC71-4A60-838F-AB40F4FA6FD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slide" Target="slide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image" Target="../media/image4.jpeg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8.gif"/><Relationship Id="rId7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Relationship Id="rId9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8.gif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305800" cy="2129072"/>
          </a:xfrm>
          <a:effectLst>
            <a:innerShdw blurRad="114300">
              <a:prstClr val="black"/>
            </a:innerShdw>
          </a:effectLst>
          <a:scene3d>
            <a:camera prst="perspectiveBelow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r>
              <a:rPr lang="hu-HU" sz="6600" dirty="0" smtClean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  <a:tileRect/>
                </a:gra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Természetes </a:t>
            </a:r>
            <a:r>
              <a:rPr lang="hu-HU" sz="6600" dirty="0" smtClean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0"/>
                  <a:tileRect/>
                </a:gra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színezékek</a:t>
            </a:r>
            <a:endParaRPr lang="hu-HU" sz="6600" dirty="0">
              <a:ln>
                <a:solidFill>
                  <a:srgbClr val="000000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0"/>
                <a:tileRect/>
              </a:gradFill>
              <a:effectLst>
                <a:glow rad="101600">
                  <a:srgbClr val="000000">
                    <a:alpha val="60000"/>
                  </a:srgb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071802" y="3071810"/>
            <a:ext cx="5429288" cy="2000264"/>
          </a:xfrm>
        </p:spPr>
        <p:txBody>
          <a:bodyPr>
            <a:noAutofit/>
          </a:bodyPr>
          <a:lstStyle/>
          <a:p>
            <a:pPr algn="l"/>
            <a:r>
              <a:rPr lang="hu-HU" sz="3200" b="1" spc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Gyöngyösi </a:t>
            </a:r>
            <a:r>
              <a:rPr lang="hu-HU" sz="3200" b="1" spc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Vivien</a:t>
            </a:r>
            <a:endParaRPr lang="hu-HU" sz="3200" b="1" spc="0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hu-HU" sz="3200" b="1" spc="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Béky</a:t>
            </a:r>
            <a:r>
              <a:rPr lang="hu-HU" sz="3200" b="1" spc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Imre</a:t>
            </a:r>
          </a:p>
          <a:p>
            <a:pPr algn="l"/>
            <a:r>
              <a:rPr lang="hu-HU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Bartók Béla Általános Iskola</a:t>
            </a:r>
          </a:p>
          <a:p>
            <a:pPr algn="l"/>
            <a:r>
              <a:rPr lang="hu-HU" sz="3200" b="1" spc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2360 Gyál, Bartók Béla u. 75</a:t>
            </a:r>
          </a:p>
        </p:txBody>
      </p:sp>
      <p:pic>
        <p:nvPicPr>
          <p:cNvPr id="14338" name="Picture 2" descr="http://m.blog.hu/eg/egyensuly/image/Cool_HD_Wallpapers__4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071678"/>
            <a:ext cx="2143140" cy="1785950"/>
          </a:xfrm>
          <a:prstGeom prst="star5">
            <a:avLst>
              <a:gd name="adj" fmla="val 36007"/>
              <a:gd name="hf" fmla="val 105146"/>
              <a:gd name="vf" fmla="val 110557"/>
            </a:avLst>
          </a:prstGeom>
          <a:ln w="28575">
            <a:solidFill>
              <a:schemeClr val="tx1"/>
            </a:solidFill>
          </a:ln>
          <a:effectLst>
            <a:softEdge rad="63500"/>
          </a:effectLst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sp>
        <p:nvSpPr>
          <p:cNvPr id="7" name="Szövegdoboz 6"/>
          <p:cNvSpPr txBox="1"/>
          <p:nvPr/>
        </p:nvSpPr>
        <p:spPr>
          <a:xfrm>
            <a:off x="0" y="3071810"/>
            <a:ext cx="3286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n>
                  <a:solidFill>
                    <a:schemeClr val="bg2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Készítette:</a:t>
            </a:r>
          </a:p>
          <a:p>
            <a:r>
              <a:rPr lang="hu-HU" sz="3200" b="1" dirty="0" smtClean="0">
                <a:ln>
                  <a:solidFill>
                    <a:schemeClr val="bg2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Felkészítő tanár: </a:t>
            </a:r>
          </a:p>
          <a:p>
            <a:r>
              <a:rPr lang="hu-HU" sz="3200" b="1" dirty="0" smtClean="0">
                <a:ln>
                  <a:solidFill>
                    <a:schemeClr val="bg2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Iskolám Neve: </a:t>
            </a:r>
          </a:p>
          <a:p>
            <a:r>
              <a:rPr lang="hu-HU" sz="3200" b="1" dirty="0" smtClean="0">
                <a:ln>
                  <a:solidFill>
                    <a:schemeClr val="bg2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Iskolám címe: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áromszög 23">
            <a:hlinkClick r:id="" action="ppaction://hlinkshowjump?jump=nextslide"/>
          </p:cNvPr>
          <p:cNvSpPr/>
          <p:nvPr/>
        </p:nvSpPr>
        <p:spPr>
          <a:xfrm rot="16200000">
            <a:off x="7572392" y="5286392"/>
            <a:ext cx="1857364" cy="1285852"/>
          </a:xfrm>
          <a:prstGeom prst="triangle">
            <a:avLst>
              <a:gd name="adj" fmla="val 52378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hu-HU" sz="16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r>
              <a:rPr lang="hu-HU" sz="1500" dirty="0" err="1" smtClean="0">
                <a:solidFill>
                  <a:srgbClr val="000066"/>
                </a:solidFill>
                <a:latin typeface="Comic Sans MS" pitchFamily="66" charset="0"/>
              </a:rPr>
              <a:t>To-vábbi</a:t>
            </a:r>
            <a:r>
              <a:rPr lang="hu-HU" sz="15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hu-HU" sz="1500" dirty="0" err="1" smtClean="0">
                <a:solidFill>
                  <a:srgbClr val="000066"/>
                </a:solidFill>
                <a:latin typeface="Comic Sans MS" pitchFamily="66" charset="0"/>
              </a:rPr>
              <a:t>szí-nez-ékek</a:t>
            </a:r>
            <a:endParaRPr lang="hu-HU" sz="15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4643438" y="428604"/>
            <a:ext cx="1731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Festőbuzér</a:t>
            </a:r>
            <a:endParaRPr lang="hu-H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785794"/>
            <a:ext cx="5357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Wingdings 2" pitchFamily="18" charset="2"/>
              <a:buChar char="ê"/>
            </a:pP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 festőzuzér a buzérfélék családjában a névadó nemzetség egyetlen, Magyarországon is előforduló faja. A textil- és bőrfestésben használt vörös színek közül, igen sok ideje már az alizarin, a festőbuzér gyökérzetéből előállított színezék viszi a pálmát.</a:t>
            </a:r>
          </a:p>
        </p:txBody>
      </p:sp>
      <p:pic>
        <p:nvPicPr>
          <p:cNvPr id="23556" name="Picture 4" descr="http://nagymamikincsestara.boltaneten.hu/image/termekn897-festobuzer_egesz_10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185924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500166" y="3500438"/>
            <a:ext cx="1132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Indigó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3929066"/>
            <a:ext cx="4071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Wingdings 2" pitchFamily="18" charset="2"/>
              <a:buChar char="ê"/>
            </a:pP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Különös, az indigóról az embernek mindig, a kék anyag jut eszébe, de kevesen tudják, hogy az </a:t>
            </a: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indigó vagy indigócserje a pillangósvirágúak családjába tartozó </a:t>
            </a: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nemzetség, melynek rózsaszín virága </a:t>
            </a:r>
            <a:r>
              <a:rPr lang="hu-HU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van. </a:t>
            </a: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Az általunk ismert kék színanyagot az indigócserjéből vonták ki régen</a:t>
            </a: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. </a:t>
            </a:r>
            <a:endParaRPr lang="hu-H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23558" name="Picture 6" descr="http://nagymamikincsestara.boltaneten.hu/image/termekn901-indigo_darabos_10_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714752"/>
            <a:ext cx="170079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Akciógomb: Egyéni 2">
            <a:hlinkClick r:id="rId5" action="ppaction://hlinksldjump" highlightClick="1"/>
          </p:cNvPr>
          <p:cNvSpPr/>
          <p:nvPr/>
        </p:nvSpPr>
        <p:spPr>
          <a:xfrm>
            <a:off x="4572000" y="5857892"/>
            <a:ext cx="1785950" cy="428628"/>
          </a:xfrm>
          <a:prstGeom prst="actionButtonBlan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0066"/>
                </a:solidFill>
                <a:latin typeface="Comic Sans MS" pitchFamily="66" charset="0"/>
              </a:rPr>
              <a:t>Menü</a:t>
            </a:r>
          </a:p>
        </p:txBody>
      </p:sp>
      <p:pic>
        <p:nvPicPr>
          <p:cNvPr id="23562" name="Picture 10" descr="http://www.gyogynovenyek.com/posters/large/festobuz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42852"/>
            <a:ext cx="200026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 descr="http://www.egzotikusdisznovenyek.hu/files/images/indigofer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2928934"/>
            <a:ext cx="295139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ction Button: Help 11">
            <a:hlinkClick r:id="rId8" action="ppaction://hlinksldjump" highlightClick="1"/>
          </p:cNvPr>
          <p:cNvSpPr/>
          <p:nvPr/>
        </p:nvSpPr>
        <p:spPr>
          <a:xfrm>
            <a:off x="2928926" y="3071810"/>
            <a:ext cx="714380" cy="642942"/>
          </a:xfrm>
          <a:prstGeom prst="actionButtonHel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9" grpId="0"/>
      <p:bldP spid="10" grpId="0"/>
      <p:bldP spid="1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428604"/>
            <a:ext cx="3079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Sárgarépa granulátum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Wingdings 2" pitchFamily="18" charset="2"/>
              <a:buChar char="ê"/>
            </a:pP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Természetes színezék, mellyel gyönyörű narancs/sárga színt adhatsz szappanjaidnak. Olajjal keverve adja meg a kellő hatást.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143116"/>
            <a:ext cx="1771658" cy="1574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71934" y="3857628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Wingdings 2" pitchFamily="18" charset="2"/>
              <a:buChar char="ê"/>
            </a:pP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Természetes színezék, mellyel a szappanok csodálatos zöld színpen ponpázhatnak. Textília festésére is alkalmas.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2066" y="3429000"/>
            <a:ext cx="171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Spenót por</a:t>
            </a:r>
          </a:p>
        </p:txBody>
      </p:sp>
      <p:sp>
        <p:nvSpPr>
          <p:cNvPr id="9" name="Akciógomb: Egyéni 2">
            <a:hlinkClick r:id="rId4" action="ppaction://hlinksldjump" highlightClick="1"/>
          </p:cNvPr>
          <p:cNvSpPr/>
          <p:nvPr/>
        </p:nvSpPr>
        <p:spPr>
          <a:xfrm>
            <a:off x="4643438" y="6215082"/>
            <a:ext cx="1785950" cy="428628"/>
          </a:xfrm>
          <a:prstGeom prst="actionButtonBlan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0066"/>
                </a:solidFill>
                <a:latin typeface="Comic Sans MS" pitchFamily="66" charset="0"/>
              </a:rPr>
              <a:t>Menü</a:t>
            </a:r>
          </a:p>
        </p:txBody>
      </p:sp>
      <p:pic>
        <p:nvPicPr>
          <p:cNvPr id="24580" name="Picture 4" descr="http://nagymamikincsestara.boltaneten.hu/image/termekn16-spenot_por_10_g_finom_p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643446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s://encrypted-tbn3.gstatic.com/images?q=tbn:ANd9GcT3xfltl_FijT9-mGVQaJpcZCLxI8Zg0SA1ZBMc4YY8f1bzucSzv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500042"/>
            <a:ext cx="314704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://isteninovenyek.hu/wp-content/uploads/2010/03/speno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214554"/>
            <a:ext cx="342634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kciógomb: Egyéni 2">
            <a:hlinkClick r:id="rId2" action="ppaction://hlinksldjump" highlightClick="1"/>
          </p:cNvPr>
          <p:cNvSpPr/>
          <p:nvPr/>
        </p:nvSpPr>
        <p:spPr>
          <a:xfrm>
            <a:off x="4000496" y="5786454"/>
            <a:ext cx="1785950" cy="428628"/>
          </a:xfrm>
          <a:prstGeom prst="actionButtonBlan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0066"/>
                </a:solidFill>
                <a:latin typeface="Comic Sans MS" pitchFamily="66" charset="0"/>
              </a:rPr>
              <a:t>Menü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dirty="0" smtClean="0">
                <a:ln w="6350">
                  <a:solidFill>
                    <a:srgbClr val="000000"/>
                  </a:solidFill>
                </a:ln>
                <a:solidFill>
                  <a:srgbClr val="80808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Sötét</a:t>
            </a:r>
            <a:r>
              <a:rPr lang="hu-HU" dirty="0" smtClean="0"/>
              <a:t> </a:t>
            </a:r>
            <a:r>
              <a:rPr lang="hu-HU" sz="4400" dirty="0" smtClean="0">
                <a:ln w="6350">
                  <a:solidFill>
                    <a:srgbClr val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0"/>
                </a:gra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színek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1538" y="414338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</a:t>
            </a:r>
            <a:endParaRPr lang="hu-HU" dirty="0"/>
          </a:p>
        </p:txBody>
      </p:sp>
      <p:sp>
        <p:nvSpPr>
          <p:cNvPr id="16" name="TextBox 15"/>
          <p:cNvSpPr txBox="1"/>
          <p:nvPr/>
        </p:nvSpPr>
        <p:spPr>
          <a:xfrm>
            <a:off x="928662" y="2071678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Sajnos, a legtöbb dolog amit a mindennapokban használunk, nem feltétlenül természetes színezékekkel van színezve, így az egészségünkre is károsak lehetnek. Megakadályozni pedig nem tudjuk, hogy érintkezzünk ilyen színezékekkel. Persze csökkenteni igen, de teljesen megszüntetni nem.</a:t>
            </a:r>
          </a:p>
          <a:p>
            <a:endParaRPr lang="hu-HU" dirty="0"/>
          </a:p>
        </p:txBody>
      </p:sp>
      <p:pic>
        <p:nvPicPr>
          <p:cNvPr id="25608" name="Picture 8" descr="http://usualvisual.egologo.ro/wp-content/uploads/2011/02/szur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6454">
            <a:off x="5857884" y="3786190"/>
            <a:ext cx="2836508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ction Button: Help 6">
            <a:hlinkClick r:id="rId4" action="ppaction://hlinksldjump" highlightClick="1"/>
          </p:cNvPr>
          <p:cNvSpPr/>
          <p:nvPr/>
        </p:nvSpPr>
        <p:spPr>
          <a:xfrm>
            <a:off x="7500958" y="1214422"/>
            <a:ext cx="714380" cy="642942"/>
          </a:xfrm>
          <a:prstGeom prst="actionButtonHel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1643050"/>
            <a:ext cx="779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Jokerman" pitchFamily="82" charset="0"/>
              </a:rPr>
              <a:t>Köszönöm a figyelmet!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Jokerm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050" y="2857496"/>
            <a:ext cx="3288081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9600" b="1" cap="none" spc="100" dirty="0" smtClean="0">
                <a:ln w="18000">
                  <a:solidFill>
                    <a:srgbClr val="ABB6EB"/>
                  </a:solidFill>
                  <a:prstDash val="solid"/>
                </a:ln>
                <a:solidFill>
                  <a:srgbClr val="CEBD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Jokerman" pitchFamily="82" charset="0"/>
              </a:rPr>
              <a:t>Vége</a:t>
            </a:r>
            <a:endParaRPr lang="en-US" sz="9600" b="1" cap="none" spc="100" dirty="0">
              <a:ln w="18000">
                <a:solidFill>
                  <a:srgbClr val="ABB6EB"/>
                </a:solidFill>
                <a:prstDash val="solid"/>
              </a:ln>
              <a:solidFill>
                <a:srgbClr val="CEBD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Jokerman" pitchFamily="82" charset="0"/>
            </a:endParaRPr>
          </a:p>
        </p:txBody>
      </p:sp>
      <p:sp>
        <p:nvSpPr>
          <p:cNvPr id="6" name="Minus 5">
            <a:hlinkClick r:id="" action="ppaction://hlinkshowjump?jump=endshow"/>
          </p:cNvPr>
          <p:cNvSpPr/>
          <p:nvPr/>
        </p:nvSpPr>
        <p:spPr>
          <a:xfrm>
            <a:off x="3929058" y="5214950"/>
            <a:ext cx="4714908" cy="1643050"/>
          </a:xfrm>
          <a:prstGeom prst="mathMinus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bg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Kattintson a vetítés végért</a:t>
            </a:r>
            <a:endParaRPr lang="hu-HU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Összefoglaló kérdések</a:t>
            </a:r>
            <a:endParaRPr lang="hu-HU" sz="4000" dirty="0" smtClean="0">
              <a:ln w="6350"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4160878" y="2197048"/>
            <a:ext cx="1107996" cy="1428760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Mi </a:t>
            </a:r>
          </a:p>
          <a:p>
            <a:endParaRPr lang="hu-H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  <a:p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2" action="ppaction://hlinksldjump"/>
              </a:rPr>
              <a:t>színezék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?</a:t>
            </a:r>
            <a:endParaRPr lang="hu-H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643182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Melyik 2 csoportba soroljuk 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 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2" action="ppaction://hlinksldjump"/>
              </a:rPr>
              <a:t>színezékeket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?</a:t>
            </a:r>
            <a:endParaRPr lang="hu-H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489120">
            <a:off x="4670064" y="1684366"/>
            <a:ext cx="4663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Hogyan készítenek 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3" action="ppaction://hlinksldjump"/>
              </a:rPr>
              <a:t>természetes színezékeket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 rot="20187087">
            <a:off x="383437" y="4311556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4" action="ppaction://hlinksldjump"/>
              </a:rPr>
              <a:t>Hol találkozhatunk 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színekékekkel?</a:t>
            </a:r>
          </a:p>
        </p:txBody>
      </p:sp>
      <p:sp>
        <p:nvSpPr>
          <p:cNvPr id="10" name="TextBox 9"/>
          <p:cNvSpPr txBox="1"/>
          <p:nvPr/>
        </p:nvSpPr>
        <p:spPr>
          <a:xfrm rot="166221">
            <a:off x="4722422" y="3802302"/>
            <a:ext cx="3632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Mire jó az 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5" action="ppaction://hlinksldjump"/>
              </a:rPr>
              <a:t>étefesték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6116" y="478632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Mi az 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6" action="ppaction://hlinksldjump"/>
              </a:rPr>
              <a:t>alkanna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44" y="342900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Milyen színű az 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7" action="ppaction://hlinksldjump"/>
              </a:rPr>
              <a:t>indigó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 virága?</a:t>
            </a:r>
          </a:p>
        </p:txBody>
      </p:sp>
      <p:sp>
        <p:nvSpPr>
          <p:cNvPr id="13" name="TextBox 12"/>
          <p:cNvSpPr txBox="1"/>
          <p:nvPr/>
        </p:nvSpPr>
        <p:spPr>
          <a:xfrm rot="1531584">
            <a:off x="5621693" y="5029641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Mi az 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7" action="ppaction://hlinksldjump"/>
              </a:rPr>
              <a:t>alizarin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2" y="5715016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Mire használják az 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6" action="ppaction://hlinksldjump"/>
              </a:rPr>
              <a:t>annatto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0364" y="557214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Mi a 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8" action="ppaction://hlinksldjump"/>
              </a:rPr>
              <a:t>probléma</a:t>
            </a: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 a színezékekkel?</a:t>
            </a:r>
          </a:p>
        </p:txBody>
      </p:sp>
      <p:sp>
        <p:nvSpPr>
          <p:cNvPr id="18" name="Akciógomb: Egyéni 2">
            <a:hlinkClick r:id="rId9" action="ppaction://hlinksldjump" highlightClick="1"/>
          </p:cNvPr>
          <p:cNvSpPr/>
          <p:nvPr/>
        </p:nvSpPr>
        <p:spPr>
          <a:xfrm>
            <a:off x="6715140" y="6215082"/>
            <a:ext cx="1785950" cy="428628"/>
          </a:xfrm>
          <a:prstGeom prst="actionButtonBlan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0066"/>
                </a:solidFill>
                <a:latin typeface="Comic Sans MS" pitchFamily="66" charset="0"/>
              </a:rPr>
              <a:t>Menü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Források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224" y="2285992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Képforrások</a:t>
            </a:r>
            <a:r>
              <a:rPr lang="hu-H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: Google.hu</a:t>
            </a:r>
          </a:p>
          <a:p>
            <a:pPr defTabSz="2016000"/>
            <a:r>
              <a:rPr lang="hu-H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	Weheartit.com</a:t>
            </a:r>
            <a:endParaRPr lang="hu-H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3286124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Szövegforrások</a:t>
            </a:r>
            <a:r>
              <a:rPr lang="hu-H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: Wikipedia.org</a:t>
            </a:r>
          </a:p>
          <a:p>
            <a:pPr defTabSz="2520000"/>
            <a:r>
              <a:rPr lang="hu-H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	</a:t>
            </a:r>
            <a:r>
              <a:rPr lang="hu-H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Mamikincsestara.boltaneten.hu</a:t>
            </a:r>
          </a:p>
          <a:p>
            <a:pPr defTabSz="2520000"/>
            <a:r>
              <a:rPr lang="hu-H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	N</a:t>
            </a:r>
            <a:r>
              <a:rPr lang="hu-H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osalty.hu/alapanyag/etelfestek</a:t>
            </a:r>
          </a:p>
          <a:p>
            <a:pPr defTabSz="936000"/>
            <a:r>
              <a:rPr lang="hu-H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	</a:t>
            </a:r>
            <a:r>
              <a:rPr lang="hu-H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	</a:t>
            </a:r>
            <a:endParaRPr lang="hu-H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Akciógomb: Egyéni 6">
            <a:hlinkClick r:id="rId2" action="ppaction://hlinksldjump" highlightClick="1"/>
          </p:cNvPr>
          <p:cNvSpPr/>
          <p:nvPr/>
        </p:nvSpPr>
        <p:spPr>
          <a:xfrm>
            <a:off x="3286116" y="6072206"/>
            <a:ext cx="1785950" cy="428628"/>
          </a:xfrm>
          <a:prstGeom prst="actionButtonBlan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  <a:ea typeface="+mj-ea"/>
                <a:cs typeface="+mj-cs"/>
              </a:rPr>
              <a:t>Menü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Menü</a:t>
            </a:r>
            <a:endParaRPr lang="hu-HU" sz="4400" dirty="0">
              <a:ln w="6350"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rgbClr val="CEBDFF">
              <a:alpha val="16000"/>
            </a:srgb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Clr>
                <a:srgbClr val="FF0000"/>
              </a:buClr>
              <a:buSzPct val="100000"/>
              <a:buFont typeface="Wingdings" pitchFamily="2" charset="2"/>
              <a:buChar char=""/>
            </a:pPr>
            <a:r>
              <a:rPr lang="hu-HU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linkClick r:id="rId2" action="ppaction://hlinksldjump"/>
              </a:rPr>
              <a:t>Mi is az a színezék?</a:t>
            </a:r>
            <a:endParaRPr lang="hu-HU" dirty="0" smtClean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  <a:p>
            <a:pPr>
              <a:buClr>
                <a:srgbClr val="FF6600"/>
              </a:buClr>
              <a:buSzPct val="100000"/>
              <a:buFont typeface="Wingdings" pitchFamily="2" charset="2"/>
              <a:buChar char=""/>
            </a:pPr>
            <a:r>
              <a:rPr lang="hu-HU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linkClick r:id="rId3" action="ppaction://hlinksldjump"/>
              </a:rPr>
              <a:t>Bővebben a Természetes színezékekről</a:t>
            </a:r>
            <a:endParaRPr lang="hu-HU" dirty="0" smtClean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  <a:p>
            <a:pPr>
              <a:buClr>
                <a:srgbClr val="FFFF66"/>
              </a:buClr>
              <a:buSzPct val="100000"/>
              <a:buFont typeface="Wingdings" pitchFamily="2" charset="2"/>
              <a:buChar char=""/>
            </a:pPr>
            <a:r>
              <a:rPr lang="hu-HU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linkClick r:id="rId4" action="ppaction://hlinksldjump"/>
              </a:rPr>
              <a:t>Hol használunk színezékeket?</a:t>
            </a:r>
            <a:endParaRPr lang="hu-HU" dirty="0" smtClean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  <a:p>
            <a:pPr>
              <a:buClr>
                <a:srgbClr val="33CC33"/>
              </a:buClr>
              <a:buSzPct val="100000"/>
              <a:buFont typeface="Wingdings" pitchFamily="2" charset="2"/>
              <a:buChar char=""/>
            </a:pPr>
            <a:r>
              <a:rPr lang="hu-HU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linkClick r:id="rId5" action="ppaction://hlinksldjump"/>
              </a:rPr>
              <a:t>Ételfesték</a:t>
            </a:r>
            <a:endParaRPr lang="hu-HU" dirty="0" smtClean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  <a:p>
            <a:pPr>
              <a:buClr>
                <a:srgbClr val="00B0F0"/>
              </a:buClr>
              <a:buSzPct val="100000"/>
              <a:buFont typeface="Wingdings" pitchFamily="2" charset="2"/>
              <a:buChar char=""/>
            </a:pPr>
            <a:r>
              <a:rPr lang="hu-HU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linkClick r:id="rId6" action="ppaction://hlinksldjump"/>
              </a:rPr>
              <a:t>Növényi eredetű színezékek</a:t>
            </a:r>
            <a:endParaRPr lang="hu-HU" dirty="0" smtClean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  <a:p>
            <a:pPr>
              <a:buClr>
                <a:srgbClr val="7030A0"/>
              </a:buClr>
              <a:buSzPct val="100000"/>
              <a:buFont typeface="Wingdings" pitchFamily="2" charset="2"/>
              <a:buChar char=""/>
            </a:pPr>
            <a:r>
              <a:rPr lang="hu-HU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linkClick r:id="rId7" action="ppaction://hlinksldjump"/>
              </a:rPr>
              <a:t>Sötét </a:t>
            </a:r>
            <a:r>
              <a:rPr lang="hu-HU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linkClick r:id="rId7" action="ppaction://hlinksldjump"/>
              </a:rPr>
              <a:t>színek</a:t>
            </a:r>
            <a:endParaRPr lang="hu-HU" dirty="0" smtClean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"/>
            </a:pPr>
            <a:r>
              <a:rPr lang="hu-HU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linkClick r:id="rId8" action="ppaction://hlinksldjump"/>
              </a:rPr>
              <a:t>Összefoglaló kérdések</a:t>
            </a:r>
            <a:endParaRPr lang="hu-HU" dirty="0" smtClean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endParaRPr>
          </a:p>
          <a:p>
            <a:pPr>
              <a:buClr>
                <a:srgbClr val="FF6600"/>
              </a:buClr>
              <a:buSzPct val="100000"/>
              <a:buFont typeface="Wingdings" pitchFamily="2" charset="2"/>
              <a:buChar char=""/>
            </a:pPr>
            <a:r>
              <a:rPr lang="hu-HU" dirty="0" smtClean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hlinkClick r:id="rId9" action="ppaction://hlinksldjump"/>
              </a:rPr>
              <a:t>Források</a:t>
            </a:r>
            <a:endParaRPr lang="hu-HU" dirty="0" smtClean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hlinkClick r:id="rId3" action="ppaction://hlinksldjump"/>
            </a:endParaRPr>
          </a:p>
        </p:txBody>
      </p:sp>
      <p:pic>
        <p:nvPicPr>
          <p:cNvPr id="8194" name="Picture 2" descr="Coz_i_am_special_by_setitoffagain-d34ep0h_larg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637232">
            <a:off x="5530284" y="4082917"/>
            <a:ext cx="343245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Multiply 5">
            <a:hlinkClick r:id="rId11" action="ppaction://hlinksldjump"/>
          </p:cNvPr>
          <p:cNvSpPr/>
          <p:nvPr/>
        </p:nvSpPr>
        <p:spPr>
          <a:xfrm>
            <a:off x="3071802" y="5857892"/>
            <a:ext cx="714380" cy="7143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/>
              <a:t>Vége</a:t>
            </a:r>
            <a:endParaRPr lang="hu-HU" sz="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hu-HU" sz="44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Mi is az a </a:t>
            </a:r>
            <a:r>
              <a:rPr lang="hu-HU" sz="4400" dirty="0" smtClean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  <a:tileRect/>
                </a:gra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színezék</a:t>
            </a:r>
            <a:r>
              <a:rPr lang="hu-HU" sz="6600" dirty="0" smtClean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  <a:tileRect/>
                </a:gra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?</a:t>
            </a:r>
            <a:endParaRPr lang="hu-HU" sz="6600" dirty="0">
              <a:ln>
                <a:solidFill>
                  <a:srgbClr val="00000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0" scaled="1"/>
                <a:tileRect/>
              </a:gradFill>
              <a:effectLst>
                <a:glow rad="101600">
                  <a:srgbClr val="000000">
                    <a:alpha val="60000"/>
                  </a:srgb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214414" y="2428868"/>
            <a:ext cx="5786478" cy="1477328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 színezékek olyan festékanyagok, amelyek más anyagok felületén közvetlenül megtapadnak. Eredetük szerint lehetnek természetes alapú (indigó, alizarin stb.) és szintetikus színezékek. Esetünkben a természetes színezékekről lesz szó.</a:t>
            </a:r>
          </a:p>
        </p:txBody>
      </p:sp>
      <p:sp>
        <p:nvSpPr>
          <p:cNvPr id="5" name="Akciógomb: Egyéni 4">
            <a:hlinkClick r:id="rId2" action="ppaction://hlinksldjump" highlightClick="1"/>
          </p:cNvPr>
          <p:cNvSpPr/>
          <p:nvPr/>
        </p:nvSpPr>
        <p:spPr>
          <a:xfrm>
            <a:off x="3286116" y="6072206"/>
            <a:ext cx="1785950" cy="428628"/>
          </a:xfrm>
          <a:prstGeom prst="actionButtonBlan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  <a:ea typeface="+mj-ea"/>
                <a:cs typeface="+mj-cs"/>
              </a:rPr>
              <a:t>Menü</a:t>
            </a:r>
          </a:p>
        </p:txBody>
      </p:sp>
      <p:pic>
        <p:nvPicPr>
          <p:cNvPr id="6" name="Picture 2" descr="http://md.all.biz/img/md/catalog/3786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75183">
            <a:off x="6718217" y="4659958"/>
            <a:ext cx="1909212" cy="1909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ction Button: Help 6">
            <a:hlinkClick r:id="rId4" action="ppaction://hlinksldjump" highlightClick="1"/>
          </p:cNvPr>
          <p:cNvSpPr/>
          <p:nvPr/>
        </p:nvSpPr>
        <p:spPr>
          <a:xfrm>
            <a:off x="7643834" y="1428736"/>
            <a:ext cx="714380" cy="642942"/>
          </a:xfrm>
          <a:prstGeom prst="actionButtonHel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4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Bővebben a</a:t>
            </a:r>
            <a:r>
              <a:rPr lang="hu-HU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 </a:t>
            </a:r>
            <a:r>
              <a:rPr lang="hu-HU" dirty="0" smtClean="0">
                <a:ln w="6350">
                  <a:solidFill>
                    <a:srgbClr val="000000"/>
                  </a:solidFill>
                </a:ln>
                <a:solidFill>
                  <a:srgbClr val="9DE79D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Természetes</a:t>
            </a:r>
            <a:r>
              <a:rPr lang="hu-HU" dirty="0" smtClean="0">
                <a:ln w="6350">
                  <a:solidFill>
                    <a:srgbClr val="000000"/>
                  </a:solidFill>
                </a:ln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 </a:t>
            </a:r>
            <a:r>
              <a:rPr lang="hu-HU" sz="4400" dirty="0" smtClean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  <a:tileRect/>
                </a:gra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színezékekről</a:t>
            </a:r>
            <a:endParaRPr lang="hu-HU" sz="4900" dirty="0">
              <a:ln>
                <a:solidFill>
                  <a:srgbClr val="00000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0" scaled="1"/>
                <a:tileRect/>
              </a:gradFill>
              <a:effectLst>
                <a:glow rad="101600">
                  <a:srgbClr val="000000">
                    <a:alpha val="60000"/>
                  </a:srgb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5720" y="3000372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Ezeket elsősorban növényekből vonják ki és az eredeti növény színét átalakítás nélkül használják fel.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857488" y="4143380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Mivel nagyon érzékenyek a környezeti tényezőkre, és feldolgozás/tárolás közben könnyen károsodnak, elégé sok pénzbe kerülnek.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14348" y="550070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Egészségre nem ártalmasak, sőt, pozitív hatásuk van.</a:t>
            </a:r>
          </a:p>
        </p:txBody>
      </p:sp>
      <p:sp>
        <p:nvSpPr>
          <p:cNvPr id="7" name="Akciógomb: Egyéni 6">
            <a:hlinkClick r:id="rId3" action="ppaction://hlinksldjump" highlightClick="1"/>
          </p:cNvPr>
          <p:cNvSpPr/>
          <p:nvPr/>
        </p:nvSpPr>
        <p:spPr>
          <a:xfrm>
            <a:off x="3286116" y="6072206"/>
            <a:ext cx="1785950" cy="428628"/>
          </a:xfrm>
          <a:prstGeom prst="actionButtonBlan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  <a:ea typeface="+mj-ea"/>
                <a:cs typeface="+mj-cs"/>
              </a:rPr>
              <a:t>Menü</a:t>
            </a:r>
          </a:p>
        </p:txBody>
      </p:sp>
      <p:pic>
        <p:nvPicPr>
          <p:cNvPr id="8" name="Picture 2" descr="http://users2.ml.mindenkilapja.hu/users/nevedgelj/icons/l21400819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785793"/>
            <a:ext cx="2222665" cy="3020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Action Button: Help 8">
            <a:hlinkClick r:id="rId5" action="ppaction://hlinksldjump" highlightClick="1"/>
          </p:cNvPr>
          <p:cNvSpPr/>
          <p:nvPr/>
        </p:nvSpPr>
        <p:spPr>
          <a:xfrm>
            <a:off x="5286380" y="1928802"/>
            <a:ext cx="714380" cy="642942"/>
          </a:xfrm>
          <a:prstGeom prst="actionButtonHel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1.bp.blogspot.com/-Pkqo9aFE-Gk/T2IfvdCD3CI/AAAAAAAAAOo/6SwBCXnC1FM/s640/Crayon%2526Canvas%2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0109">
            <a:off x="4829130" y="811682"/>
            <a:ext cx="4048408" cy="301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m.blog.hu/he/hellokitty/image/hello-kitty_kozmetikum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9789">
            <a:off x="2651539" y="3745662"/>
            <a:ext cx="4131404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52170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Hol </a:t>
            </a:r>
            <a:r>
              <a:rPr lang="hu-HU" sz="44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használunk</a:t>
            </a:r>
            <a:r>
              <a:rPr lang="hu-HU" dirty="0" smtClean="0">
                <a:ln w="6350">
                  <a:solidFill>
                    <a:srgbClr val="000000"/>
                  </a:solidFill>
                </a:ln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4400" dirty="0" smtClean="0">
                <a:ln w="6350">
                  <a:solidFill>
                    <a:srgbClr val="0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0800000" scaled="1"/>
                  <a:tileRect/>
                </a:gra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színezékeket?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71472" y="1785926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4" name="Picture 1" descr="dgcjngfdt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628">
            <a:off x="189352" y="1048938"/>
            <a:ext cx="4261573" cy="319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Tumblr_m6njp6ipzi1qi23vmo1_500_large_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83474">
            <a:off x="-154893" y="3862632"/>
            <a:ext cx="2988621" cy="2007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Tumblr_lxzv38xnrd1r9h3v6o1_500_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31243">
            <a:off x="6125228" y="3524557"/>
            <a:ext cx="3081417" cy="2132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Háromszög 4">
            <a:hlinkClick r:id="" action="ppaction://hlinkshowjump?jump=nextslide"/>
          </p:cNvPr>
          <p:cNvSpPr/>
          <p:nvPr/>
        </p:nvSpPr>
        <p:spPr>
          <a:xfrm rot="16200000">
            <a:off x="7572392" y="5286392"/>
            <a:ext cx="1857364" cy="1285852"/>
          </a:xfrm>
          <a:prstGeom prst="triangle">
            <a:avLst>
              <a:gd name="adj" fmla="val 52378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hu-HU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r>
              <a:rPr lang="hu-HU" dirty="0" smtClean="0">
                <a:solidFill>
                  <a:srgbClr val="000066"/>
                </a:solidFill>
                <a:latin typeface="Comic Sans MS" pitchFamily="66" charset="0"/>
              </a:rPr>
              <a:t>To-vább</a:t>
            </a:r>
            <a:endParaRPr lang="hu-HU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endParaRPr lang="hu-HU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drogeria.shopmarket.hu/pictures/datasheetpics/palette-hajfestek-ri5-intenziv-voros-44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1" y="4214818"/>
            <a:ext cx="250032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zövegdoboz 9"/>
          <p:cNvSpPr txBox="1"/>
          <p:nvPr/>
        </p:nvSpPr>
        <p:spPr>
          <a:xfrm>
            <a:off x="1714480" y="428604"/>
            <a:ext cx="4929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Az élelmiszerek, kozmetikumok, színes ceruzák, zsírkréták, színes papírok, öblítők (stb.), mind-mind olyan anyagok, amelyekben színezékek vannak. </a:t>
            </a:r>
          </a:p>
        </p:txBody>
      </p:sp>
      <p:pic>
        <p:nvPicPr>
          <p:cNvPr id="1026" name="Picture 2" descr="http://bugaro.hupont.hu/felhasznalok_uj/1/1/113772/kepfeltoltes/silan_class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53823">
            <a:off x="142472" y="1695954"/>
            <a:ext cx="4048125" cy="303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stockfresh.com/thumbs/brunoil/605490_sziv%C3%A1rv%C3%A1ny-kezek-k%C3%A9z-sz%C3%ADnek-test-fest%C3%A9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0563">
            <a:off x="5235215" y="1524344"/>
            <a:ext cx="3810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://static.egeszsegkalauz.hu/db/04/EC/gumimacik-280x200-d000004EC40ee88cf84c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74055">
            <a:off x="375917" y="4742130"/>
            <a:ext cx="2751680" cy="1965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gyermekversek_es_mondokak.abbcenter.com/weboldal/gyermekversek_es_mondokak/cikkek/szines_ceruzak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757280">
            <a:off x="3475478" y="1888535"/>
            <a:ext cx="2466975" cy="18478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epicfail.xepher.net/wp-content/uploads/2012/10/origami-dragon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891793">
            <a:off x="2731232" y="3503170"/>
            <a:ext cx="4572000" cy="3429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kciógomb: Egyéni 11">
            <a:hlinkClick r:id="rId8" action="ppaction://hlinksldjump" highlightClick="1"/>
          </p:cNvPr>
          <p:cNvSpPr/>
          <p:nvPr/>
        </p:nvSpPr>
        <p:spPr>
          <a:xfrm>
            <a:off x="7000892" y="928670"/>
            <a:ext cx="1785950" cy="428628"/>
          </a:xfrm>
          <a:prstGeom prst="actionButtonBlan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  <a:ea typeface="+mj-ea"/>
                <a:cs typeface="+mj-cs"/>
              </a:rPr>
              <a:t>Menü</a:t>
            </a:r>
          </a:p>
        </p:txBody>
      </p:sp>
      <p:sp>
        <p:nvSpPr>
          <p:cNvPr id="14" name="Action Button: Help 13">
            <a:hlinkClick r:id="rId9" action="ppaction://hlinksldjump" highlightClick="1"/>
          </p:cNvPr>
          <p:cNvSpPr/>
          <p:nvPr/>
        </p:nvSpPr>
        <p:spPr>
          <a:xfrm>
            <a:off x="571472" y="642918"/>
            <a:ext cx="714380" cy="642942"/>
          </a:xfrm>
          <a:prstGeom prst="actionButtonHel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42844" y="1000108"/>
            <a:ext cx="40005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Az ételfestékek élelmiszer adalékanyagok, melyek az élelmiszereknek tetszetősebb külsőt kölcsönöznek és kielégítik a fogyasztó színelvárásait. </a:t>
            </a:r>
            <a:b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Igen csekély hányaduk tisztán növényi eredetű (pl. </a:t>
            </a:r>
            <a:r>
              <a:rPr lang="hu-H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Betanoin</a:t>
            </a: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 vagy klorofil); ezeken kívül fellelhetők természetazonos és teljesen szintetikus vegyületek is.</a:t>
            </a:r>
          </a:p>
          <a:p>
            <a:pPr>
              <a:buBlip>
                <a:blip r:embed="rId2"/>
              </a:buBlip>
            </a:pP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Elsősorban az élelmiszerek színezésére használják, pl. a gumimacik esetében arra törekednek, hogy a zselatin színezése harmonizáljon az egyes gyümölcsízekkel.</a:t>
            </a:r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23608"/>
          </a:xfrm>
        </p:spPr>
        <p:txBody>
          <a:bodyPr>
            <a:normAutofit/>
          </a:bodyPr>
          <a:lstStyle/>
          <a:p>
            <a:pPr algn="ctr"/>
            <a:r>
              <a:rPr lang="hu-HU" sz="44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Étel</a:t>
            </a:r>
            <a:r>
              <a:rPr lang="hu-HU" sz="4400" dirty="0" smtClean="0">
                <a:ln w="6350">
                  <a:solidFill>
                    <a:srgbClr val="0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festék</a:t>
            </a:r>
          </a:p>
        </p:txBody>
      </p:sp>
      <p:pic>
        <p:nvPicPr>
          <p:cNvPr id="2050" name="Picture 2" descr="http://p1.vatera.hu/photos/c1/38/9d46_2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286252"/>
            <a:ext cx="2571748" cy="257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zövegdoboz 10"/>
          <p:cNvSpPr txBox="1"/>
          <p:nvPr/>
        </p:nvSpPr>
        <p:spPr>
          <a:xfrm>
            <a:off x="4143372" y="1071546"/>
            <a:ext cx="5000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Textíliákat is színeznek velük, és fontos kellékei a paintball sportnak, ahol biztonsági okokból ételszínezékkel töltik fel a patronokat.</a:t>
            </a:r>
            <a:b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 szintetikus ételfestékeket maguk az élelmiszerek is helyettesíthetik, mint pl. a piros bogyós termések, a </a:t>
            </a:r>
            <a:r>
              <a:rPr lang="hu-H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kurkuma</a:t>
            </a: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, </a:t>
            </a:r>
            <a:r>
              <a:rPr lang="hu-H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</a:t>
            </a: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 karamell, az őrölt paprika, a </a:t>
            </a:r>
            <a:r>
              <a:rPr lang="hu-H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céklalé</a:t>
            </a: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 és a spenót, ezek azonban az ételek ízét is befolyásolhatják.</a:t>
            </a:r>
            <a:b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 legtöbb élelmiszerfestéket az üdítőitalok előállításánál használják fel.</a:t>
            </a:r>
          </a:p>
        </p:txBody>
      </p:sp>
      <p:sp>
        <p:nvSpPr>
          <p:cNvPr id="12" name="Akciógomb: Egyéni 11">
            <a:hlinkClick r:id="rId4" action="ppaction://hlinksldjump" highlightClick="1"/>
          </p:cNvPr>
          <p:cNvSpPr/>
          <p:nvPr/>
        </p:nvSpPr>
        <p:spPr>
          <a:xfrm>
            <a:off x="3714744" y="6143644"/>
            <a:ext cx="1785950" cy="428628"/>
          </a:xfrm>
          <a:prstGeom prst="actionButtonBlan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  <a:ea typeface="+mj-ea"/>
                <a:cs typeface="+mj-cs"/>
              </a:rPr>
              <a:t>Menü</a:t>
            </a:r>
          </a:p>
        </p:txBody>
      </p:sp>
      <p:sp>
        <p:nvSpPr>
          <p:cNvPr id="9" name="Action Button: Help 8">
            <a:hlinkClick r:id="rId5" action="ppaction://hlinksldjump" highlightClick="1"/>
          </p:cNvPr>
          <p:cNvSpPr/>
          <p:nvPr/>
        </p:nvSpPr>
        <p:spPr>
          <a:xfrm>
            <a:off x="4286248" y="5000636"/>
            <a:ext cx="714380" cy="642942"/>
          </a:xfrm>
          <a:prstGeom prst="actionButtonHel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399032"/>
          </a:xfrm>
        </p:spPr>
        <p:txBody>
          <a:bodyPr>
            <a:normAutofit fontScale="90000"/>
          </a:bodyPr>
          <a:lstStyle/>
          <a:p>
            <a:r>
              <a:rPr lang="hu-HU" sz="49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Növényi</a:t>
            </a:r>
            <a:r>
              <a:rPr lang="hu-HU" sz="44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 </a:t>
            </a:r>
            <a:r>
              <a:rPr lang="hu-HU" sz="49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eredetű</a:t>
            </a:r>
            <a:r>
              <a:rPr lang="hu-HU" sz="4400" dirty="0" smtClean="0">
                <a:ln w="6350"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 </a:t>
            </a:r>
            <a:r>
              <a:rPr lang="hu-HU" sz="4900" dirty="0" smtClean="0">
                <a:ln w="6350">
                  <a:solidFill>
                    <a:srgbClr val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0"/>
                </a:gradFill>
                <a:effectLst>
                  <a:glow rad="101600">
                    <a:srgbClr val="000000">
                      <a:alpha val="6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Jokerman" pitchFamily="82" charset="0"/>
              </a:rPr>
              <a:t>színezékek</a:t>
            </a:r>
            <a:endParaRPr lang="hu-HU" sz="3800" dirty="0" smtClean="0">
              <a:ln w="6350">
                <a:solidFill>
                  <a:srgbClr val="00000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0"/>
              </a:gradFill>
              <a:effectLst>
                <a:glow rad="101600">
                  <a:srgbClr val="000000">
                    <a:alpha val="60000"/>
                  </a:srgb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Jokerman" pitchFamily="82" charset="0"/>
            </a:endParaRPr>
          </a:p>
        </p:txBody>
      </p:sp>
      <p:sp>
        <p:nvSpPr>
          <p:cNvPr id="3" name="Akciógomb: Egyéni 2">
            <a:hlinkClick r:id="rId2" action="ppaction://hlinksldjump" highlightClick="1"/>
          </p:cNvPr>
          <p:cNvSpPr/>
          <p:nvPr/>
        </p:nvSpPr>
        <p:spPr>
          <a:xfrm>
            <a:off x="6643702" y="3357562"/>
            <a:ext cx="1785950" cy="428628"/>
          </a:xfrm>
          <a:prstGeom prst="actionButtonBlan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0066"/>
                </a:solidFill>
                <a:latin typeface="Comic Sans MS" pitchFamily="66" charset="0"/>
              </a:rPr>
              <a:t>Menü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57158" y="1428736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Alkanna</a:t>
            </a:r>
            <a:endParaRPr lang="hu-H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21508" name="Picture 4" descr="http://nagymamikincsestara.boltaneten.hu/ur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136525"/>
            <a:ext cx="76200" cy="76200"/>
          </a:xfrm>
          <a:prstGeom prst="rect">
            <a:avLst/>
          </a:prstGeom>
          <a:noFill/>
        </p:spPr>
      </p:pic>
      <p:pic>
        <p:nvPicPr>
          <p:cNvPr id="21510" name="Picture 6" descr="http://nagymamikincsestara.boltaneten.hu/ur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136525"/>
            <a:ext cx="76200" cy="76200"/>
          </a:xfrm>
          <a:prstGeom prst="rect">
            <a:avLst/>
          </a:prstGeom>
          <a:noFill/>
        </p:spPr>
      </p:pic>
      <p:pic>
        <p:nvPicPr>
          <p:cNvPr id="21512" name="Picture 8" descr="http://nagymamikincsestara.boltaneten.hu/ur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136525"/>
            <a:ext cx="76200" cy="76200"/>
          </a:xfrm>
          <a:prstGeom prst="rect">
            <a:avLst/>
          </a:prstGeom>
          <a:noFill/>
        </p:spPr>
      </p:pic>
      <p:pic>
        <p:nvPicPr>
          <p:cNvPr id="21514" name="Picture 10" descr="http://nagymamikincsestara.boltaneten.hu/image/termekn10-alkanna_50_g_lemez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74" y="1357298"/>
            <a:ext cx="19288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zövegdoboz 14"/>
          <p:cNvSpPr txBox="1"/>
          <p:nvPr/>
        </p:nvSpPr>
        <p:spPr>
          <a:xfrm>
            <a:off x="4286248" y="3643314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Annatto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0" y="1714488"/>
            <a:ext cx="5072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Wingdings 2" pitchFamily="18" charset="2"/>
              <a:buChar char=""/>
            </a:pP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Az alkanna nem más, mint egy kis kékes színű virág, melynek talán ismertebb neve a homoki báránybirosító. Napjainban kozmetikumok színezésére használják, mégpedig úgy, hogy a gyökerének kérgéből kivonják az akannapirosítónak elnevezett festékanyagot.</a:t>
            </a:r>
          </a:p>
        </p:txBody>
      </p:sp>
      <p:pic>
        <p:nvPicPr>
          <p:cNvPr id="21520" name="Picture 16" descr="http://nagymamikincsestara.boltaneten.hu/image/termekn48-annatto_mag_10_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4714884"/>
            <a:ext cx="2289551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Háromszög 23">
            <a:hlinkClick r:id="" action="ppaction://hlinkshowjump?jump=nextslide"/>
          </p:cNvPr>
          <p:cNvSpPr/>
          <p:nvPr/>
        </p:nvSpPr>
        <p:spPr>
          <a:xfrm rot="16200000">
            <a:off x="7572392" y="5286392"/>
            <a:ext cx="1857364" cy="1285852"/>
          </a:xfrm>
          <a:prstGeom prst="triangle">
            <a:avLst>
              <a:gd name="adj" fmla="val 52378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hu-HU" sz="16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r>
              <a:rPr lang="hu-HU" sz="1500" dirty="0" err="1" smtClean="0">
                <a:solidFill>
                  <a:srgbClr val="000066"/>
                </a:solidFill>
                <a:latin typeface="Comic Sans MS" pitchFamily="66" charset="0"/>
              </a:rPr>
              <a:t>To-vábbi</a:t>
            </a:r>
            <a:r>
              <a:rPr lang="hu-HU" sz="15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hu-HU" sz="1500" dirty="0" err="1" smtClean="0">
                <a:solidFill>
                  <a:srgbClr val="000066"/>
                </a:solidFill>
                <a:latin typeface="Comic Sans MS" pitchFamily="66" charset="0"/>
              </a:rPr>
              <a:t>szí-nez-ékek</a:t>
            </a:r>
            <a:endParaRPr lang="hu-HU" sz="15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endParaRPr lang="hu-HU" dirty="0"/>
          </a:p>
        </p:txBody>
      </p:sp>
      <p:pic>
        <p:nvPicPr>
          <p:cNvPr id="2050" name="Picture 2" descr="Alkanna tinctor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1500174"/>
            <a:ext cx="228601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500430" y="3995678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Wingdings 2" pitchFamily="18" charset="2"/>
              <a:buChar char=""/>
            </a:pP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Ez az amerikai trópusokról származó, az oleránfa magját körülvevő piros gyümölcshúsból kivont, piros színű és igen sok oldalú elelmiszer-adalékanyag, merthát cheddar-, Leicester-, Brie-sajtok, margarinok, vajak, rizs, füstölt halak, és jégkrémek, fagylaltok színezéséhez is használják. De akadnak helyek, ahol fűszerként, testfestéshez, vagy éppen rúzsként veszik hasznát.</a:t>
            </a:r>
          </a:p>
        </p:txBody>
      </p:sp>
      <p:pic>
        <p:nvPicPr>
          <p:cNvPr id="2052" name="Picture 4" descr="http://www.cookipedia.co.uk/wiki/images/thumb/8/8f/Achiote_pods,_showing_the_red_seeds.jpg/300px-Achiote_pods,_showing_the_red_seed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786190"/>
            <a:ext cx="232261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Action Button: Help 17">
            <a:hlinkClick r:id="rId9" action="ppaction://hlinksldjump" highlightClick="1"/>
          </p:cNvPr>
          <p:cNvSpPr/>
          <p:nvPr/>
        </p:nvSpPr>
        <p:spPr>
          <a:xfrm>
            <a:off x="2786050" y="3500438"/>
            <a:ext cx="714380" cy="642942"/>
          </a:xfrm>
          <a:prstGeom prst="actionButtonHelp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15" grpId="0"/>
      <p:bldP spid="16" grpId="0"/>
      <p:bldP spid="24" grpId="0" animBg="1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uszerelem.hu/wordpress/wp-content/uploads/2012/11/C%C3%A9klapor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8" y="1857364"/>
            <a:ext cx="2071682" cy="207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1285852" y="57148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Céklapor</a:t>
            </a:r>
            <a:endParaRPr lang="hu-H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Háromszög 4">
            <a:hlinkClick r:id="" action="ppaction://hlinkshowjump?jump=nextslide"/>
          </p:cNvPr>
          <p:cNvSpPr/>
          <p:nvPr/>
        </p:nvSpPr>
        <p:spPr>
          <a:xfrm rot="16200000">
            <a:off x="7572392" y="5286392"/>
            <a:ext cx="1857364" cy="1285852"/>
          </a:xfrm>
          <a:prstGeom prst="triangle">
            <a:avLst>
              <a:gd name="adj" fmla="val 52378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hu-HU" sz="16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r>
              <a:rPr lang="hu-HU" sz="1500" dirty="0" err="1" smtClean="0">
                <a:solidFill>
                  <a:srgbClr val="000066"/>
                </a:solidFill>
                <a:latin typeface="Comic Sans MS" pitchFamily="66" charset="0"/>
              </a:rPr>
              <a:t>To-vábbi</a:t>
            </a:r>
            <a:r>
              <a:rPr lang="hu-HU" sz="15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hu-HU" sz="1500" dirty="0" err="1" smtClean="0">
                <a:solidFill>
                  <a:srgbClr val="000066"/>
                </a:solidFill>
                <a:latin typeface="Comic Sans MS" pitchFamily="66" charset="0"/>
              </a:rPr>
              <a:t>szí-nez-ékek</a:t>
            </a:r>
            <a:endParaRPr lang="hu-HU" sz="15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7158" y="100010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Wingdings 2" pitchFamily="18" charset="2"/>
              <a:buChar char="ê"/>
            </a:pP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Céklából kivont anyag, melyet természetes ételfestének, és színezéknek is lehet használni.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357686" y="364331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hu-H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Faszén por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16" y="4143381"/>
            <a:ext cx="5072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Wingdings 2" pitchFamily="18" charset="2"/>
              <a:buChar char="ê"/>
            </a:pPr>
            <a:r>
              <a:rPr lang="hu-H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 faszén por, mit ahogyan nevéből is kiderül, faszén. Szappankészítésnél szokták használni, ugyanis drámai fekete színt ad a szappanoknak. De arcpakolásba is kiváló, mert kivonja a bőrből a fölösleges szennyeződéseket, zsírokat, olajokat. </a:t>
            </a:r>
          </a:p>
          <a:p>
            <a:endParaRPr lang="hu-HU" dirty="0"/>
          </a:p>
        </p:txBody>
      </p:sp>
      <p:pic>
        <p:nvPicPr>
          <p:cNvPr id="1026" name="Picture 2" descr="http://nagymamikincsestara.boltaneten.hu/image/termekn476-faszen_por_10_g_szuperfinom_szemcs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500570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kciógomb: Egyéni 2">
            <a:hlinkClick r:id="rId5" action="ppaction://hlinksldjump" highlightClick="1"/>
          </p:cNvPr>
          <p:cNvSpPr/>
          <p:nvPr/>
        </p:nvSpPr>
        <p:spPr>
          <a:xfrm>
            <a:off x="3643306" y="6286520"/>
            <a:ext cx="1785950" cy="428628"/>
          </a:xfrm>
          <a:prstGeom prst="actionButtonBlank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0066"/>
                </a:solidFill>
                <a:latin typeface="Comic Sans MS" pitchFamily="66" charset="0"/>
              </a:rPr>
              <a:t>Menü</a:t>
            </a:r>
          </a:p>
        </p:txBody>
      </p:sp>
      <p:pic>
        <p:nvPicPr>
          <p:cNvPr id="1028" name="Picture 4" descr="http://www.haziarany.eu/products/63eb1ddf5d870bff57dc2e56ffd8b9f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642918"/>
            <a:ext cx="1771646" cy="204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antalvali.com/files/images/cekla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1857364"/>
            <a:ext cx="2470787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kreativszappan.boltaneten.hu/image/termekn17-faszen_por_finom_lisztszeru_100g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786058"/>
            <a:ext cx="248015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11" grpId="0"/>
      <p:bldP spid="8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Custom 3">
      <a:dk1>
        <a:srgbClr val="D2EDF4"/>
      </a:dk1>
      <a:lt1>
        <a:srgbClr val="B5E8F3"/>
      </a:lt1>
      <a:dk2>
        <a:srgbClr val="0F5666"/>
      </a:dk2>
      <a:lt2>
        <a:srgbClr val="79CBDF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FFFF"/>
      </a:hlink>
      <a:folHlink>
        <a:srgbClr val="31C0E0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ó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628</Words>
  <Application>Microsoft Office PowerPoint</Application>
  <PresentationFormat>On-screen Show (4:3)</PresentationFormat>
  <Paragraphs>94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Lendület</vt:lpstr>
      <vt:lpstr>Természetes színezékek</vt:lpstr>
      <vt:lpstr>Menü</vt:lpstr>
      <vt:lpstr>Mi is az a színezék?</vt:lpstr>
      <vt:lpstr>Bővebben a Természetes színezékekről</vt:lpstr>
      <vt:lpstr>Hol használunk színezékeket?</vt:lpstr>
      <vt:lpstr>Slide 6</vt:lpstr>
      <vt:lpstr>Ételfesték</vt:lpstr>
      <vt:lpstr>Növényi eredetű színezékek</vt:lpstr>
      <vt:lpstr>Slide 9</vt:lpstr>
      <vt:lpstr>Slide 10</vt:lpstr>
      <vt:lpstr>Slide 11</vt:lpstr>
      <vt:lpstr>Sötét színek</vt:lpstr>
      <vt:lpstr>Slide 13</vt:lpstr>
      <vt:lpstr>Összefoglaló kérdések</vt:lpstr>
      <vt:lpstr>Források</vt:lpstr>
    </vt:vector>
  </TitlesOfParts>
  <Company>sulinet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Ökoiskola</dc:title>
  <dc:creator>Bartok Iskola</dc:creator>
  <cp:lastModifiedBy>user</cp:lastModifiedBy>
  <cp:revision>100</cp:revision>
  <dcterms:created xsi:type="dcterms:W3CDTF">2013-02-06T09:17:56Z</dcterms:created>
  <dcterms:modified xsi:type="dcterms:W3CDTF">2013-02-16T19:34:11Z</dcterms:modified>
</cp:coreProperties>
</file>