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4" autoAdjust="0"/>
    <p:restoredTop sz="94660"/>
  </p:normalViewPr>
  <p:slideViewPr>
    <p:cSldViewPr>
      <p:cViewPr varScale="1">
        <p:scale>
          <a:sx n="69" d="100"/>
          <a:sy n="69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BB888-2CA3-4E41-BB1B-8F433DBA336E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FBB91-DB78-430B-ACC9-721649C1BC9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86665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FBB91-DB78-430B-ACC9-721649C1BC9E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03160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F9D-C807-4FA5-A6F9-DCB3CCCA73D4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12BA-37C9-42D2-B4F1-F3E1C0A90B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899489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F9D-C807-4FA5-A6F9-DCB3CCCA73D4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12BA-37C9-42D2-B4F1-F3E1C0A90B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774748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F9D-C807-4FA5-A6F9-DCB3CCCA73D4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12BA-37C9-42D2-B4F1-F3E1C0A90B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473090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F9D-C807-4FA5-A6F9-DCB3CCCA73D4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12BA-37C9-42D2-B4F1-F3E1C0A90B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2443129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F9D-C807-4FA5-A6F9-DCB3CCCA73D4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12BA-37C9-42D2-B4F1-F3E1C0A90B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634424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F9D-C807-4FA5-A6F9-DCB3CCCA73D4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12BA-37C9-42D2-B4F1-F3E1C0A90B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651170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F9D-C807-4FA5-A6F9-DCB3CCCA73D4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12BA-37C9-42D2-B4F1-F3E1C0A90B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6888619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F9D-C807-4FA5-A6F9-DCB3CCCA73D4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12BA-37C9-42D2-B4F1-F3E1C0A90B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558614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F9D-C807-4FA5-A6F9-DCB3CCCA73D4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12BA-37C9-42D2-B4F1-F3E1C0A90B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400023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F9D-C807-4FA5-A6F9-DCB3CCCA73D4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12BA-37C9-42D2-B4F1-F3E1C0A90B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428704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F9D-C807-4FA5-A6F9-DCB3CCCA73D4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12BA-37C9-42D2-B4F1-F3E1C0A90B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857297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60F9D-C807-4FA5-A6F9-DCB3CCCA73D4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212BA-37C9-42D2-B4F1-F3E1C0A90B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30985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10.wav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u/search?hl=hu&amp;client=firefox-a&amp;hs=ey4&amp;rls=org.mozilla:hu:official&amp;q=M1%20sz%C3%A9ler%C5%91m%C5%B1&amp;psj=1&amp;bav=on.2,or.r_gc.r_pw.r_qf.&amp;bvm=bv.41867550,d.Yms&amp;biw=1024&amp;bih=629&amp;um=1&amp;ie=UTF-8&amp;tbm=isch&amp;source=og&amp;sa=N&amp;tab=wi&amp;ei=ItoPUbi_OofOswbBiIDAAQ" TargetMode="External"/><Relationship Id="rId7" Type="http://schemas.openxmlformats.org/officeDocument/2006/relationships/hyperlink" Target="https://www.google.hu/search?hl=hu&amp;client=firefox-a&amp;hs=wnk&amp;rls=org.mozilla:hu:official&amp;q=foszilis%20energi%C3%A1k&amp;psj=1&amp;bav=on.2,or.r_gc.r_pw.r_qf.&amp;bvm=bv.41867550,d.bGE&amp;biw=1024&amp;bih=629&amp;um=1&amp;ie=UTF-8&amp;tbm=isch&amp;source=og&amp;sa=N&amp;tab=wi&amp;ei=z-EPUeD0E9DmtQaq-oD4Cg" TargetMode="External"/><Relationship Id="rId2" Type="http://schemas.openxmlformats.org/officeDocument/2006/relationships/hyperlink" Target="http://www.google.hu/search?hl=hu&amp;q=meg%C3%BAjul%C3%B3%20energiaforr%C3%A1sok&amp;psj=1&amp;bav=on.2,or.r_gc.r_pw.r_qf.&amp;bvm=bv.41867550,d.Yms&amp;biw=1024&amp;bih=629&amp;um=1&amp;ie=UTF-8&amp;tbm=isch&amp;source=og&amp;sa=N&amp;tab=wi&amp;ei=C_cLUYiCIa6P4gSG9YGwBw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hu.wikipedia.org/wiki/Geotermikus_energia" TargetMode="External"/><Relationship Id="rId5" Type="http://schemas.openxmlformats.org/officeDocument/2006/relationships/hyperlink" Target="http://www.nyf.hu/others/html/kornyezettud/megujulo/vizenergia/Vizenergia.html" TargetMode="External"/><Relationship Id="rId4" Type="http://schemas.openxmlformats.org/officeDocument/2006/relationships/hyperlink" Target="http://www.google.hu/search?hl=hu&amp;site=imghp&amp;tbm=isch&amp;source=hp&amp;biw=1024&amp;bih=629&amp;q=sz%C3%A9ler%C5%91m%C5%B1+kulcs&amp;oq=sz%C3%A9ler%C5%91m%C5%B1+kulcs&amp;gs_l=img.3..0i24.4163.11231.0.12064.15.9.0.6.6.0.209.1111.4j4j1.9.0...0.0...1ac.1.2.img._suFn9JSmW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4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5.wav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6.wav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8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9.wav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A megújuló energiák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2520280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Készítette: Gyimesi Norbert 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Felkészítő tanár: </a:t>
            </a:r>
            <a:r>
              <a:rPr lang="hu-HU" dirty="0" smtClean="0">
                <a:solidFill>
                  <a:schemeClr val="tx1"/>
                </a:solidFill>
              </a:rPr>
              <a:t>Koromné Ruff Regina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Móricz Zsigmond Általános Iskola Dunaújváros, Úttörő utca 1-3.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5. osztály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" name="1.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33659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80000">
        <p14:prism isContent="1" isInverted="1"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Fosszilis energiák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7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24264"/>
            <a:ext cx="7200800" cy="560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89465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80000">
        <p14:prism isContent="1" isInverted="1"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7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62777"/>
            <a:ext cx="6768752" cy="507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89663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80000">
        <p14:prism isContent="1" isInverted="1"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Napenergia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139449"/>
            <a:ext cx="6360707" cy="572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Egyenes összekötő nyíllal 3"/>
          <p:cNvCxnSpPr/>
          <p:nvPr/>
        </p:nvCxnSpPr>
        <p:spPr>
          <a:xfrm flipH="1" flipV="1">
            <a:off x="6516216" y="3284984"/>
            <a:ext cx="1131572" cy="17281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6522910" y="5025144"/>
            <a:ext cx="2441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Napkollektor</a:t>
            </a:r>
            <a:endParaRPr lang="hu-HU" sz="3200" dirty="0"/>
          </a:p>
        </p:txBody>
      </p:sp>
    </p:spTree>
    <p:extLst>
      <p:ext uri="{BB962C8B-B14F-4D97-AF65-F5344CB8AC3E}">
        <p14:creationId xmlns="" xmlns:p14="http://schemas.microsoft.com/office/powerpoint/2010/main" val="26146423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80000">
        <p14:prism isContent="1" isInverted="1"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1559"/>
            <a:ext cx="54006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Egyenes összekötő nyíllal 2"/>
          <p:cNvCxnSpPr/>
          <p:nvPr/>
        </p:nvCxnSpPr>
        <p:spPr>
          <a:xfrm flipH="1" flipV="1">
            <a:off x="6156176" y="3284984"/>
            <a:ext cx="1131572" cy="17281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doboz 1"/>
          <p:cNvSpPr txBox="1"/>
          <p:nvPr/>
        </p:nvSpPr>
        <p:spPr>
          <a:xfrm>
            <a:off x="6721962" y="5013176"/>
            <a:ext cx="1882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Napelem</a:t>
            </a:r>
            <a:endParaRPr lang="hu-HU" sz="3200" dirty="0"/>
          </a:p>
        </p:txBody>
      </p:sp>
    </p:spTree>
    <p:extLst>
      <p:ext uri="{BB962C8B-B14F-4D97-AF65-F5344CB8AC3E}">
        <p14:creationId xmlns="" xmlns:p14="http://schemas.microsoft.com/office/powerpoint/2010/main" val="35854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80000">
        <p14:prism isContent="1" isInverted="1"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Vízerőmű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49252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67673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80000">
        <p14:prism isContent="1" isInverted="1"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Kérdések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1594" y="1548742"/>
            <a:ext cx="8229600" cy="4709120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Mi a fosszilis energia?</a:t>
            </a:r>
          </a:p>
          <a:p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Milyen eszközök gyűjtik a nap energiáját?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Hogyan alkalmazza a szélerőmű a szél energiáját? </a:t>
            </a:r>
            <a:endParaRPr lang="hu-HU" dirty="0"/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076056" y="155679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nem megújuló energiaforrás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5076056" y="1587816"/>
            <a:ext cx="2520280" cy="936104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3613483" y="3939153"/>
            <a:ext cx="2448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sz="2000" dirty="0" smtClean="0"/>
              <a:t>napelem és a napkollektor</a:t>
            </a:r>
            <a:endParaRPr lang="hu-HU" sz="2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167" y="3939153"/>
            <a:ext cx="2541587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750494" y="5923109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A szél meghajtja a kerekét ami egy generátort hajt meg.</a:t>
            </a:r>
            <a:endParaRPr lang="hu-H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94" y="5923109"/>
            <a:ext cx="2541587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0.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0213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80000">
        <p14:prism isContent="1" isInverted="1"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6791E-6 L 3.61111E-6 0.104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6.24133E-7 L -0.28368 -0.007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-3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558E-6 L -0.30556 -0.0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8619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Források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529215"/>
            <a:ext cx="898477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b="1" u="sng" dirty="0">
                <a:hlinkClick r:id="rId2"/>
              </a:rPr>
              <a:t>http://www.google.hu/search?hl=hu&amp;q=meg%C3%BAjul%C3%B3%20energiaforr%C3%A1sok&amp;psj=1&amp;bav=on.2,or.r_gc.r_pw.r_qf.&amp;bvm=bv.41867550,d.Yms&amp;biw=1024&amp;bih=629&amp;um=1&amp;ie=UTF-8&amp;tbm=isch&amp;source=og&amp;sa=N&amp;tab=wi&amp;ei=C_cLUYiCIa6P4gSG9YGwBw</a:t>
            </a:r>
            <a:r>
              <a:rPr lang="hu-HU" sz="1200" b="1" dirty="0"/>
              <a:t> </a:t>
            </a:r>
            <a:endParaRPr lang="hu-HU" sz="1200" dirty="0"/>
          </a:p>
          <a:p>
            <a:r>
              <a:rPr lang="hu-HU" sz="1200" b="1" u="sng" dirty="0">
                <a:hlinkClick r:id="rId3"/>
              </a:rPr>
              <a:t>https://www.google.hu/search?hl=hu&amp;client=firefox-a&amp;hs=ey4&amp;rls=org.mozilla:hu:official&amp;q=M1%20sz%C3%A9ler%C5%91m%C5%B1&amp;psj=1&amp;bav=on.2,or.r_gc.r_pw.r_qf.&amp;bvm=bv.41867550,d.Yms&amp;biw=1024&amp;bih=629&amp;um=1&amp;ie=UTF-8&amp;tbm=isch&amp;source=og&amp;sa=N&amp;tab=wi&amp;ei=ItoPUbi_OofOswbBiIDAAQ</a:t>
            </a:r>
            <a:endParaRPr lang="hu-HU" sz="1200" dirty="0"/>
          </a:p>
          <a:p>
            <a:r>
              <a:rPr lang="hu-HU" sz="1200" b="1" u="sng" dirty="0">
                <a:hlinkClick r:id="rId4"/>
              </a:rPr>
              <a:t>http://www.google.hu/search?hl=hu&amp;site=imghp&amp;tbm=isch&amp;source=hp&amp;biw=1024&amp;bih=629&amp;q=sz%C3%A9ler%C5%91m%C5%B1+kulcs&amp;oq=sz%C3%A9ler%C5%91m%C5%B1+kulcs&amp;gs_l=img.3..0i24.4163.11231.0.12064.15.9.0.6.6.0.209.1111.4j4j1.9.0...0.0...1ac.1.2.img._suFn9JSmWU</a:t>
            </a:r>
            <a:r>
              <a:rPr lang="hu-HU" sz="1200" b="1" dirty="0"/>
              <a:t> </a:t>
            </a:r>
            <a:endParaRPr lang="hu-HU" sz="1200" dirty="0"/>
          </a:p>
          <a:p>
            <a:r>
              <a:rPr lang="hu-HU" sz="1200" b="1" u="sng" dirty="0">
                <a:hlinkClick r:id="rId5"/>
              </a:rPr>
              <a:t>http://www.nyf.hu/others/html/kornyezettud/megujulo/vizenergia/Vizenergia.html</a:t>
            </a:r>
            <a:r>
              <a:rPr lang="hu-HU" sz="1200" b="1" dirty="0"/>
              <a:t> </a:t>
            </a:r>
            <a:endParaRPr lang="hu-HU" sz="1200" dirty="0"/>
          </a:p>
          <a:p>
            <a:r>
              <a:rPr lang="hu-HU" sz="1200" b="1" u="sng" dirty="0">
                <a:hlinkClick r:id="rId6"/>
              </a:rPr>
              <a:t>http://hu.wikipedia.org/wiki/Geotermikus_energia</a:t>
            </a:r>
            <a:r>
              <a:rPr lang="hu-HU" sz="1200" b="1" dirty="0"/>
              <a:t> </a:t>
            </a:r>
            <a:endParaRPr lang="hu-HU" sz="1200" dirty="0"/>
          </a:p>
          <a:p>
            <a:r>
              <a:rPr lang="hu-HU" sz="1200" b="1" u="sng" dirty="0">
                <a:hlinkClick r:id="rId7"/>
              </a:rPr>
              <a:t>https://www.google.hu/search?hl=hu&amp;client=firefox-a&amp;hs=wnk&amp;rls=org.mozilla:hu:official&amp;q=foszilis%20energi%C3%A1k&amp;psj=1&amp;bav=on.2,or.r_gc.r_pw.r_qf.&amp;bvm=bv.41867550,d.bGE&amp;biw=1024&amp;bih=629&amp;um=1&amp;ie=UTF-8&amp;tbm=isch&amp;source=og&amp;sa=N&amp;tab=wi&amp;ei=z-EPUeD0E9DmtQaq-oD4Cg#um=1&amp;hl=hu&amp;client=firefox-a&amp;tbo=d&amp;rls=org.mozilla:hu%3Aofficial&amp;tbm=isch&amp;sa=1&amp;q=nem+meg%C3%BAjul%C3%B3+energiaforr%C3%A1sok&amp;oq=nem+meg%C3%BAjul%C3%B3&amp;gs_l=img.3.0.0j0i24l8.51296.61709.0.66607.28.15.0.0.0.0.1152.13287.1j3-1j6-5j8.15.0...0.0...1c.1.2.img.bmrjfE4Pi1I&amp;bav=on.2,or.r_gc.r_pw.r_qf.&amp;bvm=bv.41867550,d.bGE&amp;fp=d77870539536b528&amp;biw=1024&amp;bih=629</a:t>
            </a:r>
            <a:r>
              <a:rPr lang="hu-HU" sz="1200" b="1" dirty="0"/>
              <a:t> </a:t>
            </a:r>
            <a:endParaRPr lang="hu-HU" sz="1200" dirty="0"/>
          </a:p>
          <a:p>
            <a:r>
              <a:rPr lang="hu-HU" sz="1200" b="1" u="sng" dirty="0">
                <a:hlinkClick r:id="rId7"/>
              </a:rPr>
              <a:t>https://www.google.hu/search?hl=hu&amp;client=firefox-a&amp;hs=wnk&amp;rls=org.mozilla:hu:official&amp;q=foszilis%20energi%C3%A1k&amp;psj=1&amp;bav=on.2,or.r_gc.r_pw.r_qf.&amp;bvm=bv.41867550,d.bGE&amp;biw=1024&amp;bih=629&amp;um=1&amp;ie=UTF-8&amp;tbm=isch&amp;source=og&amp;sa=N&amp;tab=wi&amp;ei=z-EPUeD0E9DmtQaq-oD4Cg#um=1&amp;hl=hu&amp;client=firefox-a&amp;tbo=d&amp;rls=org.mozilla:hu%3Aofficial&amp;tbm=isch&amp;sa=1&amp;q=Napenergia+&amp;oq=Napenergia+&amp;gs_l=img.3..0l4j0i24l6.408778.412841.0.417004.11.6.0.5.5.0.219.704.4j1j1.6.0...0.0...1c.1.2.img.PI12KxMpWn0&amp;bav=on.2,or.r_gc.r_pw.r_qf.&amp;fp=d77870539536b528&amp;biw=1024&amp;bih=629</a:t>
            </a:r>
            <a:endParaRPr lang="hu-HU" sz="1200" dirty="0"/>
          </a:p>
          <a:p>
            <a:r>
              <a:rPr lang="hu-HU" sz="1200" b="1" u="sng" dirty="0">
                <a:hlinkClick r:id="rId7"/>
              </a:rPr>
              <a:t>https://www.google.hu/search?hl=hu&amp;client=firefox-a&amp;hs=wnk&amp;rls=org.mozilla:hu:official&amp;q=foszilis%20energi%C3%A1k&amp;psj=1&amp;bav=on.2,or.r_gc.r_pw.r_qf.&amp;bvm=bv.41867550,d.bGE&amp;biw=1024&amp;bih=629&amp;um=1&amp;ie=UTF-8&amp;tbm=isch&amp;source=og&amp;sa=N&amp;tab=wi&amp;ei=z-EPUeD0E9DmtQaq-oD4Cg#um=1&amp;hl=hu&amp;client=firefox-a&amp;tbo=d&amp;rls=org.mozilla:hu%3Aofficial&amp;tbm=isch&amp;sa=1&amp;q=Napelem&amp;oq=Napelem&amp;gs_l=img.3..0l10.79498.86158.2.87122.11.8.2.1.1.0.101.644.7j1.8.0...0.0...1c.1.2.img.HJedppO7RuQ&amp;bav=on.2,or.r_gc.r_pw.r_qf.&amp;fp=d77870539536b528&amp;biw=1024&amp;bih=629</a:t>
            </a:r>
            <a:endParaRPr lang="hu-HU" sz="1200" dirty="0"/>
          </a:p>
          <a:p>
            <a:r>
              <a:rPr lang="hu-HU" sz="1200" b="1" u="sng" dirty="0">
                <a:hlinkClick r:id="rId7"/>
              </a:rPr>
              <a:t>https://www.google.hu/search?hl=hu&amp;client=firefox-a&amp;hs=wnk&amp;rls=org.mozilla:hu:official&amp;q=foszilis%20energi%C3%A1k&amp;psj=1&amp;bav=on.2,or.r_gc.r_pw.r_qf.&amp;bvm=bv.41867550,d.bGE&amp;biw=1024&amp;bih=629&amp;um=1&amp;ie=UTF-8&amp;tbm=isch&amp;source=og&amp;sa=N&amp;tab=wi&amp;ei=z-EPUeD0E9DmtQaq-oD4Cg#um=1&amp;hl=hu&amp;client=firefox-a&amp;tbo=d&amp;rls=org.mozilla:hu%3Aofficial&amp;tbm=isch&amp;sa=1&amp;q=V%C3%ADzer%C5%91m%C5%B1&amp;oq=V%C3%ADzer%C5%91m%C5%B1&amp;gs_l=img.3..0l5j0i24l5.460290.464757.4.465145.8.7.0.1.1.0.782.1766.0j5j1j6-1.7.0...0.0...1c.1.2.img.IqZLmmwpO78&amp;bav=on.2,or.r_gc.r_pw.r_qf.&amp;fp=d77870539536b528&amp;biw=1024&amp;bih=629</a:t>
            </a:r>
            <a:r>
              <a:rPr lang="hu-HU" sz="1200" b="1" dirty="0"/>
              <a:t> </a:t>
            </a:r>
            <a:endParaRPr lang="hu-HU" sz="1200" dirty="0"/>
          </a:p>
        </p:txBody>
      </p:sp>
    </p:spTree>
    <p:extLst>
      <p:ext uri="{BB962C8B-B14F-4D97-AF65-F5344CB8AC3E}">
        <p14:creationId xmlns="" xmlns:p14="http://schemas.microsoft.com/office/powerpoint/2010/main" val="4214596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80000">
        <p14:prism isContent="1" isInverted="1"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Mi a probléma?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Fosszilis energia: a véges energiakészlet.</a:t>
            </a:r>
          </a:p>
          <a:p>
            <a:r>
              <a:rPr lang="hu-HU" dirty="0" smtClean="0"/>
              <a:t>A modern világ energiaszükséglete hatalmas.</a:t>
            </a:r>
          </a:p>
          <a:p>
            <a:pPr algn="just"/>
            <a:r>
              <a:rPr lang="hu-HU" dirty="0" smtClean="0"/>
              <a:t>A föld alatt lévő energiák (gáz, kőolaj, urán)  végesek.</a:t>
            </a:r>
          </a:p>
          <a:p>
            <a:pPr algn="just"/>
            <a:r>
              <a:rPr lang="hu-HU" dirty="0" smtClean="0"/>
              <a:t>Az emberiségnek szüksége van olyan energiára, amely képes ellátni a szükségletet, akkor is, ha a fosszilis energia elfogy.</a:t>
            </a:r>
          </a:p>
          <a:p>
            <a:pPr algn="just"/>
            <a:endParaRPr lang="hu-HU" dirty="0"/>
          </a:p>
        </p:txBody>
      </p:sp>
      <p:pic>
        <p:nvPicPr>
          <p:cNvPr id="1029" name="Picture 5" descr="C:\Documents and Settings\Norbi_2\Local Settings\Temporary Internet Files\Content.IE5\K12R4BYD\MC9002871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33856"/>
            <a:ext cx="1739774" cy="19268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.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2401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80000">
        <p14:prism isContent="1" isInverted="1"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50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502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2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502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502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Az energiák, melyekről szó lesz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Napenergia: napkollektor, napelem</a:t>
            </a:r>
          </a:p>
          <a:p>
            <a:r>
              <a:rPr lang="hu-HU" dirty="0" smtClean="0"/>
              <a:t>Szélenergia: szélkerék</a:t>
            </a:r>
          </a:p>
          <a:p>
            <a:r>
              <a:rPr lang="hu-HU" dirty="0" smtClean="0"/>
              <a:t>Vízenergia: vízerőmű</a:t>
            </a:r>
          </a:p>
          <a:p>
            <a:r>
              <a:rPr lang="hu-HU" dirty="0" smtClean="0"/>
              <a:t>Geotermikus energia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4824"/>
            <a:ext cx="1633537" cy="190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.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6573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80000">
        <p14:prism isContent="1" isInverted="1"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01"/>
                            </p:stCondLst>
                            <p:childTnLst>
                              <p:par>
                                <p:cTn id="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1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FF00"/>
                </a:solidFill>
              </a:rPr>
              <a:t>Napenergia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A Nap energiája fény és hő formájában éri el a Földet. </a:t>
            </a:r>
          </a:p>
          <a:p>
            <a:r>
              <a:rPr lang="hu-HU" dirty="0" smtClean="0">
                <a:solidFill>
                  <a:srgbClr val="C00000"/>
                </a:solidFill>
              </a:rPr>
              <a:t>A Nap energiáját ősidők óta próbálja az emberiség hasznosítani egyre fejlettebb technológiával.</a:t>
            </a:r>
          </a:p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napkollektor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 a hőt használja fel arra, hogy házaknak a fűtését vagy a meleg víznek az előállítását segítse.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A </a:t>
            </a:r>
            <a:r>
              <a:rPr lang="hu-HU" b="1" dirty="0" smtClean="0">
                <a:solidFill>
                  <a:srgbClr val="FF0000"/>
                </a:solidFill>
              </a:rPr>
              <a:t>napelem</a:t>
            </a:r>
            <a:r>
              <a:rPr lang="hu-HU" dirty="0" smtClean="0">
                <a:solidFill>
                  <a:srgbClr val="FF0000"/>
                </a:solidFill>
              </a:rPr>
              <a:t> a Nap által sugárzott energiát hasznosítja áramtermelés céljából.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Documents and Settings\Norbi_2\Local Settings\Temporary Internet Files\Content.IE5\135YVYU4\MC90044040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4" y="0"/>
            <a:ext cx="1803648" cy="16730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.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1121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80000">
        <p14:prism isContent="1" isInverted="1"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502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2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2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002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2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FF00"/>
                </a:solidFill>
              </a:rPr>
              <a:t>A Nap</a:t>
            </a: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Documents and Settings\Norbi_2\Local Settings\Temporary Internet Files\Content.IE5\UNQX0VAH\MC9002321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35940"/>
            <a:ext cx="1872208" cy="1778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752" y="1932720"/>
            <a:ext cx="3816424" cy="396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Egyenes összekötő nyíllal 6"/>
          <p:cNvCxnSpPr/>
          <p:nvPr/>
        </p:nvCxnSpPr>
        <p:spPr>
          <a:xfrm flipH="1">
            <a:off x="4427984" y="1025352"/>
            <a:ext cx="2016224" cy="144016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6444208" y="856020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Konvektív zóna</a:t>
            </a:r>
            <a:endParaRPr lang="hu-HU" sz="3200" dirty="0"/>
          </a:p>
        </p:txBody>
      </p:sp>
      <p:cxnSp>
        <p:nvCxnSpPr>
          <p:cNvPr id="15" name="Egyenes összekötő nyíllal 14"/>
          <p:cNvCxnSpPr/>
          <p:nvPr/>
        </p:nvCxnSpPr>
        <p:spPr>
          <a:xfrm flipH="1">
            <a:off x="4580587" y="2634139"/>
            <a:ext cx="2403681" cy="72008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6984268" y="2335215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Kisugárzási övezet</a:t>
            </a:r>
            <a:endParaRPr lang="hu-HU" sz="3200" dirty="0"/>
          </a:p>
        </p:txBody>
      </p:sp>
      <p:cxnSp>
        <p:nvCxnSpPr>
          <p:cNvPr id="18" name="Egyenes összekötő nyíllal 17"/>
          <p:cNvCxnSpPr/>
          <p:nvPr/>
        </p:nvCxnSpPr>
        <p:spPr>
          <a:xfrm flipH="1">
            <a:off x="3766203" y="3918720"/>
            <a:ext cx="3110053" cy="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6991521" y="3734054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Mag</a:t>
            </a:r>
            <a:endParaRPr lang="hu-HU" sz="3200" dirty="0"/>
          </a:p>
        </p:txBody>
      </p:sp>
      <p:pic>
        <p:nvPicPr>
          <p:cNvPr id="3" name="5.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1828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80000">
        <p14:prism isContent="1" isInverted="1"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01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1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0" grpId="0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A szélenergia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u-HU" dirty="0" smtClean="0"/>
              <a:t>Generátor: a forgás energiájából villamos energiát termel.</a:t>
            </a:r>
          </a:p>
          <a:p>
            <a:pPr algn="just"/>
            <a:r>
              <a:rPr lang="hu-HU" dirty="0" smtClean="0"/>
              <a:t>A szélerőműveknek a kerekét a szél fúvása (energiája) hajtja meg. Ez egy generátort forgat, ami így energiát termel.</a:t>
            </a:r>
          </a:p>
          <a:p>
            <a:pPr algn="just"/>
            <a:r>
              <a:rPr lang="hu-HU" dirty="0" smtClean="0"/>
              <a:t>Ezek az erőművek nagyobb csoportokban is jelen vannak, pl. az M1-es autópálya mellett Komárom-Esztergom és Győr-Moson-Sopron megye határánál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48167"/>
            <a:ext cx="1872208" cy="140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348168"/>
            <a:ext cx="996182" cy="142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14971" y="5788697"/>
            <a:ext cx="3444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/>
              <a:t>A kulcsi szélerőmű</a:t>
            </a:r>
            <a:endParaRPr lang="hu-HU" sz="3200" dirty="0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3419872" y="6081085"/>
            <a:ext cx="128421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6.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1994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80000">
        <p14:prism isContent="1" isInverted="1"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4003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503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3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503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6003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6503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Vízenergia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/>
              <a:t>A vízfolyások, tavak, tengerek, </a:t>
            </a:r>
            <a:r>
              <a:rPr lang="hu-HU" dirty="0" smtClean="0"/>
              <a:t> </a:t>
            </a:r>
            <a:r>
              <a:rPr lang="hu-HU" dirty="0"/>
              <a:t>energiakészletét villamos energiává (régebben közvetlenül mechanikai </a:t>
            </a:r>
            <a:r>
              <a:rPr lang="hu-HU" dirty="0" smtClean="0"/>
              <a:t>energiává </a:t>
            </a:r>
            <a:r>
              <a:rPr lang="hu-HU" dirty="0"/>
              <a:t>alakító műszaki létesítmény</a:t>
            </a:r>
            <a:r>
              <a:rPr lang="hu-HU" dirty="0" smtClean="0"/>
              <a:t>.) A </a:t>
            </a:r>
            <a:r>
              <a:rPr lang="hu-HU" dirty="0"/>
              <a:t>hasznosítható energia növelése érdekében a vizet duzzasztják, esetleg tárolják, és </a:t>
            </a:r>
            <a:r>
              <a:rPr lang="hu-HU" dirty="0" smtClean="0"/>
              <a:t>a vízerőtelepen </a:t>
            </a:r>
            <a:r>
              <a:rPr lang="hu-HU" dirty="0"/>
              <a:t>a turbinákra ejtik, amelyek generátort hajtva termelnek villamos áramot.</a:t>
            </a:r>
          </a:p>
        </p:txBody>
      </p:sp>
      <p:pic>
        <p:nvPicPr>
          <p:cNvPr id="4" name="7.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16052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80000">
        <p14:prism isContent="1" isInverted="1"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252"/>
                            </p:stCondLst>
                            <p:childTnLst>
                              <p:par>
                                <p:cTn id="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Geotermikus energia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/>
              <a:t>A </a:t>
            </a:r>
            <a:r>
              <a:rPr lang="hu-HU" b="1" dirty="0"/>
              <a:t>geotermikus energia</a:t>
            </a:r>
            <a:r>
              <a:rPr lang="hu-HU" dirty="0"/>
              <a:t> a Föld belső hőjéből származó energia</a:t>
            </a:r>
            <a:r>
              <a:rPr lang="hu-HU" dirty="0" smtClean="0"/>
              <a:t>. A </a:t>
            </a:r>
            <a:r>
              <a:rPr lang="hu-HU" dirty="0"/>
              <a:t>geotermikus energia korlátlan és folytonos energianyereséget jelent</a:t>
            </a:r>
            <a:r>
              <a:rPr lang="hu-HU" dirty="0" smtClean="0"/>
              <a:t>. Kitermelése </a:t>
            </a:r>
            <a:r>
              <a:rPr lang="hu-HU" dirty="0"/>
              <a:t>viszonylag olcsó, a levegőt nem szennyezi</a:t>
            </a:r>
            <a:r>
              <a:rPr lang="hu-HU" dirty="0" smtClean="0"/>
              <a:t>. Mára </a:t>
            </a:r>
            <a:r>
              <a:rPr lang="hu-HU" dirty="0"/>
              <a:t>Spanyolország a legnagyobb zöldenergia felhasználó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4" name="8.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6605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80000">
        <p14:prism isContent="1" isInverted="1"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2"/>
                            </p:stCondLst>
                            <p:childTnLst>
                              <p:par>
                                <p:cTn id="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9600" dirty="0" smtClean="0">
                <a:solidFill>
                  <a:srgbClr val="FF0000"/>
                </a:solidFill>
              </a:rPr>
              <a:t>Képek</a:t>
            </a:r>
            <a:endParaRPr lang="hu-HU" sz="9600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7030A0"/>
                </a:solidFill>
              </a:rPr>
              <a:t>A bemutató következő részében képeket láthat az előző diák tartalmához.</a:t>
            </a:r>
            <a:endParaRPr lang="hu-HU" dirty="0">
              <a:solidFill>
                <a:srgbClr val="7030A0"/>
              </a:solidFill>
            </a:endParaRPr>
          </a:p>
        </p:txBody>
      </p:sp>
      <p:pic>
        <p:nvPicPr>
          <p:cNvPr id="4" name="9.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80602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80000">
        <p14:prism isContent="1" isInverted="1"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444</Words>
  <Application>Microsoft Office PowerPoint</Application>
  <PresentationFormat>Diavetítés a képernyőre (4:3 oldalarány)</PresentationFormat>
  <Paragraphs>63</Paragraphs>
  <Slides>16</Slides>
  <Notes>1</Notes>
  <HiddenSlides>0</HiddenSlides>
  <MMClips>10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A megújuló energiák</vt:lpstr>
      <vt:lpstr>Mi a probléma?</vt:lpstr>
      <vt:lpstr>Az energiák, melyekről szó lesz</vt:lpstr>
      <vt:lpstr>Napenergia</vt:lpstr>
      <vt:lpstr>A Nap</vt:lpstr>
      <vt:lpstr>A szélenergia</vt:lpstr>
      <vt:lpstr>Vízenergia</vt:lpstr>
      <vt:lpstr>Geotermikus energia</vt:lpstr>
      <vt:lpstr>Képek</vt:lpstr>
      <vt:lpstr>Fosszilis energiák</vt:lpstr>
      <vt:lpstr>11. dia</vt:lpstr>
      <vt:lpstr>Napenergia</vt:lpstr>
      <vt:lpstr>13. dia</vt:lpstr>
      <vt:lpstr>Vízerőmű</vt:lpstr>
      <vt:lpstr>Kérdések</vt:lpstr>
      <vt:lpstr>Források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megújuló energiák</dc:title>
  <dc:creator>Norbi</dc:creator>
  <cp:lastModifiedBy>MS-USER</cp:lastModifiedBy>
  <cp:revision>32</cp:revision>
  <dcterms:created xsi:type="dcterms:W3CDTF">2013-02-01T17:04:05Z</dcterms:created>
  <dcterms:modified xsi:type="dcterms:W3CDTF">2013-02-13T09:22:42Z</dcterms:modified>
</cp:coreProperties>
</file>