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2" r:id="rId4"/>
    <p:sldId id="260" r:id="rId5"/>
    <p:sldId id="259" r:id="rId6"/>
    <p:sldId id="263" r:id="rId7"/>
    <p:sldId id="268" r:id="rId8"/>
    <p:sldId id="271" r:id="rId9"/>
    <p:sldId id="270" r:id="rId10"/>
    <p:sldId id="267" r:id="rId11"/>
    <p:sldId id="261" r:id="rId12"/>
    <p:sldId id="265" r:id="rId13"/>
    <p:sldId id="266" r:id="rId14"/>
    <p:sldId id="264" r:id="rId15"/>
    <p:sldId id="272" r:id="rId16"/>
    <p:sldId id="258" r:id="rId1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4660"/>
  </p:normalViewPr>
  <p:slideViewPr>
    <p:cSldViewPr>
      <p:cViewPr>
        <p:scale>
          <a:sx n="74" d="100"/>
          <a:sy n="74" d="100"/>
        </p:scale>
        <p:origin x="-18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6E1B8-82B7-4217-AEFF-706B545C4421}" type="datetimeFigureOut">
              <a:rPr lang="hu-HU" smtClean="0"/>
              <a:pPr/>
              <a:t>2013.01.31.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CEA7C-C83B-4CAB-940D-3DEF7AEA3E8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325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CEA7C-C83B-4CAB-940D-3DEF7AEA3E82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áromszög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1E6269D-EDBD-4701-BB8C-3D6804E83CF2}" type="datetimeFigureOut">
              <a:rPr lang="hu-HU" smtClean="0"/>
              <a:pPr/>
              <a:t>2013.01.31.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997E32C-5E49-4004-83EC-38205864E6F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269D-EDBD-4701-BB8C-3D6804E83CF2}" type="datetimeFigureOut">
              <a:rPr lang="hu-HU" smtClean="0"/>
              <a:pPr/>
              <a:t>2013.01.31.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7E32C-5E49-4004-83EC-38205864E6F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269D-EDBD-4701-BB8C-3D6804E83CF2}" type="datetimeFigureOut">
              <a:rPr lang="hu-HU" smtClean="0"/>
              <a:pPr/>
              <a:t>2013.01.31.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7E32C-5E49-4004-83EC-38205864E6F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1E6269D-EDBD-4701-BB8C-3D6804E83CF2}" type="datetimeFigureOut">
              <a:rPr lang="hu-HU" smtClean="0"/>
              <a:pPr/>
              <a:t>2013.01.31.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7E32C-5E49-4004-83EC-38205864E6F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erékszögű háromszög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Háromszög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1E6269D-EDBD-4701-BB8C-3D6804E83CF2}" type="datetimeFigureOut">
              <a:rPr lang="hu-HU" smtClean="0"/>
              <a:pPr/>
              <a:t>2013.01.31.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997E32C-5E49-4004-83EC-38205864E6F6}" type="slidenum">
              <a:rPr lang="hu-HU" smtClean="0"/>
              <a:pPr/>
              <a:t>‹#›</a:t>
            </a:fld>
            <a:endParaRPr lang="hu-HU"/>
          </a:p>
        </p:txBody>
      </p:sp>
      <p:cxnSp>
        <p:nvCxnSpPr>
          <p:cNvPr id="11" name="Egyenes összekötő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1E6269D-EDBD-4701-BB8C-3D6804E83CF2}" type="datetimeFigureOut">
              <a:rPr lang="hu-HU" smtClean="0"/>
              <a:pPr/>
              <a:t>2013.01.31.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997E32C-5E49-4004-83EC-38205864E6F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1E6269D-EDBD-4701-BB8C-3D6804E83CF2}" type="datetimeFigureOut">
              <a:rPr lang="hu-HU" smtClean="0"/>
              <a:pPr/>
              <a:t>2013.01.31.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997E32C-5E49-4004-83EC-38205864E6F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269D-EDBD-4701-BB8C-3D6804E83CF2}" type="datetimeFigureOut">
              <a:rPr lang="hu-HU" smtClean="0"/>
              <a:pPr/>
              <a:t>2013.01.31.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7E32C-5E49-4004-83EC-38205864E6F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1E6269D-EDBD-4701-BB8C-3D6804E83CF2}" type="datetimeFigureOut">
              <a:rPr lang="hu-HU" smtClean="0"/>
              <a:pPr/>
              <a:t>2013.01.31.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997E32C-5E49-4004-83EC-38205864E6F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1E6269D-EDBD-4701-BB8C-3D6804E83CF2}" type="datetimeFigureOut">
              <a:rPr lang="hu-HU" smtClean="0"/>
              <a:pPr/>
              <a:t>2013.01.31.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997E32C-5E49-4004-83EC-38205864E6F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1E6269D-EDBD-4701-BB8C-3D6804E83CF2}" type="datetimeFigureOut">
              <a:rPr lang="hu-HU" smtClean="0"/>
              <a:pPr/>
              <a:t>2013.01.31.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997E32C-5E49-4004-83EC-38205864E6F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erékszögű háromszög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1E6269D-EDBD-4701-BB8C-3D6804E83CF2}" type="datetimeFigureOut">
              <a:rPr lang="hu-HU" smtClean="0"/>
              <a:pPr/>
              <a:t>2013.01.31.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997E32C-5E49-4004-83EC-38205864E6F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u/imghp?hl=hu&amp;tab=wi" TargetMode="External"/><Relationship Id="rId2" Type="http://schemas.openxmlformats.org/officeDocument/2006/relationships/hyperlink" Target="http://www.spar.hu/spar/spar_markatermekek/natu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iokontroll.hu/cms/index.php?option=com_content&amp;view=article&amp;id=285:a-biotermekek-taplalkozasbeli-elnyei-a-szemleletvaltozas-szueksegessege&amp;catid=255:szakcikkek&amp;Itemid=118&amp;lang=h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 err="1" smtClean="0"/>
              <a:t>Bio</a:t>
            </a:r>
            <a:r>
              <a:rPr lang="hu-HU" dirty="0" smtClean="0"/>
              <a:t> élelmiszerek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hu-HU" dirty="0" smtClean="0"/>
              <a:t>Készítette:</a:t>
            </a:r>
            <a:r>
              <a:rPr lang="hu-HU" b="1" dirty="0" smtClean="0"/>
              <a:t>Fehér Imre</a:t>
            </a:r>
          </a:p>
          <a:p>
            <a:pPr algn="ctr"/>
            <a:r>
              <a:rPr lang="hu-HU" b="1" dirty="0" smtClean="0"/>
              <a:t>Egressy Gábor Két Tanítási Nyelvű Szakközépiskola</a:t>
            </a:r>
          </a:p>
          <a:p>
            <a:pPr algn="ctr"/>
            <a:r>
              <a:rPr lang="hu-HU" dirty="0" smtClean="0"/>
              <a:t>Felkészítő tanár: </a:t>
            </a:r>
            <a:r>
              <a:rPr lang="hu-HU" b="1" dirty="0" smtClean="0"/>
              <a:t>Utassy Andrea</a:t>
            </a:r>
            <a:endParaRPr lang="hu-HU" b="1" dirty="0"/>
          </a:p>
        </p:txBody>
      </p:sp>
    </p:spTree>
  </p:cSld>
  <p:clrMapOvr>
    <a:masterClrMapping/>
  </p:clrMapOvr>
  <p:transition advTm="8547"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Néhány </a:t>
            </a:r>
            <a:r>
              <a:rPr lang="hu-HU" dirty="0" err="1" smtClean="0"/>
              <a:t>bio</a:t>
            </a:r>
            <a:r>
              <a:rPr lang="hu-HU" dirty="0" smtClean="0"/>
              <a:t> élelmiszer:</a:t>
            </a:r>
            <a:endParaRPr lang="hu-HU" dirty="0"/>
          </a:p>
        </p:txBody>
      </p:sp>
      <p:pic>
        <p:nvPicPr>
          <p:cNvPr id="4" name="Tartalom helye 3" descr="bio_header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500174"/>
            <a:ext cx="7239000" cy="1714500"/>
          </a:xfrm>
        </p:spPr>
      </p:pic>
      <p:pic>
        <p:nvPicPr>
          <p:cNvPr id="5" name="Kép 4" descr="aruvilagok_bio_np_csoportfot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3429000"/>
            <a:ext cx="3071834" cy="2857520"/>
          </a:xfrm>
          <a:prstGeom prst="rect">
            <a:avLst/>
          </a:prstGeom>
        </p:spPr>
      </p:pic>
      <p:pic>
        <p:nvPicPr>
          <p:cNvPr id="6" name="Kép 5" descr="npnaturjoghur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116" y="3714753"/>
            <a:ext cx="1857388" cy="2286016"/>
          </a:xfrm>
          <a:prstGeom prst="rect">
            <a:avLst/>
          </a:prstGeom>
        </p:spPr>
      </p:pic>
      <p:pic>
        <p:nvPicPr>
          <p:cNvPr id="7" name="Kép 6" descr="npkolesgoly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3768" y="3714752"/>
            <a:ext cx="1857388" cy="2286016"/>
          </a:xfrm>
          <a:prstGeom prst="rect">
            <a:avLst/>
          </a:prstGeom>
        </p:spPr>
      </p:pic>
      <p:pic>
        <p:nvPicPr>
          <p:cNvPr id="8" name="Kép 7" descr="600x600_93049309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14942" y="3714752"/>
            <a:ext cx="1857388" cy="2286000"/>
          </a:xfrm>
          <a:prstGeom prst="rect">
            <a:avLst/>
          </a:prstGeom>
        </p:spPr>
      </p:pic>
    </p:spTree>
  </p:cSld>
  <p:clrMapOvr>
    <a:masterClrMapping/>
  </p:clrMapOvr>
  <p:transition advTm="5454"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399032"/>
          </a:xfrm>
        </p:spPr>
        <p:txBody>
          <a:bodyPr/>
          <a:lstStyle/>
          <a:p>
            <a:pPr algn="ctr"/>
            <a:r>
              <a:rPr lang="hu-HU" dirty="0" smtClean="0"/>
              <a:t>Új uniós </a:t>
            </a:r>
            <a:r>
              <a:rPr lang="hu-HU" dirty="0" err="1" smtClean="0"/>
              <a:t>ökologó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2808"/>
            <a:ext cx="5329246" cy="4572000"/>
          </a:xfrm>
        </p:spPr>
        <p:txBody>
          <a:bodyPr>
            <a:normAutofit/>
          </a:bodyPr>
          <a:lstStyle/>
          <a:p>
            <a:r>
              <a:rPr lang="hu-HU" sz="2800" dirty="0" smtClean="0"/>
              <a:t>Az új uniós </a:t>
            </a:r>
            <a:r>
              <a:rPr lang="hu-HU" sz="2800" dirty="0" err="1" smtClean="0"/>
              <a:t>ökologót</a:t>
            </a:r>
            <a:r>
              <a:rPr lang="hu-HU" sz="2800" dirty="0" smtClean="0"/>
              <a:t> 2010. július elsejétől minden előre csomagolt biotermékre rákell rakni, amely teljes egészében az EU ökológiai gazdálkodásról szóló rendeletének megfelelően állítottak elő.</a:t>
            </a:r>
            <a:endParaRPr lang="hu-HU" sz="2800" dirty="0"/>
          </a:p>
        </p:txBody>
      </p:sp>
      <p:pic>
        <p:nvPicPr>
          <p:cNvPr id="4" name="Kép 3" descr="ujbiologo_375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928802"/>
            <a:ext cx="3357554" cy="2786082"/>
          </a:xfrm>
          <a:prstGeom prst="rect">
            <a:avLst/>
          </a:prstGeom>
        </p:spPr>
      </p:pic>
    </p:spTree>
  </p:cSld>
  <p:clrMapOvr>
    <a:masterClrMapping/>
  </p:clrMapOvr>
  <p:transition advTm="12609">
    <p:randomBa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Rossz példák!</a:t>
            </a:r>
            <a:br>
              <a:rPr lang="hu-HU" dirty="0" smtClean="0"/>
            </a:br>
            <a:r>
              <a:rPr lang="hu-HU" dirty="0" smtClean="0"/>
              <a:t>Éhezés: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u-HU" dirty="0" smtClean="0"/>
              <a:t>A világon az egyik nagy probléma az éhezés.</a:t>
            </a:r>
            <a:endParaRPr lang="hu-HU" dirty="0"/>
          </a:p>
        </p:txBody>
      </p:sp>
      <p:pic>
        <p:nvPicPr>
          <p:cNvPr id="4" name="Kép 3" descr="éhezés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357562"/>
            <a:ext cx="3810000" cy="2514600"/>
          </a:xfrm>
          <a:prstGeom prst="rect">
            <a:avLst/>
          </a:prstGeom>
        </p:spPr>
      </p:pic>
      <p:pic>
        <p:nvPicPr>
          <p:cNvPr id="5" name="Kép 4" descr="ke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3357562"/>
            <a:ext cx="3786214" cy="2571768"/>
          </a:xfrm>
          <a:prstGeom prst="rect">
            <a:avLst/>
          </a:prstGeom>
        </p:spPr>
      </p:pic>
    </p:spTree>
  </p:cSld>
  <p:clrMapOvr>
    <a:masterClrMapping/>
  </p:clrMapOvr>
  <p:transition advTm="4875"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1571612"/>
            <a:ext cx="3900486" cy="4572000"/>
          </a:xfrm>
        </p:spPr>
        <p:txBody>
          <a:bodyPr>
            <a:normAutofit lnSpcReduction="10000"/>
          </a:bodyPr>
          <a:lstStyle/>
          <a:p>
            <a:r>
              <a:rPr lang="hu-HU" sz="2800" dirty="0" smtClean="0"/>
              <a:t>Az „A” típusú éhezésnél a szervezet nem jut elég kalóriához, sem ásványi anyaghoz és vitaminhoz. Ez az úgynevezett elsoványodás. Csonttá, bőrré fogyott emberek.</a:t>
            </a:r>
            <a:endParaRPr lang="hu-HU" sz="2800" dirty="0"/>
          </a:p>
        </p:txBody>
      </p:sp>
      <p:pic>
        <p:nvPicPr>
          <p:cNvPr id="5" name="Kép 4" descr="adm_kep_m13172911312420_ehez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2143116"/>
            <a:ext cx="2120900" cy="3175000"/>
          </a:xfrm>
          <a:prstGeom prst="rect">
            <a:avLst/>
          </a:prstGeom>
        </p:spPr>
      </p:pic>
    </p:spTree>
  </p:cSld>
  <p:clrMapOvr>
    <a:masterClrMapping/>
  </p:clrMapOvr>
  <p:transition advTm="12297"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572000"/>
          </a:xfrm>
        </p:spPr>
        <p:txBody>
          <a:bodyPr>
            <a:noAutofit/>
          </a:bodyPr>
          <a:lstStyle/>
          <a:p>
            <a:r>
              <a:rPr lang="hu-HU" sz="2800" dirty="0" smtClean="0"/>
              <a:t>Kevesen tudják, hogy van egy, úgynevezett „B” típusú éhezés, amikor a szervezet ugyan elegendő kalóriát kap, de a táplálék nem fedezi a működéséhez szükséges vitamint és ásványi anyag mennyiséget. A „B” típusú éhezésben szenvedőkről soha nem gondolnánk, hogy éheznek, mert gyakran kövérek. A sok, de sajnos rossz minőségű táplálék fogyasztása miatt a szervezetükből hiányoznak alapvető, de létfontosságú egészségvédő anyagok.</a:t>
            </a:r>
            <a:endParaRPr lang="hu-HU" sz="2800" dirty="0"/>
          </a:p>
        </p:txBody>
      </p:sp>
    </p:spTree>
  </p:cSld>
  <p:clrMapOvr>
    <a:masterClrMapping/>
  </p:clrMapOvr>
  <p:transition advTm="28157">
    <p:randomBa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Kérdések: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Mi a </a:t>
            </a:r>
            <a:r>
              <a:rPr lang="hu-HU" sz="2800" dirty="0" err="1" smtClean="0"/>
              <a:t>Bio</a:t>
            </a:r>
            <a:r>
              <a:rPr lang="hu-HU" sz="2800" dirty="0" smtClean="0"/>
              <a:t>?</a:t>
            </a:r>
          </a:p>
          <a:p>
            <a:r>
              <a:rPr lang="hu-HU" sz="2800" dirty="0" smtClean="0"/>
              <a:t>Az állattartásnál mit vesznek figyelembe?</a:t>
            </a:r>
          </a:p>
          <a:p>
            <a:r>
              <a:rPr lang="hu-HU" sz="2800" dirty="0" smtClean="0"/>
              <a:t>Mivel permetezik a növényeket?</a:t>
            </a:r>
          </a:p>
          <a:p>
            <a:r>
              <a:rPr lang="hu-HU" sz="2800" dirty="0" smtClean="0"/>
              <a:t>Mit nem használhatnak a biotermékhez a gyártás során?</a:t>
            </a:r>
          </a:p>
          <a:p>
            <a:r>
              <a:rPr lang="hu-HU" sz="2800" dirty="0" smtClean="0"/>
              <a:t>Az új uniós </a:t>
            </a:r>
            <a:r>
              <a:rPr lang="hu-HU" sz="2800" dirty="0" err="1" smtClean="0"/>
              <a:t>ökologót</a:t>
            </a:r>
            <a:r>
              <a:rPr lang="hu-HU" sz="2800" dirty="0" smtClean="0"/>
              <a:t> mikor vezették be?</a:t>
            </a:r>
          </a:p>
          <a:p>
            <a:r>
              <a:rPr lang="hu-HU" sz="2800" dirty="0" smtClean="0"/>
              <a:t>Hol lehet kapni zöldségmosót? </a:t>
            </a:r>
          </a:p>
          <a:p>
            <a:r>
              <a:rPr lang="hu-HU" sz="2800" dirty="0" smtClean="0"/>
              <a:t>Mi a különbség a két éhezés között?</a:t>
            </a:r>
          </a:p>
          <a:p>
            <a:endParaRPr lang="hu-HU" dirty="0"/>
          </a:p>
        </p:txBody>
      </p:sp>
    </p:spTree>
  </p:cSld>
  <p:clrMapOvr>
    <a:masterClrMapping/>
  </p:clrMapOvr>
  <p:transition advTm="20641">
    <p:randomBa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286412"/>
          </a:xfrm>
        </p:spPr>
        <p:txBody>
          <a:bodyPr>
            <a:normAutofit/>
          </a:bodyPr>
          <a:lstStyle/>
          <a:p>
            <a:r>
              <a:rPr lang="hu-HU" sz="2800" dirty="0" smtClean="0">
                <a:hlinkClick r:id="rId2"/>
              </a:rPr>
              <a:t>http://www.spar.hu/spar/spar_markatermekek/natur</a:t>
            </a:r>
            <a:endParaRPr lang="hu-HU" sz="2800" dirty="0" smtClean="0"/>
          </a:p>
          <a:p>
            <a:r>
              <a:rPr lang="hu-HU" sz="2800" dirty="0" smtClean="0">
                <a:hlinkClick r:id="rId3"/>
              </a:rPr>
              <a:t>http://www.google.hu/imghp?hl=hu&amp;tab=wi</a:t>
            </a:r>
            <a:r>
              <a:rPr lang="hu-HU" sz="2800" dirty="0" smtClean="0"/>
              <a:t> </a:t>
            </a:r>
          </a:p>
          <a:p>
            <a:r>
              <a:rPr lang="hu-HU" sz="2800" dirty="0" smtClean="0">
                <a:hlinkClick r:id="rId4"/>
              </a:rPr>
              <a:t>http://www.biokontroll.hu/cms/index.php?option=com_content&amp;view=article&amp;id=285%3Aa-biotermekek-taplalkozasbeli-elnyei-a-szemleletvaltozas-szueksegessege&amp;catid=255%3Aszakcikkek&amp;Itemid=118&amp;lang=hu</a:t>
            </a:r>
            <a:endParaRPr lang="hu-HU" sz="2800" dirty="0" smtClean="0"/>
          </a:p>
          <a:p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Dr. Robert O. Young - A pH </a:t>
            </a:r>
            <a:r>
              <a:rPr lang="en-US" sz="28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csoda</a:t>
            </a:r>
            <a:endParaRPr lang="hu-HU" sz="28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 advTm="8359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158" y="3571876"/>
            <a:ext cx="8229600" cy="2071702"/>
          </a:xfrm>
        </p:spPr>
        <p:txBody>
          <a:bodyPr>
            <a:normAutofit/>
          </a:bodyPr>
          <a:lstStyle/>
          <a:p>
            <a:r>
              <a:rPr lang="hu-HU" sz="2800" dirty="0" smtClean="0"/>
              <a:t>A </a:t>
            </a:r>
            <a:r>
              <a:rPr lang="hu-HU" sz="2800" dirty="0" err="1" smtClean="0"/>
              <a:t>bio</a:t>
            </a:r>
            <a:r>
              <a:rPr lang="hu-HU" sz="2800" dirty="0" smtClean="0"/>
              <a:t> élelmiszer az ellenőrzött </a:t>
            </a:r>
            <a:r>
              <a:rPr lang="hu-HU" sz="2800" dirty="0" err="1" smtClean="0"/>
              <a:t>bio-</a:t>
            </a:r>
            <a:r>
              <a:rPr lang="hu-HU" sz="2800" dirty="0" smtClean="0"/>
              <a:t> gazdálkodás és gyártás szabályainak megfelelően előállított termék. </a:t>
            </a:r>
          </a:p>
          <a:p>
            <a:pPr>
              <a:buNone/>
            </a:pPr>
            <a:endParaRPr lang="hu-HU" dirty="0"/>
          </a:p>
        </p:txBody>
      </p:sp>
      <p:pic>
        <p:nvPicPr>
          <p:cNvPr id="4" name="Kép 3" descr="bi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357166"/>
            <a:ext cx="3429024" cy="2857520"/>
          </a:xfrm>
          <a:prstGeom prst="rect">
            <a:avLst/>
          </a:prstGeom>
        </p:spPr>
      </p:pic>
    </p:spTree>
  </p:cSld>
  <p:clrMapOvr>
    <a:masterClrMapping/>
  </p:clrMapOvr>
  <p:transition advTm="9344"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286248"/>
          </a:xfrm>
        </p:spPr>
        <p:txBody>
          <a:bodyPr>
            <a:normAutofit/>
          </a:bodyPr>
          <a:lstStyle/>
          <a:p>
            <a:r>
              <a:rPr lang="hu-HU" sz="2800" dirty="0" smtClean="0"/>
              <a:t>Az állattartásnál figyelembe veszik a terület eltartó képességét, betegségeknek ellenálló őshonos fajtákat választanak, helyben termelt </a:t>
            </a:r>
            <a:r>
              <a:rPr lang="hu-HU" sz="2800" dirty="0" err="1" smtClean="0"/>
              <a:t>bio-takarmányt</a:t>
            </a:r>
            <a:r>
              <a:rPr lang="hu-HU" sz="2800" dirty="0" smtClean="0"/>
              <a:t> etetnek.</a:t>
            </a:r>
            <a:endParaRPr lang="hu-HU" sz="2800" dirty="0"/>
          </a:p>
        </p:txBody>
      </p:sp>
      <p:pic>
        <p:nvPicPr>
          <p:cNvPr id="5" name="Kép 4" descr="cik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2928934"/>
            <a:ext cx="5276850" cy="3786190"/>
          </a:xfrm>
          <a:prstGeom prst="rect">
            <a:avLst/>
          </a:prstGeom>
        </p:spPr>
      </p:pic>
    </p:spTree>
  </p:cSld>
  <p:clrMapOvr>
    <a:masterClrMapping/>
  </p:clrMapOvr>
  <p:transition advTm="10250"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0"/>
            <a:ext cx="5786478" cy="6858000"/>
          </a:xfrm>
        </p:spPr>
        <p:txBody>
          <a:bodyPr>
            <a:normAutofit/>
          </a:bodyPr>
          <a:lstStyle/>
          <a:p>
            <a:r>
              <a:rPr lang="hu-HU" sz="2800" dirty="0" smtClean="0"/>
              <a:t>A növényeknél különböző fajtákat ültetnek egymás mellé, melyek távol tartják a kártevőket, továbbá biológiai eszközökkel védekeznek. Csak természetes hatóanyagokkal permeteznek. Tilos a szintetikus műtrágya, növényvédő- és </a:t>
            </a:r>
            <a:r>
              <a:rPr lang="hu-HU" sz="2800" dirty="0" err="1" smtClean="0"/>
              <a:t>rovarírtószer</a:t>
            </a:r>
            <a:r>
              <a:rPr lang="hu-HU" sz="2800" dirty="0" smtClean="0"/>
              <a:t>, állattartásnál pedig a hormonok, növekedésszabályozók, takarmány kiegészítők használata.</a:t>
            </a:r>
          </a:p>
          <a:p>
            <a:endParaRPr lang="hu-HU" dirty="0"/>
          </a:p>
        </p:txBody>
      </p:sp>
      <p:pic>
        <p:nvPicPr>
          <p:cNvPr id="4" name="Kép 3" descr="bio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1785926"/>
            <a:ext cx="2928958" cy="3571900"/>
          </a:xfrm>
          <a:prstGeom prst="rect">
            <a:avLst/>
          </a:prstGeom>
        </p:spPr>
      </p:pic>
    </p:spTree>
  </p:cSld>
  <p:clrMapOvr>
    <a:masterClrMapping/>
  </p:clrMapOvr>
  <p:transition advTm="22922"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0"/>
            <a:ext cx="8229600" cy="4572000"/>
          </a:xfrm>
        </p:spPr>
        <p:txBody>
          <a:bodyPr>
            <a:normAutofit/>
          </a:bodyPr>
          <a:lstStyle/>
          <a:p>
            <a:r>
              <a:rPr lang="hu-HU" sz="2800" dirty="0" smtClean="0"/>
              <a:t>A biotermékek előállítását az EU-ban, így hazánkban is szigorúan szabályozzák. A feldolgozás során csak ártalmatlan adalék- és segédanyagokat használhatnak, melyeket gyakran már évtizedek vagy évszázadok óta alkalmaznak. A biotermékekhez a gyártás során nem használhatnak fel génmódosított szervezetet, és nem alkalmazhatnak ionizáló sugárzást.</a:t>
            </a:r>
          </a:p>
          <a:p>
            <a:endParaRPr lang="hu-HU" dirty="0"/>
          </a:p>
        </p:txBody>
      </p:sp>
      <p:pic>
        <p:nvPicPr>
          <p:cNvPr id="4" name="Kép 3" descr="I love Bi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4286256"/>
            <a:ext cx="6858048" cy="2428892"/>
          </a:xfrm>
          <a:prstGeom prst="rect">
            <a:avLst/>
          </a:prstGeom>
        </p:spPr>
      </p:pic>
    </p:spTree>
  </p:cSld>
  <p:clrMapOvr>
    <a:masterClrMapping/>
  </p:clrMapOvr>
  <p:transition advTm="20234"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45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ransition advTm="16203"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sz="half" idx="1"/>
          </p:nvPr>
        </p:nvSpPr>
        <p:spPr>
          <a:xfrm>
            <a:off x="428596" y="642894"/>
            <a:ext cx="4038600" cy="6215106"/>
          </a:xfrm>
        </p:spPr>
        <p:txBody>
          <a:bodyPr>
            <a:normAutofit/>
          </a:bodyPr>
          <a:lstStyle/>
          <a:p>
            <a:r>
              <a:rPr lang="hu-HU" sz="2800" dirty="0" smtClean="0"/>
              <a:t>A </a:t>
            </a:r>
            <a:r>
              <a:rPr lang="hu-HU" sz="2800" dirty="0" err="1" smtClean="0"/>
              <a:t>bio</a:t>
            </a:r>
            <a:r>
              <a:rPr lang="hu-HU" sz="2800" dirty="0" smtClean="0"/>
              <a:t> élelmiszerek fogyasztásával elkerülhetjük a növényvédő- és gyomirtószer-maradványok és egyéb vegyszerek bejutását a szervezetünkbe, amelyeket a növénytermesztés során ma rutinszerűen használnak.</a:t>
            </a:r>
            <a:endParaRPr lang="hu-HU" sz="2800" dirty="0"/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>
          <a:xfrm>
            <a:off x="4643438" y="642918"/>
            <a:ext cx="4038600" cy="6215082"/>
          </a:xfrm>
        </p:spPr>
        <p:txBody>
          <a:bodyPr>
            <a:normAutofit/>
          </a:bodyPr>
          <a:lstStyle/>
          <a:p>
            <a:r>
              <a:rPr lang="hu-HU" sz="2800" dirty="0" smtClean="0"/>
              <a:t>A </a:t>
            </a:r>
            <a:r>
              <a:rPr lang="hu-HU" sz="2800" dirty="0" err="1" smtClean="0"/>
              <a:t>bio</a:t>
            </a:r>
            <a:r>
              <a:rPr lang="hu-HU" sz="2800" dirty="0" smtClean="0"/>
              <a:t> élelmiszerek általában táplálóbbak is, mert a talaj (ahonnan a növények felszívják a tápanyagokat) kevésbé van kimerülve, mint a hagyományos gazdaságok durva kezelésnek alávetett földje.</a:t>
            </a:r>
            <a:endParaRPr lang="hu-HU" sz="2800" dirty="0"/>
          </a:p>
        </p:txBody>
      </p:sp>
    </p:spTree>
  </p:cSld>
  <p:clrMapOvr>
    <a:masterClrMapping/>
  </p:clrMapOvr>
  <p:transition advTm="26750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helye 17" descr="zöldségek hazai.jpg"/>
          <p:cNvPicPr>
            <a:picLocks noChangeAspect="1"/>
          </p:cNvPicPr>
          <p:nvPr/>
        </p:nvPicPr>
        <p:blipFill>
          <a:blip r:embed="rId2"/>
          <a:srcRect l="4950" r="4950"/>
          <a:stretch>
            <a:fillRect/>
          </a:stretch>
        </p:blipFill>
        <p:spPr>
          <a:xfrm>
            <a:off x="2357422" y="142852"/>
            <a:ext cx="4714908" cy="3435147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142844" y="3643314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 smtClean="0"/>
              <a:t>A </a:t>
            </a:r>
            <a:r>
              <a:rPr lang="hu-HU" sz="2800" dirty="0" err="1" smtClean="0"/>
              <a:t>bio-gazdálkodással</a:t>
            </a:r>
            <a:r>
              <a:rPr lang="hu-HU" sz="2800" dirty="0" smtClean="0"/>
              <a:t> termesztett növények tápanyagtartalma akár 300 százalékkal is nagyobb lehet, mint a hagyományos gazdálkodással termesztetteké. A lehető legfrissebb ételek fogyasztása is kulcsfontosságú. A betakarítás pillanatától a növény tápanyagai elkezdenek lebomlani.</a:t>
            </a:r>
            <a:endParaRPr lang="hu-HU" sz="2800" dirty="0"/>
          </a:p>
        </p:txBody>
      </p:sp>
    </p:spTree>
  </p:cSld>
  <p:clrMapOvr>
    <a:masterClrMapping/>
  </p:clrMapOvr>
  <p:transition advTm="20391"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4"/>
          <p:cNvSpPr>
            <a:spLocks noGrp="1"/>
          </p:cNvSpPr>
          <p:nvPr>
            <p:ph type="body" idx="2"/>
          </p:nvPr>
        </p:nvSpPr>
        <p:spPr>
          <a:xfrm>
            <a:off x="142844" y="142852"/>
            <a:ext cx="5143536" cy="6572296"/>
          </a:xfrm>
        </p:spPr>
        <p:txBody>
          <a:bodyPr>
            <a:noAutofit/>
          </a:bodyPr>
          <a:lstStyle/>
          <a:p>
            <a:r>
              <a:rPr lang="hu-HU" sz="2800" dirty="0" smtClean="0"/>
              <a:t>Ideális esetben mindannyian egy olyan világban élnénk, ahol csak kisétálnánk a kertünkbe, letépnénk a vacsorára valót, azonnal elkészítenénk, és még abban az órában élvezettel elfogyasztanánk. Ha nem szerezhető be </a:t>
            </a:r>
            <a:r>
              <a:rPr lang="hu-HU" sz="2800" dirty="0" err="1" smtClean="0"/>
              <a:t>bio</a:t>
            </a:r>
            <a:r>
              <a:rPr lang="hu-HU" sz="2800" dirty="0" smtClean="0"/>
              <a:t> élelmiszer, akkor vásároljuk meg a lehető legfrissebb terményt, és alaposan tisztítsuk meg a reform élelmiszerboltokban kapható zöldségmosó segítségével.</a:t>
            </a:r>
          </a:p>
          <a:p>
            <a:endParaRPr lang="hu-HU" sz="2800" dirty="0"/>
          </a:p>
        </p:txBody>
      </p:sp>
      <p:pic>
        <p:nvPicPr>
          <p:cNvPr id="8" name="Kép 7" descr="zoldsegeskert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357166"/>
            <a:ext cx="3429000" cy="3429000"/>
          </a:xfrm>
          <a:prstGeom prst="rect">
            <a:avLst/>
          </a:prstGeom>
        </p:spPr>
      </p:pic>
      <p:pic>
        <p:nvPicPr>
          <p:cNvPr id="9" name="Kép 8" descr="1483_lcn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3929066"/>
            <a:ext cx="2643206" cy="2714644"/>
          </a:xfrm>
          <a:prstGeom prst="rect">
            <a:avLst/>
          </a:prstGeom>
        </p:spPr>
      </p:pic>
    </p:spTree>
  </p:cSld>
  <p:clrMapOvr>
    <a:masterClrMapping/>
  </p:clrMapOvr>
  <p:transition advTm="27968">
    <p:randomBa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ndület">
  <a:themeElements>
    <a:clrScheme name="Lendüle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endüle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237</TotalTime>
  <Words>444</Words>
  <Application>Microsoft Office PowerPoint</Application>
  <PresentationFormat>Diavetítés a képernyőre (4:3 oldalarány)</PresentationFormat>
  <Paragraphs>33</Paragraphs>
  <Slides>16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Lendület</vt:lpstr>
      <vt:lpstr>Bio élelmiszerek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Néhány bio élelmiszer:</vt:lpstr>
      <vt:lpstr>Új uniós ökologó</vt:lpstr>
      <vt:lpstr>Rossz példák! Éhezés:</vt:lpstr>
      <vt:lpstr>PowerPoint bemutató</vt:lpstr>
      <vt:lpstr>PowerPoint bemutató</vt:lpstr>
      <vt:lpstr>Kérdések:</vt:lpstr>
      <vt:lpstr>Források: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Bioélelmiszerek</dc:title>
  <dc:creator>Vendég</dc:creator>
  <cp:lastModifiedBy>Utassy Andrea</cp:lastModifiedBy>
  <cp:revision>32</cp:revision>
  <dcterms:created xsi:type="dcterms:W3CDTF">2013-01-09T08:13:40Z</dcterms:created>
  <dcterms:modified xsi:type="dcterms:W3CDTF">2013-01-31T10:21:34Z</dcterms:modified>
</cp:coreProperties>
</file>