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60" r:id="rId4"/>
    <p:sldId id="258" r:id="rId5"/>
    <p:sldId id="266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9144000" cy="6858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94671" autoAdjust="0"/>
  </p:normalViewPr>
  <p:slideViewPr>
    <p:cSldViewPr>
      <p:cViewPr varScale="1">
        <p:scale>
          <a:sx n="78" d="100"/>
          <a:sy n="78" d="100"/>
        </p:scale>
        <p:origin x="-11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59D19-8D2F-4450-9CA5-E35ABDF1C50E}" type="datetimeFigureOut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F2A39-D85C-4583-84C0-066BF307B18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26316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B0E20-A51B-4FFC-A4D9-8425E87418A0}" type="datetimeFigureOut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36064-FF80-45CA-A902-B773416D1EC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91041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36064-FF80-45CA-A902-B773416D1ECF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36064-FF80-45CA-A902-B773416D1ECF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36064-FF80-45CA-A902-B773416D1ECF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36064-FF80-45CA-A902-B773416D1ECF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36064-FF80-45CA-A902-B773416D1ECF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36064-FF80-45CA-A902-B773416D1ECF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36064-FF80-45CA-A902-B773416D1ECF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ím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6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DEFC-AD50-4B49-A50B-5F68A1E00B44}" type="datetimeFigureOut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2C88736-F39E-48CA-A938-7C5C9B96C6C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DEFC-AD50-4B49-A50B-5F68A1E00B44}" type="datetimeFigureOut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8736-F39E-48CA-A938-7C5C9B96C6C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DEFC-AD50-4B49-A50B-5F68A1E00B44}" type="datetimeFigureOut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8736-F39E-48CA-A938-7C5C9B96C6C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7" name="Tartalom hely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DEFC-AD50-4B49-A50B-5F68A1E00B44}" type="datetimeFigureOut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2C88736-F39E-48CA-A938-7C5C9B96C6C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DEFC-AD50-4B49-A50B-5F68A1E00B44}" type="datetimeFigureOut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8736-F39E-48CA-A938-7C5C9B96C6C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DEFC-AD50-4B49-A50B-5F68A1E00B44}" type="datetimeFigureOut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8736-F39E-48CA-A938-7C5C9B96C6C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8" name="Tartalom hely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DEFC-AD50-4B49-A50B-5F68A1E00B44}" type="datetimeFigureOut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2C88736-F39E-48CA-A938-7C5C9B96C6C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DEFC-AD50-4B49-A50B-5F68A1E00B44}" type="datetimeFigureOut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8736-F39E-48CA-A938-7C5C9B96C6C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DEFC-AD50-4B49-A50B-5F68A1E00B44}" type="datetimeFigureOut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24" name="Élőláb hely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8736-F39E-48CA-A938-7C5C9B96C6C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DEFC-AD50-4B49-A50B-5F68A1E00B44}" type="datetimeFigureOut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29" name="Élőláb hely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8736-F39E-48CA-A938-7C5C9B96C6C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ép hely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DEFC-AD50-4B49-A50B-5F68A1E00B44}" type="datetimeFigureOut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8736-F39E-48CA-A938-7C5C9B96C6C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39DEFC-AD50-4B49-A50B-5F68A1E00B44}" type="datetimeFigureOut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2C88736-F39E-48CA-A938-7C5C9B96C6C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Cím hely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4.xml"/><Relationship Id="rId3" Type="http://schemas.openxmlformats.org/officeDocument/2006/relationships/image" Target="../media/image23.png"/><Relationship Id="rId7" Type="http://schemas.openxmlformats.org/officeDocument/2006/relationships/image" Target="../media/image25.wmf"/><Relationship Id="rId12" Type="http://schemas.openxmlformats.org/officeDocument/2006/relationships/image" Target="../media/image27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8.xml"/><Relationship Id="rId6" Type="http://schemas.openxmlformats.org/officeDocument/2006/relationships/slide" Target="slide12.xml"/><Relationship Id="rId11" Type="http://schemas.openxmlformats.org/officeDocument/2006/relationships/slide" Target="slide11.xml"/><Relationship Id="rId5" Type="http://schemas.openxmlformats.org/officeDocument/2006/relationships/image" Target="../media/image24.png"/><Relationship Id="rId15" Type="http://schemas.openxmlformats.org/officeDocument/2006/relationships/audio" Target="../media/audio71.wav"/><Relationship Id="rId10" Type="http://schemas.openxmlformats.org/officeDocument/2006/relationships/slide" Target="slide17.xml"/><Relationship Id="rId4" Type="http://schemas.openxmlformats.org/officeDocument/2006/relationships/slide" Target="slide13.xml"/><Relationship Id="rId9" Type="http://schemas.openxmlformats.org/officeDocument/2006/relationships/image" Target="../media/image26.wmf"/><Relationship Id="rId1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slide" Target="slide10.xml"/><Relationship Id="rId2" Type="http://schemas.openxmlformats.org/officeDocument/2006/relationships/audio" Target="../media/audio9.wav"/><Relationship Id="rId1" Type="http://schemas.openxmlformats.org/officeDocument/2006/relationships/tags" Target="../tags/tag9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audio10.wav"/><Relationship Id="rId1" Type="http://schemas.openxmlformats.org/officeDocument/2006/relationships/tags" Target="../tags/tag10.xml"/><Relationship Id="rId5" Type="http://schemas.openxmlformats.org/officeDocument/2006/relationships/image" Target="../media/image9.pn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tags" Target="../tags/tag2.xml"/><Relationship Id="rId6" Type="http://schemas.openxmlformats.org/officeDocument/2006/relationships/image" Target="../media/image6.wmf"/><Relationship Id="rId5" Type="http://schemas.openxmlformats.org/officeDocument/2006/relationships/audio" Target="../media/audio3.wav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7.png"/><Relationship Id="rId2" Type="http://schemas.openxmlformats.org/officeDocument/2006/relationships/audio" Target="../media/audio11.wav"/><Relationship Id="rId1" Type="http://schemas.openxmlformats.org/officeDocument/2006/relationships/tags" Target="../tags/tag12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gif"/><Relationship Id="rId9" Type="http://schemas.openxmlformats.org/officeDocument/2006/relationships/image" Target="../media/image3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8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wmf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11.wmf"/><Relationship Id="rId11" Type="http://schemas.openxmlformats.org/officeDocument/2006/relationships/image" Target="../media/image16.wm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audio" Target="../media/audio5.wav"/><Relationship Id="rId9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audio" Target="../media/audio51.wav"/><Relationship Id="rId3" Type="http://schemas.openxmlformats.org/officeDocument/2006/relationships/audio" Target="../media/audio6.wav"/><Relationship Id="rId7" Type="http://schemas.openxmlformats.org/officeDocument/2006/relationships/image" Target="../media/image20.png"/><Relationship Id="rId12" Type="http://schemas.openxmlformats.org/officeDocument/2006/relationships/slide" Target="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slide" Target="slide9.xml"/><Relationship Id="rId11" Type="http://schemas.openxmlformats.org/officeDocument/2006/relationships/image" Target="../media/image22.png"/><Relationship Id="rId5" Type="http://schemas.openxmlformats.org/officeDocument/2006/relationships/image" Target="../media/image19.wmf"/><Relationship Id="rId10" Type="http://schemas.openxmlformats.org/officeDocument/2006/relationships/slide" Target="slide8.xml"/><Relationship Id="rId4" Type="http://schemas.openxmlformats.org/officeDocument/2006/relationships/slide" Target="slide6.xml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6" Type="http://schemas.openxmlformats.org/officeDocument/2006/relationships/audio" Target="../media/audio21.wav"/><Relationship Id="rId5" Type="http://schemas.openxmlformats.org/officeDocument/2006/relationships/slide" Target="slide5.xml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6" Type="http://schemas.openxmlformats.org/officeDocument/2006/relationships/audio" Target="../media/audio61.wav"/><Relationship Id="rId5" Type="http://schemas.openxmlformats.org/officeDocument/2006/relationships/slide" Target="slide5.xml"/><Relationship Id="rId4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3068960"/>
            <a:ext cx="8458200" cy="1222375"/>
          </a:xfrm>
        </p:spPr>
        <p:txBody>
          <a:bodyPr/>
          <a:lstStyle/>
          <a:p>
            <a:pPr algn="ctr"/>
            <a:r>
              <a:rPr lang="hu-H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Megújuló Energia</a:t>
            </a:r>
            <a:endParaRPr lang="hu-H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5847184" cy="507504"/>
          </a:xfrm>
        </p:spPr>
        <p:txBody>
          <a:bodyPr>
            <a:normAutofit/>
          </a:bodyPr>
          <a:lstStyle/>
          <a:p>
            <a:r>
              <a:rPr lang="hu-HU" sz="1800" dirty="0" smtClean="0"/>
              <a:t>Felkészítő tanárom: Ravasz Imréné</a:t>
            </a:r>
            <a:endParaRPr lang="hu-HU" sz="1800" dirty="0"/>
          </a:p>
        </p:txBody>
      </p:sp>
      <p:pic>
        <p:nvPicPr>
          <p:cNvPr id="1026" name="Picture 2" descr="C:\Users\Samsung\AppData\Local\Microsoft\Windows\Temporary Internet Files\Content.IE5\TXYKNR0R\MC90044136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msung\AppData\Local\Microsoft\Windows\Temporary Internet Files\Content.IE5\TXYKNR0R\MC900440115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12587"/>
            <a:ext cx="2175916" cy="267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msung\AppData\Local\Microsoft\Windows\Temporary Internet Files\Content.IE5\TXYKNR0R\MC90032475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3188" y="911225"/>
            <a:ext cx="1873250" cy="183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23528" y="5445224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Iskolám: Herendi általános iskola és AMI</a:t>
            </a:r>
          </a:p>
          <a:p>
            <a:r>
              <a:rPr lang="hu-HU" dirty="0" smtClean="0"/>
              <a:t>8440 Herend Iskola u. 8</a:t>
            </a:r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39552" y="429309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Nevem: </a:t>
            </a:r>
            <a:r>
              <a:rPr lang="hu-HU" sz="2400" b="1" dirty="0" err="1" smtClean="0"/>
              <a:t>Etlinger</a:t>
            </a:r>
            <a:r>
              <a:rPr lang="hu-HU" sz="2400" b="1" dirty="0" smtClean="0"/>
              <a:t> András</a:t>
            </a:r>
            <a:endParaRPr lang="hu-HU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00198175"/>
      </p:ext>
    </p:extLst>
  </p:cSld>
  <p:clrMapOvr>
    <a:masterClrMapping/>
  </p:clrMapOvr>
  <p:transition advTm="2388">
    <p:wedge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908300"/>
            <a:ext cx="8458200" cy="520700"/>
          </a:xfrm>
        </p:spPr>
        <p:txBody>
          <a:bodyPr>
            <a:noAutofit/>
          </a:bodyPr>
          <a:lstStyle/>
          <a:p>
            <a:pPr algn="ctr"/>
            <a:r>
              <a:rPr lang="hu-HU" sz="7200" dirty="0" smtClean="0"/>
              <a:t>Megújuló energia</a:t>
            </a:r>
            <a:endParaRPr lang="hu-HU" sz="7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39" y="826306"/>
            <a:ext cx="1944925" cy="160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12954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Samsung\AppData\Local\Microsoft\Windows\Temporary Internet Files\Content.IE5\4JXX6M78\MC900437679[1].wm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05064"/>
            <a:ext cx="17780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amsung\AppData\Local\Microsoft\Windows\Temporary Internet Files\Content.IE5\1IOCH41O\MC900104964[1].wm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6744" y="116632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zövegdoboz 12"/>
          <p:cNvSpPr txBox="1"/>
          <p:nvPr/>
        </p:nvSpPr>
        <p:spPr>
          <a:xfrm>
            <a:off x="323528" y="191683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Geotermikus</a:t>
            </a:r>
            <a:endParaRPr lang="hu-HU" sz="2000" b="1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3563888" y="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A Vízenergia</a:t>
            </a:r>
            <a:endParaRPr lang="hu-HU" sz="2400" b="1" dirty="0"/>
          </a:p>
        </p:txBody>
      </p:sp>
      <p:sp>
        <p:nvSpPr>
          <p:cNvPr id="15" name="Szaggatott nyíl jobbra 14">
            <a:hlinkClick r:id="rId10" action="ppaction://hlinksldjump"/>
          </p:cNvPr>
          <p:cNvSpPr/>
          <p:nvPr/>
        </p:nvSpPr>
        <p:spPr>
          <a:xfrm>
            <a:off x="6516216" y="5949280"/>
            <a:ext cx="2160240" cy="5486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tovább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3419872" y="357301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Szélenergia</a:t>
            </a:r>
            <a:endParaRPr lang="hu-HU" sz="2400" b="1" dirty="0"/>
          </a:p>
        </p:txBody>
      </p:sp>
      <p:pic>
        <p:nvPicPr>
          <p:cNvPr id="1030" name="Picture 6" descr="C:\Documents and Settings\lab19\Local Settings\Temporary Internet Files\Content.IE5\ET881KR2\MM900282799[1].gif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9600" y="3905250"/>
            <a:ext cx="2044030" cy="2044030"/>
          </a:xfrm>
          <a:prstGeom prst="rect">
            <a:avLst/>
          </a:prstGeom>
          <a:noFill/>
        </p:spPr>
      </p:pic>
      <p:sp>
        <p:nvSpPr>
          <p:cNvPr id="18" name="Szövegdoboz 17"/>
          <p:cNvSpPr txBox="1"/>
          <p:nvPr/>
        </p:nvSpPr>
        <p:spPr>
          <a:xfrm>
            <a:off x="755576" y="378904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Napenergia</a:t>
            </a:r>
            <a:endParaRPr lang="hu-HU" sz="2400" b="1" dirty="0"/>
          </a:p>
        </p:txBody>
      </p:sp>
      <p:pic>
        <p:nvPicPr>
          <p:cNvPr id="1031" name="Picture 7" descr="C:\Documents and Settings\lab19\Local Settings\Temporary Internet Files\Content.IE5\TUT290DS\MM900234696[1].gif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00192" y="4005064"/>
            <a:ext cx="1923429" cy="1717872"/>
          </a:xfrm>
          <a:prstGeom prst="rect">
            <a:avLst/>
          </a:prstGeom>
          <a:noFill/>
        </p:spPr>
      </p:pic>
      <p:sp>
        <p:nvSpPr>
          <p:cNvPr id="20" name="Szövegdoboz 19"/>
          <p:cNvSpPr txBox="1"/>
          <p:nvPr/>
        </p:nvSpPr>
        <p:spPr>
          <a:xfrm>
            <a:off x="6372200" y="364502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Biomassza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010946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4093">
        <p14:vortex dir="r"/>
        <p:sndAc>
          <p:stSnd>
            <p:snd r:embed="rId15" name="drumroll.wav"/>
          </p:stSnd>
        </p:sndAc>
      </p:transition>
    </mc:Choice>
    <mc:Fallback>
      <p:transition spd="slow" advTm="4093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53109"/>
            <a:ext cx="8458200" cy="520700"/>
          </a:xfrm>
        </p:spPr>
        <p:txBody>
          <a:bodyPr/>
          <a:lstStyle/>
          <a:p>
            <a:r>
              <a:rPr lang="hu-HU" dirty="0" smtClean="0"/>
              <a:t>A Napenergia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323528" y="980728"/>
            <a:ext cx="8640960" cy="4800600"/>
          </a:xfrm>
        </p:spPr>
        <p:txBody>
          <a:bodyPr>
            <a:noAutofit/>
          </a:bodyPr>
          <a:lstStyle/>
          <a:p>
            <a:r>
              <a:rPr lang="hu-HU" sz="2400" b="1" dirty="0"/>
              <a:t>A Nap </a:t>
            </a:r>
            <a:r>
              <a:rPr lang="hu-HU" sz="2400" b="1" dirty="0" smtClean="0"/>
              <a:t>energiája: </a:t>
            </a:r>
            <a:r>
              <a:rPr lang="hu-HU" sz="2400" dirty="0"/>
              <a:t>A Nap </a:t>
            </a:r>
            <a:r>
              <a:rPr lang="hu-HU" sz="2400" dirty="0" smtClean="0"/>
              <a:t>hidrogénből </a:t>
            </a:r>
            <a:r>
              <a:rPr lang="hu-HU" sz="2400" dirty="0"/>
              <a:t>áll, amely a </a:t>
            </a:r>
            <a:r>
              <a:rPr lang="hu-HU" sz="2400" dirty="0" smtClean="0"/>
              <a:t>belsejében </a:t>
            </a:r>
            <a:r>
              <a:rPr lang="hu-HU" sz="2400" dirty="0"/>
              <a:t>zajló magfúzió során héliummá alakul. Az ennek során felszabaduló, majd a világűrbe szétsugárzott </a:t>
            </a:r>
            <a:r>
              <a:rPr lang="hu-HU" sz="2400" dirty="0" smtClean="0"/>
              <a:t>energia. </a:t>
            </a:r>
            <a:endParaRPr lang="hu-HU" sz="2400" dirty="0"/>
          </a:p>
          <a:p>
            <a:r>
              <a:rPr lang="hu-HU" sz="2400" dirty="0"/>
              <a:t>A napból a földfelszínre </a:t>
            </a:r>
            <a:r>
              <a:rPr lang="hu-HU" sz="2400" dirty="0" smtClean="0"/>
              <a:t>óriási mennyiségű energia </a:t>
            </a:r>
            <a:r>
              <a:rPr lang="hu-HU" sz="2400" dirty="0"/>
              <a:t>érkezik. </a:t>
            </a:r>
            <a:r>
              <a:rPr lang="hu-HU" sz="2400" dirty="0" smtClean="0"/>
              <a:t>Hozzávetőleg </a:t>
            </a:r>
            <a:r>
              <a:rPr lang="hu-HU" sz="2400" dirty="0"/>
              <a:t>három óra </a:t>
            </a:r>
            <a:r>
              <a:rPr lang="hu-HU" sz="2400" dirty="0" smtClean="0"/>
              <a:t>földre érkező napsugárzás </a:t>
            </a:r>
            <a:r>
              <a:rPr lang="hu-HU" sz="2400" dirty="0"/>
              <a:t>képes </a:t>
            </a:r>
            <a:r>
              <a:rPr lang="hu-HU" sz="2400" dirty="0" smtClean="0"/>
              <a:t>lenne fedezni </a:t>
            </a:r>
            <a:r>
              <a:rPr lang="hu-HU" sz="2400" dirty="0"/>
              <a:t>földünk éves energia szükségletét.</a:t>
            </a:r>
          </a:p>
          <a:p>
            <a:r>
              <a:rPr lang="hu-HU" sz="2400" b="1" dirty="0" smtClean="0"/>
              <a:t>Előnyei</a:t>
            </a:r>
            <a:r>
              <a:rPr lang="hu-HU" sz="2400" b="1" dirty="0"/>
              <a:t>:</a:t>
            </a:r>
          </a:p>
          <a:p>
            <a:r>
              <a:rPr lang="hu-HU" sz="2400" dirty="0" smtClean="0"/>
              <a:t>Ingyen van, mindenki </a:t>
            </a:r>
            <a:r>
              <a:rPr lang="hu-HU" sz="2400" dirty="0"/>
              <a:t>számára könnyen </a:t>
            </a:r>
            <a:r>
              <a:rPr lang="hu-HU" sz="2400" dirty="0" smtClean="0"/>
              <a:t>elérhető, tiszta</a:t>
            </a:r>
            <a:r>
              <a:rPr lang="hu-HU" sz="2400" dirty="0"/>
              <a:t>, környezetkímélő </a:t>
            </a:r>
            <a:r>
              <a:rPr lang="hu-HU" sz="2400" dirty="0" smtClean="0"/>
              <a:t>energiaforrás.</a:t>
            </a:r>
          </a:p>
          <a:p>
            <a:r>
              <a:rPr lang="hu-HU" sz="2400" b="1" dirty="0" smtClean="0"/>
              <a:t>Hátrányai:</a:t>
            </a:r>
          </a:p>
          <a:p>
            <a:r>
              <a:rPr lang="hu-HU" sz="2400" dirty="0" smtClean="0"/>
              <a:t>Nem áll rendelkezésre folyamatosan, nem lehet egyszerűen tárolni és szállítani.</a:t>
            </a:r>
          </a:p>
          <a:p>
            <a:r>
              <a:rPr lang="hu-HU" sz="2400" b="1" dirty="0" smtClean="0"/>
              <a:t> </a:t>
            </a:r>
            <a:endParaRPr lang="hu-HU" sz="2400" b="1" dirty="0"/>
          </a:p>
        </p:txBody>
      </p:sp>
      <p:sp>
        <p:nvSpPr>
          <p:cNvPr id="4" name="Mosolygó arc 3">
            <a:hlinkClick r:id="rId2" action="ppaction://hlinksldjump"/>
          </p:cNvPr>
          <p:cNvSpPr/>
          <p:nvPr/>
        </p:nvSpPr>
        <p:spPr>
          <a:xfrm>
            <a:off x="5004048" y="0"/>
            <a:ext cx="1440160" cy="11521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4716016" y="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Vissza a menübe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xmlns="" val="4081935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27280">
        <p:checker/>
      </p:transition>
    </mc:Choice>
    <mc:Fallback>
      <p:transition spd="slow" advTm="2728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458200" cy="520700"/>
          </a:xfrm>
        </p:spPr>
        <p:txBody>
          <a:bodyPr/>
          <a:lstStyle/>
          <a:p>
            <a:r>
              <a:rPr lang="hu-HU" dirty="0" smtClean="0"/>
              <a:t>A Szélenergia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251520" y="1484784"/>
            <a:ext cx="8568952" cy="4320480"/>
          </a:xfrm>
        </p:spPr>
        <p:txBody>
          <a:bodyPr>
            <a:noAutofit/>
          </a:bodyPr>
          <a:lstStyle/>
          <a:p>
            <a:r>
              <a:rPr lang="hu-HU" sz="2400" dirty="0" smtClean="0"/>
              <a:t>A szél energiáját évszázadok óta használják, malmokban, és víz szivattyúzásra.</a:t>
            </a:r>
            <a:endParaRPr lang="hu-HU" sz="2400" dirty="0"/>
          </a:p>
          <a:p>
            <a:r>
              <a:rPr lang="hu-HU" sz="2400" dirty="0" smtClean="0"/>
              <a:t>A </a:t>
            </a:r>
            <a:r>
              <a:rPr lang="hu-HU" sz="2400" dirty="0"/>
              <a:t>szélenergiának számos környezeti előnye van. A tiszta, megújuló és fenntartható áramtermelés egy új </a:t>
            </a:r>
            <a:r>
              <a:rPr lang="hu-HU" sz="2400" dirty="0" smtClean="0"/>
              <a:t>eszköze.</a:t>
            </a:r>
          </a:p>
          <a:p>
            <a:r>
              <a:rPr lang="hu-HU" sz="2400" b="1" dirty="0" smtClean="0"/>
              <a:t>A </a:t>
            </a:r>
            <a:r>
              <a:rPr lang="hu-HU" sz="2400" b="1" dirty="0"/>
              <a:t>szélerőművek hátrányai</a:t>
            </a:r>
          </a:p>
          <a:p>
            <a:r>
              <a:rPr lang="hu-HU" sz="2400" dirty="0" smtClean="0"/>
              <a:t>Drága technológia, zaj, tájképrontó. </a:t>
            </a:r>
            <a:endParaRPr lang="hu-HU" sz="2400" dirty="0"/>
          </a:p>
          <a:p>
            <a:r>
              <a:rPr lang="hu-HU" sz="2400" dirty="0" smtClean="0"/>
              <a:t>A szél nem fúj folyamatosan, ezért nehezen tervezhető a termelt energia.</a:t>
            </a:r>
          </a:p>
        </p:txBody>
      </p:sp>
      <p:pic>
        <p:nvPicPr>
          <p:cNvPr id="2050" name="Picture 2" descr="C:\Documents and Settings\lab19\Local Settings\Temporary Internet Files\Content.IE5\TUT290DS\MM90030344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437112"/>
            <a:ext cx="1480517" cy="1332465"/>
          </a:xfrm>
          <a:prstGeom prst="rect">
            <a:avLst/>
          </a:prstGeom>
          <a:noFill/>
        </p:spPr>
      </p:pic>
      <p:sp>
        <p:nvSpPr>
          <p:cNvPr id="5" name="Mosolygó arc 4">
            <a:hlinkClick r:id="rId4" action="ppaction://hlinksldjump"/>
          </p:cNvPr>
          <p:cNvSpPr/>
          <p:nvPr/>
        </p:nvSpPr>
        <p:spPr>
          <a:xfrm>
            <a:off x="5004048" y="260648"/>
            <a:ext cx="1440160" cy="11521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4716016" y="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Vissza a menübe</a:t>
            </a:r>
            <a:endParaRPr lang="hu-HU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703687659"/>
      </p:ext>
    </p:extLst>
  </p:cSld>
  <p:clrMapOvr>
    <a:masterClrMapping/>
  </p:clrMapOvr>
  <p:transition spd="slow" advTm="2297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458200" cy="520700"/>
          </a:xfrm>
        </p:spPr>
        <p:txBody>
          <a:bodyPr/>
          <a:lstStyle/>
          <a:p>
            <a:r>
              <a:rPr lang="hu-HU" dirty="0" smtClean="0"/>
              <a:t>Geotermikus energia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323528" y="1340768"/>
            <a:ext cx="8544462" cy="4800600"/>
          </a:xfrm>
        </p:spPr>
        <p:txBody>
          <a:bodyPr>
            <a:noAutofit/>
          </a:bodyPr>
          <a:lstStyle/>
          <a:p>
            <a:r>
              <a:rPr lang="hu-HU" sz="2400" b="1" dirty="0"/>
              <a:t> </a:t>
            </a:r>
            <a:r>
              <a:rPr lang="hu-HU" sz="2400" dirty="0" smtClean="0"/>
              <a:t>A geotermikus energia a </a:t>
            </a:r>
            <a:r>
              <a:rPr lang="hu-HU" sz="2400" dirty="0"/>
              <a:t>földfelszín alatt található </a:t>
            </a:r>
            <a:r>
              <a:rPr lang="hu-HU" sz="2400" dirty="0" smtClean="0"/>
              <a:t>forró </a:t>
            </a:r>
            <a:r>
              <a:rPr lang="hu-HU" sz="2400" dirty="0"/>
              <a:t>földköpenyből származik. </a:t>
            </a:r>
            <a:r>
              <a:rPr lang="hu-HU" sz="2400" dirty="0" smtClean="0"/>
              <a:t>Magyarországon is néhány helyen a </a:t>
            </a:r>
            <a:r>
              <a:rPr lang="hu-HU" sz="2400" dirty="0"/>
              <a:t>Föld felszíne </a:t>
            </a:r>
            <a:r>
              <a:rPr lang="hu-HU" sz="2400" dirty="0" smtClean="0"/>
              <a:t>alatti </a:t>
            </a:r>
            <a:r>
              <a:rPr lang="hu-HU" sz="2400" dirty="0"/>
              <a:t>víz </a:t>
            </a:r>
            <a:r>
              <a:rPr lang="hu-HU" sz="2400" dirty="0" smtClean="0"/>
              <a:t>felmelegszik</a:t>
            </a:r>
            <a:r>
              <a:rPr lang="hu-HU" sz="2400" dirty="0"/>
              <a:t>, majd természetes hőforrások formájában </a:t>
            </a:r>
            <a:r>
              <a:rPr lang="hu-HU" sz="2400" dirty="0" smtClean="0"/>
              <a:t>geotermikus </a:t>
            </a:r>
            <a:r>
              <a:rPr lang="hu-HU" sz="2400" dirty="0"/>
              <a:t>energiaforrásként is hasznosítható</a:t>
            </a:r>
            <a:r>
              <a:rPr lang="hu-HU" sz="2400" dirty="0" smtClean="0"/>
              <a:t>.</a:t>
            </a:r>
          </a:p>
          <a:p>
            <a:r>
              <a:rPr lang="hu-HU" sz="2400" b="1" dirty="0" smtClean="0"/>
              <a:t>Előnye</a:t>
            </a:r>
            <a:endParaRPr lang="hu-HU" sz="2400" b="1" dirty="0"/>
          </a:p>
          <a:p>
            <a:r>
              <a:rPr lang="hu-HU" sz="2400" dirty="0" smtClean="0"/>
              <a:t>Üzemeltetési </a:t>
            </a:r>
            <a:r>
              <a:rPr lang="hu-HU" sz="2400" dirty="0"/>
              <a:t>költsége igen alacsony.</a:t>
            </a:r>
          </a:p>
          <a:p>
            <a:r>
              <a:rPr lang="hu-HU" sz="2400" b="1" dirty="0"/>
              <a:t>Hátrányok</a:t>
            </a:r>
          </a:p>
          <a:p>
            <a:r>
              <a:rPr lang="hu-HU" sz="2400" dirty="0" smtClean="0"/>
              <a:t>Kevés helyen lehet használni.</a:t>
            </a:r>
            <a:endParaRPr lang="hu-HU" sz="2400" dirty="0"/>
          </a:p>
          <a:p>
            <a:r>
              <a:rPr lang="hu-HU" sz="2400" dirty="0"/>
              <a:t>Telepítésük </a:t>
            </a:r>
            <a:r>
              <a:rPr lang="hu-HU" sz="2400" dirty="0" smtClean="0"/>
              <a:t>költségigényes</a:t>
            </a:r>
            <a:endParaRPr lang="hu-H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573016"/>
            <a:ext cx="12954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osolygó arc 4">
            <a:hlinkClick r:id="rId3" action="ppaction://hlinksldjump"/>
          </p:cNvPr>
          <p:cNvSpPr/>
          <p:nvPr/>
        </p:nvSpPr>
        <p:spPr>
          <a:xfrm>
            <a:off x="5004048" y="260648"/>
            <a:ext cx="1440160" cy="11521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4716016" y="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Vissza a menübe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xmlns="" val="22054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7602">
        <p:blinds dir="vert"/>
      </p:transition>
    </mc:Choice>
    <mc:Fallback>
      <p:transition spd="slow" advTm="17602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4838 L -0.25191 0.04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58200" cy="520700"/>
          </a:xfrm>
        </p:spPr>
        <p:txBody>
          <a:bodyPr/>
          <a:lstStyle/>
          <a:p>
            <a:r>
              <a:rPr lang="hu-HU" dirty="0" smtClean="0"/>
              <a:t>A Biomassza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395536" y="980728"/>
            <a:ext cx="8352928" cy="4800600"/>
          </a:xfrm>
        </p:spPr>
        <p:txBody>
          <a:bodyPr>
            <a:noAutofit/>
          </a:bodyPr>
          <a:lstStyle/>
          <a:p>
            <a:r>
              <a:rPr lang="hu-HU" sz="2400" dirty="0" smtClean="0"/>
              <a:t>Azok a növények amelyeket tulajdonképpen a Nap </a:t>
            </a:r>
            <a:r>
              <a:rPr lang="hu-HU" sz="2400" dirty="0"/>
              <a:t>energiája a fotoszintézis útján táplál</a:t>
            </a:r>
            <a:r>
              <a:rPr lang="hu-HU" sz="2400" dirty="0" smtClean="0"/>
              <a:t>. </a:t>
            </a:r>
          </a:p>
          <a:p>
            <a:r>
              <a:rPr lang="hu-HU" sz="2400" b="1" dirty="0" smtClean="0"/>
              <a:t>Előnyök</a:t>
            </a:r>
            <a:endParaRPr lang="hu-HU" sz="2400" b="1" dirty="0"/>
          </a:p>
          <a:p>
            <a:r>
              <a:rPr lang="hu-HU" sz="2400" dirty="0"/>
              <a:t>A biomassza megújuló </a:t>
            </a:r>
            <a:r>
              <a:rPr lang="hu-HU" sz="2400" dirty="0" smtClean="0"/>
              <a:t>energiaforrás,ha </a:t>
            </a:r>
            <a:r>
              <a:rPr lang="hu-HU" sz="2400" dirty="0"/>
              <a:t>az eltüzelt növények helyére újabbak </a:t>
            </a:r>
            <a:r>
              <a:rPr lang="hu-HU" sz="2400" dirty="0" smtClean="0"/>
              <a:t>kerülnek.</a:t>
            </a:r>
            <a:endParaRPr lang="hu-HU" sz="2400" dirty="0"/>
          </a:p>
          <a:p>
            <a:r>
              <a:rPr lang="hu-HU" sz="2400" dirty="0"/>
              <a:t>Felhasználása előnyös a mező- és erdőgazdaságból élők számára, mivel piacot teremt a terményeiknek.</a:t>
            </a:r>
          </a:p>
          <a:p>
            <a:r>
              <a:rPr lang="hu-HU" sz="2400" b="1" dirty="0" smtClean="0"/>
              <a:t>Hátrányok</a:t>
            </a:r>
            <a:endParaRPr lang="hu-HU" sz="2400" b="1" dirty="0"/>
          </a:p>
          <a:p>
            <a:r>
              <a:rPr lang="hu-HU" sz="2400" dirty="0" smtClean="0"/>
              <a:t>A </a:t>
            </a:r>
            <a:r>
              <a:rPr lang="hu-HU" sz="2400" dirty="0"/>
              <a:t>biomassza </a:t>
            </a:r>
            <a:r>
              <a:rPr lang="hu-HU" sz="2400" dirty="0" smtClean="0"/>
              <a:t>felhasználása </a:t>
            </a:r>
            <a:r>
              <a:rPr lang="hu-HU" sz="2400" dirty="0"/>
              <a:t>növelheti az élelmiszerárakat, mivel a biomassza előállítása éppúgy mezőgazdaságilag hasznosítható területeken folyik, mint az élelmiszer-termelés.</a:t>
            </a:r>
          </a:p>
        </p:txBody>
      </p:sp>
      <p:sp>
        <p:nvSpPr>
          <p:cNvPr id="4" name="Mosolygó arc 3">
            <a:hlinkClick r:id="rId2" action="ppaction://hlinksldjump"/>
          </p:cNvPr>
          <p:cNvSpPr/>
          <p:nvPr/>
        </p:nvSpPr>
        <p:spPr>
          <a:xfrm>
            <a:off x="5076056" y="0"/>
            <a:ext cx="1440160" cy="11521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4788024" y="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Vissza a menübe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056371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214">
        <p14:ferris dir="l"/>
      </p:transition>
    </mc:Choice>
    <mc:Fallback>
      <p:transition spd="slow" advTm="202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458200" cy="520700"/>
          </a:xfrm>
        </p:spPr>
        <p:txBody>
          <a:bodyPr/>
          <a:lstStyle/>
          <a:p>
            <a:r>
              <a:rPr lang="hu-HU" dirty="0" smtClean="0"/>
              <a:t>A Vízenergia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75048" y="1052736"/>
            <a:ext cx="8568952" cy="4728592"/>
          </a:xfrm>
        </p:spPr>
        <p:txBody>
          <a:bodyPr>
            <a:normAutofit lnSpcReduction="10000"/>
          </a:bodyPr>
          <a:lstStyle/>
          <a:p>
            <a:r>
              <a:rPr lang="hu-HU" sz="2400" dirty="0"/>
              <a:t>A víz körforgása a napenergia </a:t>
            </a:r>
            <a:r>
              <a:rPr lang="hu-HU" sz="2400" dirty="0" smtClean="0"/>
              <a:t>és a gravitáció hatása.</a:t>
            </a:r>
          </a:p>
          <a:p>
            <a:r>
              <a:rPr lang="hu-HU" sz="2400" b="1" dirty="0" smtClean="0"/>
              <a:t>Előnyök</a:t>
            </a:r>
            <a:endParaRPr lang="hu-HU" sz="2400" b="1" dirty="0"/>
          </a:p>
          <a:p>
            <a:r>
              <a:rPr lang="hu-HU" sz="2400" dirty="0"/>
              <a:t>Megépítése után az erőmű üzemeltetési költsége igen </a:t>
            </a:r>
            <a:r>
              <a:rPr lang="hu-HU" sz="2400" dirty="0" smtClean="0"/>
              <a:t>alacsony,</a:t>
            </a:r>
            <a:endParaRPr lang="hu-HU" sz="2400" dirty="0"/>
          </a:p>
          <a:p>
            <a:r>
              <a:rPr lang="hu-HU" sz="2400" b="1" dirty="0" smtClean="0"/>
              <a:t>Hátrányok</a:t>
            </a:r>
            <a:endParaRPr lang="hu-HU" sz="2400" b="1" dirty="0"/>
          </a:p>
          <a:p>
            <a:r>
              <a:rPr lang="hu-HU" sz="2400" dirty="0"/>
              <a:t>A gátak építése igen költséges.</a:t>
            </a:r>
          </a:p>
          <a:p>
            <a:r>
              <a:rPr lang="hu-HU" sz="2400" dirty="0"/>
              <a:t>A tározók létesítése során értékes </a:t>
            </a:r>
            <a:r>
              <a:rPr lang="hu-HU" sz="2400" dirty="0" smtClean="0"/>
              <a:t>földeket </a:t>
            </a:r>
            <a:r>
              <a:rPr lang="hu-HU" sz="2400" dirty="0"/>
              <a:t>árasztanak el, melynek során lakóterületek és természetes élőhelyek sérülhetnek.</a:t>
            </a:r>
          </a:p>
          <a:p>
            <a:r>
              <a:rPr lang="hu-HU" sz="2400" dirty="0" smtClean="0"/>
              <a:t>Magyarországon </a:t>
            </a:r>
            <a:r>
              <a:rPr lang="hu-HU" sz="2400" dirty="0"/>
              <a:t>a vizes élőhelyek sérülékenysége és védelme </a:t>
            </a:r>
            <a:r>
              <a:rPr lang="hu-HU" sz="2400" dirty="0" smtClean="0"/>
              <a:t>korlátozza </a:t>
            </a:r>
            <a:r>
              <a:rPr lang="hu-HU" sz="2400" dirty="0"/>
              <a:t>újabb vízerőművek létesítését. </a:t>
            </a:r>
            <a:r>
              <a:rPr lang="hu-HU" sz="2400" dirty="0" smtClean="0"/>
              <a:t>Már </a:t>
            </a:r>
            <a:r>
              <a:rPr lang="hu-HU" sz="2400" dirty="0"/>
              <a:t>alig található új vízerőmű építésére alkalmas helyszín</a:t>
            </a:r>
            <a:r>
              <a:rPr lang="hu-HU" sz="2400" dirty="0" smtClean="0"/>
              <a:t>. </a:t>
            </a:r>
          </a:p>
          <a:p>
            <a:r>
              <a:rPr lang="hu-HU" sz="2400" dirty="0"/>
              <a:t>Nem mindenki támogatja a folyók </a:t>
            </a:r>
            <a:r>
              <a:rPr lang="hu-HU" sz="2400" dirty="0" smtClean="0"/>
              <a:t>szabályozását</a:t>
            </a:r>
            <a:r>
              <a:rPr lang="hu-HU" sz="2400" dirty="0"/>
              <a:t>.</a:t>
            </a:r>
          </a:p>
          <a:p>
            <a:endParaRPr lang="hu-HU" dirty="0"/>
          </a:p>
        </p:txBody>
      </p:sp>
      <p:sp>
        <p:nvSpPr>
          <p:cNvPr id="4" name="Mosolygó arc 3">
            <a:hlinkClick r:id="rId2" action="ppaction://hlinksldjump"/>
          </p:cNvPr>
          <p:cNvSpPr/>
          <p:nvPr/>
        </p:nvSpPr>
        <p:spPr>
          <a:xfrm>
            <a:off x="5004048" y="0"/>
            <a:ext cx="1440160" cy="11521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4716016" y="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Vissza a menübe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xmlns="" val="4116686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0930">
        <p14:gallery dir="l"/>
      </p:transition>
    </mc:Choice>
    <mc:Fallback>
      <p:transition spd="slow" advTm="209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58200" cy="520700"/>
          </a:xfrm>
        </p:spPr>
        <p:txBody>
          <a:bodyPr/>
          <a:lstStyle/>
          <a:p>
            <a:r>
              <a:rPr lang="hu-HU" dirty="0" smtClean="0"/>
              <a:t>Megújuló energia a környezetemben</a:t>
            </a:r>
            <a:endParaRPr lang="hu-HU" dirty="0"/>
          </a:p>
        </p:txBody>
      </p:sp>
      <p:pic>
        <p:nvPicPr>
          <p:cNvPr id="4099" name="Picture 3" descr="G:\Építkezés2006.03.14-2007\2007_0424Image0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867894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4572000" y="980728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Házi készítésű  napkollektort építettünk 2006-ban a családi házunk déli oldalán. </a:t>
            </a:r>
          </a:p>
          <a:p>
            <a:r>
              <a:rPr lang="hu-HU" sz="2400" dirty="0" smtClean="0"/>
              <a:t>A napkollektor a háztartási meleg vizet készíti el. Ha süt a nap ingyen van a meleg víz!</a:t>
            </a:r>
            <a:endParaRPr lang="hu-HU" sz="2400" dirty="0"/>
          </a:p>
        </p:txBody>
      </p:sp>
      <p:pic>
        <p:nvPicPr>
          <p:cNvPr id="4100" name="Picture 4" descr="C:\Users\Samsung\Pictures\Képkivágás564984848648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8910" y="3289052"/>
            <a:ext cx="389572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~PP1677.WAV">
            <a:hlinkClick r:id="" action="ppaction://media"/>
          </p:cNvPr>
          <p:cNvPicPr>
            <a:picLocks noRot="1" noChangeAspect="1"/>
          </p:cNvPicPr>
          <p:nvPr>
            <a:wavAudioFile r:embed="rId2" name="~PP1677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sp>
        <p:nvSpPr>
          <p:cNvPr id="7" name="Mosolygó arc 6">
            <a:hlinkClick r:id="rId7" action="ppaction://hlinksldjump"/>
          </p:cNvPr>
          <p:cNvSpPr/>
          <p:nvPr/>
        </p:nvSpPr>
        <p:spPr>
          <a:xfrm>
            <a:off x="5292080" y="0"/>
            <a:ext cx="1440160" cy="11521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5076056" y="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Vissza a menübe</a:t>
            </a:r>
            <a:endParaRPr lang="hu-HU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366272034"/>
      </p:ext>
    </p:extLst>
  </p:cSld>
  <p:clrMapOvr>
    <a:masterClrMapping/>
  </p:clrMapOvr>
  <p:transition spd="slow" advTm="1281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458200" cy="520700"/>
          </a:xfrm>
        </p:spPr>
        <p:txBody>
          <a:bodyPr/>
          <a:lstStyle/>
          <a:p>
            <a:r>
              <a:rPr lang="hu-HU" dirty="0" smtClean="0"/>
              <a:t>A Sör kollektor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323528" y="1196752"/>
            <a:ext cx="4176464" cy="4608512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sör kollektor egy olyan napkollektor amely sörös dobozokból készül. </a:t>
            </a:r>
          </a:p>
          <a:p>
            <a:r>
              <a:rPr lang="hu-HU" sz="2400" dirty="0" smtClean="0"/>
              <a:t>Napsütés esetén a lakás levegőjét a dobozokban keringetve a nap energiájával felmelegíti a lakást.  </a:t>
            </a:r>
          </a:p>
          <a:p>
            <a:r>
              <a:rPr lang="hu-HU" sz="2400" dirty="0" smtClean="0"/>
              <a:t>Ez a kollektor még építés alatt van.</a:t>
            </a:r>
            <a:endParaRPr lang="hu-HU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340768"/>
            <a:ext cx="3312368" cy="4416491"/>
          </a:xfrm>
          <a:prstGeom prst="rect">
            <a:avLst/>
          </a:prstGeom>
        </p:spPr>
      </p:pic>
      <p:pic>
        <p:nvPicPr>
          <p:cNvPr id="7" name="~PP1064.WAV">
            <a:hlinkClick r:id="" action="ppaction://media"/>
          </p:cNvPr>
          <p:cNvPicPr>
            <a:picLocks noRot="1" noChangeAspect="1"/>
          </p:cNvPicPr>
          <p:nvPr>
            <a:wavAudioFile r:embed="rId2" name="~PP1064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866303790"/>
      </p:ext>
    </p:extLst>
  </p:cSld>
  <p:clrMapOvr>
    <a:masterClrMapping/>
  </p:clrMapOvr>
  <p:transition spd="slow" advTm="1449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323528" y="404664"/>
            <a:ext cx="7056784" cy="4800600"/>
          </a:xfrm>
        </p:spPr>
        <p:txBody>
          <a:bodyPr>
            <a:normAutofit/>
          </a:bodyPr>
          <a:lstStyle/>
          <a:p>
            <a:r>
              <a:rPr lang="hu-HU" sz="2400" b="1" dirty="0" smtClean="0"/>
              <a:t>Miért jobb a megújuló energia mint  a hagyományos?</a:t>
            </a:r>
            <a:endParaRPr lang="hu-HU" sz="24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95287" y="1622727"/>
            <a:ext cx="3960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400" b="1" dirty="0" smtClean="0">
              <a:solidFill>
                <a:schemeClr val="tx2"/>
              </a:solidFill>
            </a:endParaRPr>
          </a:p>
          <a:p>
            <a:r>
              <a:rPr lang="hu-HU" sz="2400" b="1" dirty="0" smtClean="0">
                <a:solidFill>
                  <a:schemeClr val="tx2"/>
                </a:solidFill>
              </a:rPr>
              <a:t>Nem </a:t>
            </a:r>
            <a:r>
              <a:rPr lang="hu-HU" sz="2400" b="1" dirty="0">
                <a:solidFill>
                  <a:schemeClr val="tx2"/>
                </a:solidFill>
              </a:rPr>
              <a:t>fogy el </a:t>
            </a:r>
            <a:r>
              <a:rPr lang="hu-HU" sz="2400" b="1" dirty="0" smtClean="0">
                <a:solidFill>
                  <a:schemeClr val="tx2"/>
                </a:solidFill>
              </a:rPr>
              <a:t>vagy újratermelődik</a:t>
            </a:r>
          </a:p>
          <a:p>
            <a:endParaRPr lang="hu-HU" sz="2400" b="1" dirty="0">
              <a:solidFill>
                <a:schemeClr val="tx2"/>
              </a:solidFill>
            </a:endParaRPr>
          </a:p>
          <a:p>
            <a:r>
              <a:rPr lang="hu-HU" sz="2400" b="1" dirty="0">
                <a:solidFill>
                  <a:schemeClr val="tx2"/>
                </a:solidFill>
              </a:rPr>
              <a:t>Korlátlanul </a:t>
            </a:r>
            <a:r>
              <a:rPr lang="hu-HU" sz="2400" b="1" dirty="0" smtClean="0">
                <a:solidFill>
                  <a:schemeClr val="tx2"/>
                </a:solidFill>
              </a:rPr>
              <a:t>használható</a:t>
            </a:r>
          </a:p>
          <a:p>
            <a:endParaRPr lang="hu-HU" sz="2400" b="1" dirty="0">
              <a:solidFill>
                <a:schemeClr val="tx2"/>
              </a:solidFill>
            </a:endParaRPr>
          </a:p>
          <a:p>
            <a:r>
              <a:rPr lang="hu-HU" sz="2400" b="1" dirty="0">
                <a:solidFill>
                  <a:schemeClr val="tx2"/>
                </a:solidFill>
              </a:rPr>
              <a:t>Ingyen jön az </a:t>
            </a:r>
            <a:r>
              <a:rPr lang="hu-HU" sz="2400" b="1" dirty="0" smtClean="0">
                <a:solidFill>
                  <a:schemeClr val="tx2"/>
                </a:solidFill>
              </a:rPr>
              <a:t>energia</a:t>
            </a:r>
          </a:p>
          <a:p>
            <a:endParaRPr lang="hu-HU" sz="2400" b="1" dirty="0">
              <a:solidFill>
                <a:schemeClr val="tx2"/>
              </a:solidFill>
            </a:endParaRPr>
          </a:p>
          <a:p>
            <a:r>
              <a:rPr lang="hu-HU" sz="2400" b="1" dirty="0">
                <a:solidFill>
                  <a:schemeClr val="tx2"/>
                </a:solidFill>
              </a:rPr>
              <a:t>Nem szennyezi a környezetet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97687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326">
        <p14:prism isContent="1"/>
      </p:transition>
    </mc:Choice>
    <mc:Fallback>
      <p:transition spd="slow" advTm="123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58200" cy="520700"/>
          </a:xfrm>
        </p:spPr>
        <p:txBody>
          <a:bodyPr/>
          <a:lstStyle/>
          <a:p>
            <a:r>
              <a:rPr lang="hu-HU" dirty="0" smtClean="0"/>
              <a:t>Bibliográfia: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395536" y="908720"/>
            <a:ext cx="8640960" cy="4800600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hu-HU" sz="2400" dirty="0" smtClean="0"/>
              <a:t>- Energia kaland. Hu</a:t>
            </a:r>
          </a:p>
          <a:p>
            <a:pPr marL="285750" indent="-285750">
              <a:buFontTx/>
              <a:buChar char="-"/>
            </a:pPr>
            <a:r>
              <a:rPr lang="hu-HU" sz="2400" dirty="0" smtClean="0"/>
              <a:t>- Windows </a:t>
            </a:r>
            <a:r>
              <a:rPr lang="hu-HU" sz="2400" dirty="0" err="1" smtClean="0"/>
              <a:t>Clip</a:t>
            </a:r>
            <a:r>
              <a:rPr lang="hu-HU" sz="2400" dirty="0" smtClean="0"/>
              <a:t> Art</a:t>
            </a:r>
          </a:p>
          <a:p>
            <a:pPr marL="285750" indent="-285750">
              <a:buFontTx/>
              <a:buChar char="-"/>
            </a:pPr>
            <a:r>
              <a:rPr lang="hu-HU" sz="2400" dirty="0" smtClean="0"/>
              <a:t>- </a:t>
            </a:r>
            <a:r>
              <a:rPr lang="hu-HU" sz="2400" dirty="0" err="1" smtClean="0"/>
              <a:t>Wikipédia</a:t>
            </a:r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701954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5184">
        <p14:doors dir="vert"/>
      </p:transition>
    </mc:Choice>
    <mc:Fallback>
      <p:transition spd="slow" advTm="51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Milyen energiát használunk ? </a:t>
            </a:r>
            <a:endParaRPr lang="hu-HU" dirty="0"/>
          </a:p>
        </p:txBody>
      </p:sp>
      <p:pic>
        <p:nvPicPr>
          <p:cNvPr id="2052" name="Picture 4" descr="C:\Users\Samsung\AppData\Local\Microsoft\Windows\Temporary Internet Files\Content.IE5\4JXX6M78\MC90035123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484784"/>
            <a:ext cx="1090613" cy="17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amsung\AppData\Local\Microsoft\Windows\Temporary Internet Files\Content.IE5\3607QJ37\MC900434861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40968"/>
            <a:ext cx="1391468" cy="139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amsung\AppData\Local\Microsoft\Windows\Temporary Internet Files\Content.IE5\1IOCH41O\MC90039852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373216"/>
            <a:ext cx="1975624" cy="9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755576" y="1554163"/>
            <a:ext cx="6192688" cy="4107086"/>
          </a:xfrm>
        </p:spPr>
        <p:txBody>
          <a:bodyPr/>
          <a:lstStyle/>
          <a:p>
            <a:pPr marL="342900" lvl="5" indent="-342900">
              <a:buSzPct val="70000"/>
              <a:buNone/>
            </a:pPr>
            <a:endParaRPr lang="hu-HU" sz="2400" dirty="0" smtClean="0"/>
          </a:p>
          <a:p>
            <a:pPr marL="342900" lvl="5" indent="-342900">
              <a:buSzPct val="70000"/>
              <a:buNone/>
            </a:pPr>
            <a:r>
              <a:rPr lang="hu-HU" sz="2400" dirty="0" smtClean="0"/>
              <a:t>Melegítés, főzés: Szén, Fa, Földgáz, Villamos</a:t>
            </a:r>
          </a:p>
          <a:p>
            <a:pPr marL="342900" lvl="5" indent="-342900">
              <a:buSzPct val="70000"/>
              <a:buNone/>
            </a:pPr>
            <a:endParaRPr lang="hu-HU" sz="2400" dirty="0" smtClean="0"/>
          </a:p>
          <a:p>
            <a:pPr marL="342900" lvl="5" indent="-342900">
              <a:buSzPct val="70000"/>
              <a:buNone/>
            </a:pPr>
            <a:endParaRPr lang="hu-HU" sz="2400" dirty="0" smtClean="0"/>
          </a:p>
          <a:p>
            <a:pPr marL="342900" lvl="5" indent="-342900">
              <a:buSzPct val="70000"/>
              <a:buNone/>
            </a:pPr>
            <a:r>
              <a:rPr lang="hu-HU" sz="2400" dirty="0" smtClean="0"/>
              <a:t>Háztartási gépek: Villamos</a:t>
            </a:r>
          </a:p>
          <a:p>
            <a:pPr marL="342900" lvl="5" indent="-342900">
              <a:buSzPct val="70000"/>
              <a:buNone/>
            </a:pPr>
            <a:endParaRPr lang="hu-HU" sz="2400" dirty="0" smtClean="0"/>
          </a:p>
          <a:p>
            <a:pPr marL="342900" lvl="5" indent="-342900">
              <a:buSzPct val="70000"/>
              <a:buNone/>
            </a:pPr>
            <a:endParaRPr lang="hu-HU" sz="2400" dirty="0" smtClean="0"/>
          </a:p>
          <a:p>
            <a:pPr marL="342900" lvl="5" indent="-342900">
              <a:buSzPct val="70000"/>
              <a:buNone/>
            </a:pPr>
            <a:r>
              <a:rPr lang="hu-HU" sz="2400" dirty="0" smtClean="0"/>
              <a:t>Közlekedés: Kőolajszármazékok</a:t>
            </a:r>
          </a:p>
          <a:p>
            <a:pPr marL="342900" lvl="5" indent="-342900">
              <a:buSzPct val="70000"/>
              <a:buNone/>
            </a:pPr>
            <a:r>
              <a:rPr lang="hu-HU" sz="2400" dirty="0" smtClean="0"/>
              <a:t> (benzin, gázolaj, villamos)</a:t>
            </a:r>
          </a:p>
          <a:p>
            <a:pPr marL="342900" lvl="5" indent="-342900">
              <a:buSzPct val="70000"/>
              <a:buNone/>
            </a:pPr>
            <a:endParaRPr lang="hu-HU" sz="2400" dirty="0" smtClean="0"/>
          </a:p>
          <a:p>
            <a:pPr>
              <a:buNone/>
            </a:pPr>
            <a:endParaRPr lang="hu-HU" dirty="0"/>
          </a:p>
        </p:txBody>
      </p:sp>
      <p:pic>
        <p:nvPicPr>
          <p:cNvPr id="10" name="~PP3269.WAV">
            <a:hlinkClick r:id="" action="ppaction://media"/>
          </p:cNvPr>
          <p:cNvPicPr>
            <a:picLocks noRot="1" noChangeAspect="1"/>
          </p:cNvPicPr>
          <p:nvPr>
            <a:wavAudioFile r:embed="rId2" name="~PP3269.WAV"/>
          </p:nvPr>
        </p:nvPicPr>
        <p:blipFill>
          <a:blip r:embed="rId9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99413998"/>
      </p:ext>
    </p:extLst>
  </p:cSld>
  <p:clrMapOvr>
    <a:masterClrMapping/>
  </p:clrMapOvr>
  <p:transition advTm="14629">
    <p:dissolve/>
    <p:sndAc>
      <p:stSnd>
        <p:snd r:embed="rId5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27 0.08541 L -0.73021 0.0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3021 0.075 L 0.04167 -0.061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458200" cy="520700"/>
          </a:xfrm>
        </p:spPr>
        <p:txBody>
          <a:bodyPr>
            <a:noAutofit/>
          </a:bodyPr>
          <a:lstStyle/>
          <a:p>
            <a:pPr algn="ctr"/>
            <a:r>
              <a:rPr lang="hu-HU" sz="3600" dirty="0" smtClean="0"/>
              <a:t>Köszönöm a figyelmet!!</a:t>
            </a:r>
            <a:endParaRPr lang="hu-HU" sz="3600" dirty="0"/>
          </a:p>
        </p:txBody>
      </p:sp>
      <p:pic>
        <p:nvPicPr>
          <p:cNvPr id="3077" name="Picture 5" descr="C:\Documents and Settings\lab19\Local Settings\Temporary Internet Files\Content.IE5\18IOLYEJ\MM900282997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628800"/>
            <a:ext cx="1219200" cy="1219200"/>
          </a:xfrm>
          <a:prstGeom prst="rect">
            <a:avLst/>
          </a:prstGeom>
          <a:noFill/>
        </p:spPr>
      </p:pic>
      <p:pic>
        <p:nvPicPr>
          <p:cNvPr id="3078" name="Picture 6" descr="C:\Documents and Settings\lab19\Local Settings\Temporary Internet Files\Content.IE5\ET881KR2\MM900356791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4512" y="1743100"/>
            <a:ext cx="1000125" cy="1028700"/>
          </a:xfrm>
          <a:prstGeom prst="rect">
            <a:avLst/>
          </a:prstGeom>
          <a:noFill/>
        </p:spPr>
      </p:pic>
      <p:pic>
        <p:nvPicPr>
          <p:cNvPr id="3079" name="Picture 7" descr="C:\Documents and Settings\lab19\Local Settings\Temporary Internet Files\Content.IE5\W7KAQVG7\MM900336447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2996952"/>
            <a:ext cx="1967086" cy="1967086"/>
          </a:xfrm>
          <a:prstGeom prst="rect">
            <a:avLst/>
          </a:prstGeom>
          <a:noFill/>
        </p:spPr>
      </p:pic>
      <p:pic>
        <p:nvPicPr>
          <p:cNvPr id="7" name="~PP480.WAV">
            <a:hlinkClick r:id="" action="ppaction://media"/>
          </p:cNvPr>
          <p:cNvPicPr>
            <a:picLocks noRot="1" noChangeAspect="1"/>
          </p:cNvPicPr>
          <p:nvPr>
            <a:wavAudioFile r:embed="rId2" name="~PP480.WAV"/>
          </p:nvPr>
        </p:nvPicPr>
        <p:blipFill>
          <a:blip r:embed="rId7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pic>
        <p:nvPicPr>
          <p:cNvPr id="2050" name="Picture 2" descr="C:\Documents and Settings\lab19\Local Settings\Temporary Internet Files\Content.IE5\18IOLYEJ\MM900395726[1]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4365104"/>
            <a:ext cx="1944216" cy="132206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69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083 0.09722 C -0.12257 0.25694 -0.02431 0.41666 -0.03802 0.43889 C -0.05174 0.46111 -0.25729 0.24004 -0.30365 0.23055 C -0.35 0.22106 -0.32969 0.34907 -0.31615 0.38264 C -0.30261 0.4162 -0.23872 0.42754 -0.2224 0.43264 C -0.20608 0.43773 -0.2099 0.42893 -0.21771 0.41389 C -0.22552 0.39884 -0.2474 0.37083 -0.26927 0.34305 " pathEditMode="relative" ptsTypes="aaaaaaA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51520" y="1628800"/>
            <a:ext cx="4290556" cy="567754"/>
          </a:xfrm>
        </p:spPr>
        <p:txBody>
          <a:bodyPr/>
          <a:lstStyle/>
          <a:p>
            <a:r>
              <a:rPr lang="hu-HU" dirty="0" smtClean="0"/>
              <a:t>HAGYOMÁNYOS jellemzői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572000" y="1628800"/>
            <a:ext cx="4292241" cy="639762"/>
          </a:xfrm>
        </p:spPr>
        <p:txBody>
          <a:bodyPr/>
          <a:lstStyle/>
          <a:p>
            <a:r>
              <a:rPr lang="hu-HU" dirty="0" smtClean="0"/>
              <a:t>MEGÚJULÓ jellemzői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281444" y="2276872"/>
            <a:ext cx="4290556" cy="4176464"/>
          </a:xfrm>
        </p:spPr>
        <p:txBody>
          <a:bodyPr>
            <a:normAutofit/>
          </a:bodyPr>
          <a:lstStyle/>
          <a:p>
            <a:r>
              <a:rPr lang="hu-HU" dirty="0" smtClean="0"/>
              <a:t>Ősidőkben keletkezett szénhidrogének és atomenergia</a:t>
            </a:r>
          </a:p>
          <a:p>
            <a:r>
              <a:rPr lang="hu-HU" dirty="0" smtClean="0"/>
              <a:t>Korlátozottan áll rendelkezésre</a:t>
            </a:r>
          </a:p>
          <a:p>
            <a:r>
              <a:rPr lang="hu-HU" dirty="0" smtClean="0"/>
              <a:t>Olcsó technológiák</a:t>
            </a:r>
          </a:p>
          <a:p>
            <a:r>
              <a:rPr lang="hu-HU" dirty="0" smtClean="0"/>
              <a:t>Energiahordozó ára folyamatosan emelkedik</a:t>
            </a:r>
          </a:p>
          <a:p>
            <a:r>
              <a:rPr lang="hu-HU" dirty="0" smtClean="0"/>
              <a:t>Környezetkárosító</a:t>
            </a:r>
          </a:p>
          <a:p>
            <a:pPr marL="0" indent="0">
              <a:buNone/>
            </a:pPr>
            <a:r>
              <a:rPr lang="hu-HU" dirty="0" smtClean="0"/>
              <a:t>  </a:t>
            </a:r>
          </a:p>
          <a:p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730" y="2132856"/>
            <a:ext cx="4288536" cy="4320480"/>
          </a:xfrm>
        </p:spPr>
        <p:txBody>
          <a:bodyPr/>
          <a:lstStyle/>
          <a:p>
            <a:r>
              <a:rPr lang="hu-HU" dirty="0" smtClean="0"/>
              <a:t>Nem fogy el vagy újratermelődik</a:t>
            </a:r>
          </a:p>
          <a:p>
            <a:r>
              <a:rPr lang="hu-HU" dirty="0" smtClean="0"/>
              <a:t>Korlátlanul használható</a:t>
            </a:r>
          </a:p>
          <a:p>
            <a:r>
              <a:rPr lang="hu-HU" dirty="0" smtClean="0"/>
              <a:t>Ingyen jön az energia</a:t>
            </a:r>
          </a:p>
          <a:p>
            <a:r>
              <a:rPr lang="hu-HU" dirty="0" smtClean="0"/>
              <a:t>Drága technológia</a:t>
            </a:r>
          </a:p>
          <a:p>
            <a:r>
              <a:rPr lang="hu-HU" dirty="0" smtClean="0"/>
              <a:t>Nem szennyezi a környezetet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381000" y="404664"/>
            <a:ext cx="8458200" cy="136815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hu-HU" sz="1800" b="0" i="0" u="none" strike="noStrike" kern="1200" cap="all" spc="0" normalizeH="0" baseline="0" noProof="0" smtClean="0">
                <a:ln>
                  <a:noFill/>
                </a:ln>
                <a:solidFill>
                  <a:schemeClr val="accent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villamos energia előállítható hagyományos energiahordozók által, vagy megújuló energiahordozók használatával</a:t>
            </a:r>
            <a:endParaRPr kumimoji="0" lang="hu-HU" sz="1800" b="0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shade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0772009"/>
      </p:ext>
    </p:extLst>
  </p:cSld>
  <p:clrMapOvr>
    <a:masterClrMapping/>
  </p:clrMapOvr>
  <p:transition advTm="28268">
    <p:wipe dir="d"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79512" y="612010"/>
            <a:ext cx="4290556" cy="639762"/>
          </a:xfrm>
        </p:spPr>
        <p:txBody>
          <a:bodyPr/>
          <a:lstStyle/>
          <a:p>
            <a:r>
              <a:rPr lang="hu-HU" dirty="0" smtClean="0"/>
              <a:t>Hagyományos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522483" y="628998"/>
            <a:ext cx="4292241" cy="639762"/>
          </a:xfrm>
        </p:spPr>
        <p:txBody>
          <a:bodyPr/>
          <a:lstStyle/>
          <a:p>
            <a:r>
              <a:rPr lang="hu-HU" dirty="0" smtClean="0"/>
              <a:t>megújuló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302367" y="1256059"/>
            <a:ext cx="4290556" cy="3941763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SZÉN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KŐOLAJ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FÖLDGÁZ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ATOMENERGIA </a:t>
            </a:r>
          </a:p>
          <a:p>
            <a:pPr marL="0" indent="0">
              <a:buNone/>
            </a:pP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730" y="1268761"/>
            <a:ext cx="4288536" cy="4392488"/>
          </a:xfrm>
        </p:spPr>
        <p:txBody>
          <a:bodyPr>
            <a:normAutofit/>
          </a:bodyPr>
          <a:lstStyle/>
          <a:p>
            <a:r>
              <a:rPr lang="hu-HU" dirty="0" smtClean="0"/>
              <a:t>NAP</a:t>
            </a:r>
          </a:p>
          <a:p>
            <a:endParaRPr lang="hu-HU" dirty="0"/>
          </a:p>
          <a:p>
            <a:r>
              <a:rPr lang="hu-HU" dirty="0" smtClean="0"/>
              <a:t>SZÉL</a:t>
            </a:r>
          </a:p>
          <a:p>
            <a:endParaRPr lang="hu-HU" dirty="0"/>
          </a:p>
          <a:p>
            <a:r>
              <a:rPr lang="hu-HU" dirty="0" smtClean="0"/>
              <a:t>GEOTERMIKUS</a:t>
            </a:r>
          </a:p>
          <a:p>
            <a:endParaRPr lang="hu-HU" dirty="0"/>
          </a:p>
          <a:p>
            <a:r>
              <a:rPr lang="hu-HU" dirty="0" smtClean="0"/>
              <a:t>BIOMASSZA</a:t>
            </a:r>
          </a:p>
          <a:p>
            <a:endParaRPr lang="hu-HU" dirty="0"/>
          </a:p>
          <a:p>
            <a:r>
              <a:rPr lang="hu-HU" dirty="0" smtClean="0"/>
              <a:t>VÍZ</a:t>
            </a:r>
          </a:p>
          <a:p>
            <a:endParaRPr lang="hu-HU" dirty="0"/>
          </a:p>
          <a:p>
            <a:pPr algn="ctr"/>
            <a:endParaRPr lang="hu-HU" dirty="0"/>
          </a:p>
        </p:txBody>
      </p:sp>
      <p:pic>
        <p:nvPicPr>
          <p:cNvPr id="3075" name="Picture 3" descr="C:\Users\Samsung\AppData\Local\Microsoft\Windows\Temporary Internet Files\Content.IE5\1IOCH41O\MC90033168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755965" cy="89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amsung\AppData\Local\Microsoft\Windows\Temporary Internet Files\Content.IE5\4JXX6M78\MC90035359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44824"/>
            <a:ext cx="877432" cy="84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amsung\AppData\Local\Microsoft\Windows\Temporary Internet Files\Content.IE5\1IOCH41O\MC90001475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2044" y="2420888"/>
            <a:ext cx="495601" cy="107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Samsung\AppData\Local\Microsoft\Windows\Temporary Internet Files\Content.IE5\1IOCH41O\MC900104966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7645" y="3717032"/>
            <a:ext cx="1031465" cy="10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Samsung\AppData\Local\Microsoft\Windows\Temporary Internet Files\Content.IE5\4JXX6M78\MC900232180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3129" y="953812"/>
            <a:ext cx="937788" cy="89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Samsung\AppData\Local\Microsoft\Windows\Temporary Internet Files\Content.IE5\4JXX6M78\MC900199226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56469"/>
            <a:ext cx="656444" cy="92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Samsung\AppData\Local\Microsoft\Windows\Temporary Internet Files\Content.IE5\1IOCH41O\MC900412780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940" y="2596122"/>
            <a:ext cx="814030" cy="102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Samsung\AppData\Local\Microsoft\Windows\Temporary Internet Files\Content.IE5\TXYKNR0R\MC900396490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5481" y="3772960"/>
            <a:ext cx="1200947" cy="127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C:\Users\Samsung\AppData\Local\Microsoft\Windows\Temporary Internet Files\Content.IE5\4JXX6M78\MC900104526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4106" y="4731080"/>
            <a:ext cx="1012551" cy="99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516884849"/>
      </p:ext>
    </p:extLst>
  </p:cSld>
  <p:clrMapOvr>
    <a:masterClrMapping/>
  </p:clrMapOvr>
  <p:transition advTm="15132">
    <p:wipe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Samsung\AppData\Local\Microsoft\Windows\Temporary Internet Files\Content.IE5\1IOCH41O\MC900199400[1].wm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4664"/>
            <a:ext cx="268417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9442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80928"/>
            <a:ext cx="8610600" cy="882650"/>
          </a:xfrm>
        </p:spPr>
        <p:txBody>
          <a:bodyPr>
            <a:noAutofit/>
          </a:bodyPr>
          <a:lstStyle/>
          <a:p>
            <a:pPr algn="ctr"/>
            <a:r>
              <a:rPr lang="hu-HU" sz="6000" b="1" dirty="0" smtClean="0">
                <a:solidFill>
                  <a:srgbClr val="FFC000"/>
                </a:solidFill>
              </a:rPr>
              <a:t> A hagyományos energia</a:t>
            </a:r>
            <a:endParaRPr lang="hu-HU" sz="6000" b="1" dirty="0">
              <a:solidFill>
                <a:srgbClr val="FFC000"/>
              </a:solidFill>
            </a:endParaRPr>
          </a:p>
        </p:txBody>
      </p:sp>
      <p:pic>
        <p:nvPicPr>
          <p:cNvPr id="1027" name="Picture 3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6672"/>
            <a:ext cx="2287626" cy="170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365104"/>
            <a:ext cx="3888432" cy="212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539552" y="47667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Atomenergia</a:t>
            </a:r>
            <a:endParaRPr lang="hu-HU" sz="2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3347864" y="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C000"/>
                </a:solidFill>
              </a:rPr>
              <a:t>A Szén</a:t>
            </a:r>
            <a:endParaRPr lang="hu-HU" sz="2400" b="1" dirty="0">
              <a:solidFill>
                <a:srgbClr val="FFC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444208" y="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Kőolaj</a:t>
            </a:r>
            <a:endParaRPr lang="hu-HU" sz="2400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491880" y="436510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A Földgáz</a:t>
            </a:r>
            <a:endParaRPr lang="hu-HU" sz="2400" b="1" dirty="0"/>
          </a:p>
        </p:txBody>
      </p:sp>
      <p:sp>
        <p:nvSpPr>
          <p:cNvPr id="11" name="Vágott nyíl jobbra 10">
            <a:hlinkClick r:id="rId12" action="ppaction://hlinksldjump"/>
          </p:cNvPr>
          <p:cNvSpPr/>
          <p:nvPr/>
        </p:nvSpPr>
        <p:spPr>
          <a:xfrm>
            <a:off x="6876256" y="5301208"/>
            <a:ext cx="2267744" cy="7647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tovább</a:t>
            </a:r>
            <a:endParaRPr lang="hu-H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41911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565">
        <p:sndAc>
          <p:stSnd>
            <p:snd r:embed="rId13" name="laser.wav"/>
          </p:stSnd>
        </p:sndAc>
      </p:transition>
    </mc:Choice>
    <mc:Fallback>
      <p:transition spd="slow" advTm="4565"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20688"/>
            <a:ext cx="1221904" cy="520700"/>
          </a:xfrm>
        </p:spPr>
        <p:txBody>
          <a:bodyPr/>
          <a:lstStyle/>
          <a:p>
            <a:r>
              <a:rPr lang="hu-HU" dirty="0" smtClean="0"/>
              <a:t>A SZÉN 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708720" y="1412776"/>
            <a:ext cx="8435280" cy="4944616"/>
          </a:xfrm>
        </p:spPr>
        <p:txBody>
          <a:bodyPr>
            <a:normAutofit/>
          </a:bodyPr>
          <a:lstStyle/>
          <a:p>
            <a:r>
              <a:rPr lang="hu-HU" sz="2400" b="1" dirty="0" smtClean="0"/>
              <a:t>A szén keletkezése</a:t>
            </a:r>
            <a:endParaRPr lang="hu-HU" sz="2400" dirty="0" smtClean="0"/>
          </a:p>
          <a:p>
            <a:r>
              <a:rPr lang="hu-HU" sz="2400" dirty="0" smtClean="0"/>
              <a:t>Kb. 300 millió évvel ezelőtt az elhalt növények a mocsaras területeken belesüppedtek az iszapba. Az évmilliók során különböző kémiai és fizikai folyamatok következtében szénné alakultak át.</a:t>
            </a:r>
          </a:p>
          <a:p>
            <a:r>
              <a:rPr lang="hu-HU" sz="2400" b="1" dirty="0" smtClean="0"/>
              <a:t>Hátránya: környezetszennyező</a:t>
            </a:r>
            <a:endParaRPr lang="hu-HU" sz="2400" dirty="0" smtClean="0"/>
          </a:p>
          <a:p>
            <a:r>
              <a:rPr lang="hu-HU" sz="2400" dirty="0" smtClean="0"/>
              <a:t>Égetése során üvegházhatást növelő gázok keletkeznek. Ezen kívül kén-dioxid is, amely a savas eső egyik alkotóeleme. </a:t>
            </a:r>
          </a:p>
          <a:p>
            <a:r>
              <a:rPr lang="hu-HU" sz="2400" dirty="0" smtClean="0"/>
              <a:t>A Magyarországi szénbányákban található szén viszonylag gyenge minőségű. </a:t>
            </a:r>
          </a:p>
          <a:p>
            <a:endParaRPr lang="hu-HU" sz="2400" dirty="0" smtClean="0"/>
          </a:p>
          <a:p>
            <a:endParaRPr lang="hu-HU" sz="2400" dirty="0"/>
          </a:p>
        </p:txBody>
      </p:sp>
      <p:sp>
        <p:nvSpPr>
          <p:cNvPr id="4" name="Mosolygó arc 3">
            <a:hlinkClick r:id="rId5" action="ppaction://hlinksldjump"/>
          </p:cNvPr>
          <p:cNvSpPr/>
          <p:nvPr/>
        </p:nvSpPr>
        <p:spPr>
          <a:xfrm>
            <a:off x="5004048" y="260648"/>
            <a:ext cx="1440160" cy="11521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4716016" y="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Vissza a menübe</a:t>
            </a:r>
            <a:endParaRPr lang="hu-HU" sz="2000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4185">
        <p:split orient="vert"/>
        <p:sndAc>
          <p:stSnd>
            <p:snd r:embed="rId6" name="explode.wav"/>
          </p:stSnd>
        </p:sndAc>
      </p:transition>
    </mc:Choice>
    <mc:Fallback>
      <p:transition spd="slow" advTm="24185">
        <p:split orient="vert"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58200" cy="520700"/>
          </a:xfrm>
        </p:spPr>
        <p:txBody>
          <a:bodyPr/>
          <a:lstStyle/>
          <a:p>
            <a:r>
              <a:rPr lang="hu-HU" dirty="0" smtClean="0"/>
              <a:t> Kőolaj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0" y="1052736"/>
            <a:ext cx="9144000" cy="5232648"/>
          </a:xfrm>
        </p:spPr>
        <p:txBody>
          <a:bodyPr>
            <a:normAutofit/>
          </a:bodyPr>
          <a:lstStyle/>
          <a:p>
            <a:r>
              <a:rPr lang="hu-HU" sz="2400" b="1" dirty="0" smtClean="0"/>
              <a:t>A kőolaj keletkezése</a:t>
            </a:r>
            <a:endParaRPr lang="hu-HU" sz="2400" dirty="0" smtClean="0"/>
          </a:p>
          <a:p>
            <a:r>
              <a:rPr lang="hu-HU" sz="2400" dirty="0" smtClean="0"/>
              <a:t>Évmilliókkal ezelőtt az óceánok fenekén, a folyók medrében és a mocsarakban ahol rothadó szerves anyag halmozódott fel, ami iszappal és homokkal keveredett. Így kőolaj képződött belőle</a:t>
            </a:r>
            <a:r>
              <a:rPr lang="hu-HU" dirty="0" smtClean="0"/>
              <a:t>.</a:t>
            </a:r>
          </a:p>
          <a:p>
            <a:r>
              <a:rPr lang="hu-HU" sz="2400" b="1" dirty="0" smtClean="0"/>
              <a:t>Hátrányai:</a:t>
            </a:r>
          </a:p>
          <a:p>
            <a:r>
              <a:rPr lang="hu-HU" sz="2400" dirty="0" smtClean="0"/>
              <a:t>-A kőolaj nem megújuló energiaforrás. A Föld kőolajkészletei                  gyorsan fogynak</a:t>
            </a:r>
            <a:r>
              <a:rPr lang="hu-HU" sz="2400" b="1" i="1" dirty="0" smtClean="0"/>
              <a:t>. Feldolgozása és használata környezet szennyező!!</a:t>
            </a:r>
          </a:p>
          <a:p>
            <a:r>
              <a:rPr lang="hu-HU" sz="2400" dirty="0" smtClean="0"/>
              <a:t>-A kőolaj segítségével sokkal drágábban lehet energiát előállítani, mint a szén vagy a földgáz segítségével.</a:t>
            </a:r>
          </a:p>
          <a:p>
            <a:endParaRPr lang="hu-HU" sz="2400" dirty="0" smtClean="0"/>
          </a:p>
          <a:p>
            <a:endParaRPr lang="hu-HU" dirty="0"/>
          </a:p>
        </p:txBody>
      </p:sp>
      <p:sp>
        <p:nvSpPr>
          <p:cNvPr id="4" name="Mosolygó arc 3">
            <a:hlinkClick r:id="rId5" action="ppaction://hlinksldjump"/>
          </p:cNvPr>
          <p:cNvSpPr/>
          <p:nvPr/>
        </p:nvSpPr>
        <p:spPr>
          <a:xfrm>
            <a:off x="5004048" y="260648"/>
            <a:ext cx="1440160" cy="11521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4716016" y="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Vissza a menübe</a:t>
            </a:r>
            <a:endParaRPr lang="hu-HU" sz="2000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26860">
        <p14:honeycomb/>
        <p:sndAc>
          <p:stSnd>
            <p:snd r:embed="rId6" name="push.wav"/>
          </p:stSnd>
        </p:sndAc>
      </p:transition>
    </mc:Choice>
    <mc:Fallback>
      <p:transition spd="slow" advTm="26860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458200" cy="520700"/>
          </a:xfrm>
        </p:spPr>
        <p:txBody>
          <a:bodyPr/>
          <a:lstStyle/>
          <a:p>
            <a:r>
              <a:rPr lang="hu-HU" dirty="0" smtClean="0"/>
              <a:t>A Földgáz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323528" y="1340768"/>
            <a:ext cx="8424936" cy="4800600"/>
          </a:xfrm>
        </p:spPr>
        <p:txBody>
          <a:bodyPr>
            <a:noAutofit/>
          </a:bodyPr>
          <a:lstStyle/>
          <a:p>
            <a:r>
              <a:rPr lang="hu-HU" sz="2400" b="1" dirty="0"/>
              <a:t>A földgáz </a:t>
            </a:r>
            <a:r>
              <a:rPr lang="hu-HU" sz="2400" b="1" dirty="0" smtClean="0"/>
              <a:t>keletkezése, </a:t>
            </a:r>
            <a:r>
              <a:rPr lang="hu-HU" sz="2400" dirty="0" smtClean="0"/>
              <a:t>az olajhoz hasonlóan évmilliókkal </a:t>
            </a:r>
            <a:r>
              <a:rPr lang="hu-HU" sz="2400" dirty="0"/>
              <a:t>ezelőtt </a:t>
            </a:r>
            <a:r>
              <a:rPr lang="hu-HU" sz="2400" dirty="0" smtClean="0"/>
              <a:t>az óceánok </a:t>
            </a:r>
            <a:r>
              <a:rPr lang="hu-HU" sz="2400" dirty="0"/>
              <a:t>fenekén, a folyók medrében és a mocsarakban rothadó szerves anyag halmozódott </a:t>
            </a:r>
            <a:r>
              <a:rPr lang="hu-HU" sz="2400" dirty="0" smtClean="0"/>
              <a:t>fel. </a:t>
            </a:r>
          </a:p>
          <a:p>
            <a:r>
              <a:rPr lang="hu-HU" sz="2400" dirty="0" smtClean="0"/>
              <a:t>Ha </a:t>
            </a:r>
            <a:r>
              <a:rPr lang="hu-HU" sz="2400" dirty="0"/>
              <a:t>ez az anyag gázhalmazállapotban volt jelen, akkor később földgáz képződött belőle.</a:t>
            </a:r>
            <a:endParaRPr lang="hu-HU" sz="2400" dirty="0" smtClean="0"/>
          </a:p>
          <a:p>
            <a:r>
              <a:rPr lang="hu-HU" sz="2400" b="1" dirty="0" smtClean="0"/>
              <a:t>Hátrányok</a:t>
            </a:r>
            <a:endParaRPr lang="hu-HU" sz="2400" b="1" dirty="0"/>
          </a:p>
          <a:p>
            <a:r>
              <a:rPr lang="hu-HU" sz="2400" dirty="0" smtClean="0"/>
              <a:t>A </a:t>
            </a:r>
            <a:r>
              <a:rPr lang="hu-HU" sz="2400" dirty="0"/>
              <a:t>földgáz nem megújuló energiaforrás. Földgázkészleteink végesek, előbb-utóbb ki fognak b</a:t>
            </a:r>
            <a:r>
              <a:rPr lang="hu-HU" sz="2400" dirty="0" smtClean="0"/>
              <a:t>olygónk </a:t>
            </a:r>
            <a:r>
              <a:rPr lang="hu-HU" sz="2400" dirty="0"/>
              <a:t>földgázkészletei előreláthatólag a 21. század végéig elegendőek.</a:t>
            </a:r>
          </a:p>
        </p:txBody>
      </p:sp>
      <p:sp>
        <p:nvSpPr>
          <p:cNvPr id="4" name="Mosolygó arc 3">
            <a:hlinkClick r:id="rId4" action="ppaction://hlinksldjump"/>
          </p:cNvPr>
          <p:cNvSpPr/>
          <p:nvPr/>
        </p:nvSpPr>
        <p:spPr>
          <a:xfrm>
            <a:off x="5004048" y="260648"/>
            <a:ext cx="1440160" cy="11521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4716016" y="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Vissza a menübe</a:t>
            </a:r>
            <a:endParaRPr lang="hu-HU" sz="2000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23189">
        <p14:glitter pattern="hexagon"/>
      </p:transition>
    </mc:Choice>
    <mc:Fallback>
      <p:transition spd="slow" advTm="231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58200" cy="520700"/>
          </a:xfrm>
        </p:spPr>
        <p:txBody>
          <a:bodyPr/>
          <a:lstStyle/>
          <a:p>
            <a:r>
              <a:rPr lang="hu-HU" dirty="0" smtClean="0"/>
              <a:t>Az Atomenergia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67544" y="1052736"/>
            <a:ext cx="8435280" cy="4680520"/>
          </a:xfrm>
        </p:spPr>
        <p:txBody>
          <a:bodyPr>
            <a:noAutofit/>
          </a:bodyPr>
          <a:lstStyle/>
          <a:p>
            <a:pPr fontAlgn="base"/>
            <a:r>
              <a:rPr lang="hu-HU" sz="2400" b="1" dirty="0"/>
              <a:t>Hogyan termeli az áramot?</a:t>
            </a:r>
          </a:p>
          <a:p>
            <a:pPr fontAlgn="base"/>
            <a:r>
              <a:rPr lang="hu-HU" sz="2400" dirty="0"/>
              <a:t>Maghasadásból származó hőt vízmelegítésre használják. Ennek hatására gőz képződik, ami nyomást gyakorol a turbinák lapátjaira, ezáltal forgásba hozva őket. A turbinákat generátorokkal kapcsolják össze, amelyek áramot </a:t>
            </a:r>
            <a:r>
              <a:rPr lang="hu-HU" sz="2400" dirty="0" smtClean="0"/>
              <a:t>termelnek</a:t>
            </a:r>
            <a:endParaRPr lang="hu-HU" sz="2400" dirty="0"/>
          </a:p>
          <a:p>
            <a:pPr fontAlgn="base"/>
            <a:r>
              <a:rPr lang="hu-HU" sz="2400" b="1" dirty="0"/>
              <a:t>Hátrányok</a:t>
            </a:r>
          </a:p>
          <a:p>
            <a:pPr fontAlgn="base"/>
            <a:r>
              <a:rPr lang="hu-HU" sz="2400" dirty="0" smtClean="0"/>
              <a:t>Sokan félnek az </a:t>
            </a:r>
            <a:r>
              <a:rPr lang="hu-HU" sz="2400" dirty="0"/>
              <a:t>A</a:t>
            </a:r>
            <a:r>
              <a:rPr lang="hu-HU" sz="2400" dirty="0" smtClean="0"/>
              <a:t>tomenergiától. Az </a:t>
            </a:r>
            <a:r>
              <a:rPr lang="hu-HU" sz="2400" dirty="0"/>
              <a:t>atomenergia nem megújuló energiaforrás. A meglevő készletek kimerülése után az urán nem pótolható más anyagokkal. Az atomerőművek üzemanyaga  az </a:t>
            </a:r>
            <a:r>
              <a:rPr lang="hu-HU" sz="2400" dirty="0" smtClean="0"/>
              <a:t>elmúlt </a:t>
            </a:r>
            <a:r>
              <a:rPr lang="hu-HU" sz="2400" dirty="0"/>
              <a:t>években jelentősen drágult. </a:t>
            </a:r>
            <a:r>
              <a:rPr lang="hu-HU" sz="2400" dirty="0" smtClean="0"/>
              <a:t>Használata </a:t>
            </a:r>
            <a:r>
              <a:rPr lang="hu-HU" sz="2400" dirty="0"/>
              <a:t>során radioaktív hulladék keletkezik, amit hosszú időre lezárt, biztonságos tárolókba kell temetni</a:t>
            </a:r>
            <a:r>
              <a:rPr lang="hu-HU" sz="2400" dirty="0" smtClean="0"/>
              <a:t>.</a:t>
            </a:r>
            <a:endParaRPr lang="hu-HU" sz="2400" dirty="0"/>
          </a:p>
        </p:txBody>
      </p:sp>
      <p:sp>
        <p:nvSpPr>
          <p:cNvPr id="4" name="Mosolygó arc 3">
            <a:hlinkClick r:id="rId2" action="ppaction://hlinksldjump"/>
          </p:cNvPr>
          <p:cNvSpPr/>
          <p:nvPr/>
        </p:nvSpPr>
        <p:spPr>
          <a:xfrm>
            <a:off x="5004048" y="260648"/>
            <a:ext cx="1440160" cy="11521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4716016" y="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Vissza a menübe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xmlns="" val="787917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6164">
        <p14:ripple/>
      </p:transition>
    </mc:Choice>
    <mc:Fallback>
      <p:transition spd="slow" advTm="361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5|2.9|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6|1.3|1.1|1.4|1.1|1.2|1.2|1.1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1.4|5.6|2|4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7|8.9|1.7|6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8.6|4.3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.4|7.4|2.1|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úra">
  <a:themeElements>
    <a:clrScheme name="Tú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ú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ú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630</TotalTime>
  <Words>768</Words>
  <Application>Microsoft Office PowerPoint</Application>
  <PresentationFormat>Diavetítés a képernyőre (4:3 oldalarány)</PresentationFormat>
  <Paragraphs>160</Paragraphs>
  <Slides>20</Slides>
  <Notes>7</Notes>
  <HiddenSlides>0</HiddenSlides>
  <MMClips>4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Túra</vt:lpstr>
      <vt:lpstr>Megújuló Energia</vt:lpstr>
      <vt:lpstr>Milyen energiát használunk ? </vt:lpstr>
      <vt:lpstr>3. dia</vt:lpstr>
      <vt:lpstr>4. dia</vt:lpstr>
      <vt:lpstr> A hagyományos energia</vt:lpstr>
      <vt:lpstr>A SZÉN </vt:lpstr>
      <vt:lpstr> Kőolaj</vt:lpstr>
      <vt:lpstr>A Földgáz</vt:lpstr>
      <vt:lpstr>Az Atomenergia</vt:lpstr>
      <vt:lpstr>Megújuló energia</vt:lpstr>
      <vt:lpstr>A Napenergia</vt:lpstr>
      <vt:lpstr>A Szélenergia</vt:lpstr>
      <vt:lpstr>Geotermikus energia</vt:lpstr>
      <vt:lpstr>A Biomassza</vt:lpstr>
      <vt:lpstr>A Vízenergia</vt:lpstr>
      <vt:lpstr>Megújuló energia a környezetemben</vt:lpstr>
      <vt:lpstr>A Sör kollektor</vt:lpstr>
      <vt:lpstr>18. dia</vt:lpstr>
      <vt:lpstr>Bibliográfia:</vt:lpstr>
      <vt:lpstr>Köszönöm a figyelmet!!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Megújuló Energia</dc:title>
  <dc:creator>Etlinger András</dc:creator>
  <cp:keywords>Megújúló energia</cp:keywords>
  <cp:lastModifiedBy>Ravasz</cp:lastModifiedBy>
  <cp:revision>62</cp:revision>
  <cp:lastPrinted>2013-02-10T09:15:18Z</cp:lastPrinted>
  <dcterms:created xsi:type="dcterms:W3CDTF">2013-02-03T14:46:43Z</dcterms:created>
  <dcterms:modified xsi:type="dcterms:W3CDTF">2013-02-15T10:16:23Z</dcterms:modified>
</cp:coreProperties>
</file>