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ackage" ContentType="application/vnd.openxmlformats-officedocument.package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75" r:id="rId3"/>
    <p:sldId id="276" r:id="rId4"/>
    <p:sldId id="257" r:id="rId5"/>
    <p:sldId id="260" r:id="rId6"/>
    <p:sldId id="261" r:id="rId7"/>
    <p:sldId id="262" r:id="rId8"/>
    <p:sldId id="264" r:id="rId9"/>
    <p:sldId id="265" r:id="rId10"/>
    <p:sldId id="273" r:id="rId11"/>
    <p:sldId id="268" r:id="rId12"/>
    <p:sldId id="272" r:id="rId13"/>
    <p:sldId id="271" r:id="rId14"/>
    <p:sldId id="270" r:id="rId15"/>
    <p:sldId id="278" r:id="rId16"/>
    <p:sldId id="277" r:id="rId17"/>
    <p:sldId id="279" r:id="rId18"/>
    <p:sldId id="269" r:id="rId19"/>
    <p:sldId id="274" r:id="rId20"/>
    <p:sldId id="266" r:id="rId2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munkaf_zet1.package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munkaf_zet2.package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3"/>
            <c:spPr>
              <a:solidFill>
                <a:schemeClr val="accent6"/>
              </a:solidFill>
              <a:ln w="38102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</c:dPt>
          <c:cat>
            <c:strRef>
              <c:f>Sheet1!$A$2:$A$6</c:f>
              <c:strCache>
                <c:ptCount val="5"/>
                <c:pt idx="0">
                  <c:v>Földgáz 21%</c:v>
                </c:pt>
                <c:pt idx="1">
                  <c:v>Atomenergia 7%</c:v>
                </c:pt>
                <c:pt idx="2">
                  <c:v>Megújulók 14%</c:v>
                </c:pt>
                <c:pt idx="3">
                  <c:v>Szén 23%</c:v>
                </c:pt>
                <c:pt idx="4">
                  <c:v>Olaj 35%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</c:v>
                </c:pt>
                <c:pt idx="1">
                  <c:v>7</c:v>
                </c:pt>
                <c:pt idx="2">
                  <c:v>14</c:v>
                </c:pt>
                <c:pt idx="3">
                  <c:v>23</c:v>
                </c:pt>
                <c:pt idx="4">
                  <c:v>35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>
        <c:manualLayout>
          <c:layoutTarget val="inner"/>
          <c:xMode val="edge"/>
          <c:yMode val="edge"/>
          <c:x val="0.15149253912705374"/>
          <c:y val="0"/>
          <c:w val="0.52751263730922526"/>
          <c:h val="0.959181274610790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blipFill>
                <a:blip xmlns:r="http://schemas.openxmlformats.org/officeDocument/2006/relationships" r:embed="rId1">
                  <a:duotone>
                    <a:schemeClr val="dk1">
                      <a:shade val="63000"/>
                      <a:tint val="82000"/>
                    </a:schemeClr>
                    <a:schemeClr val="dk1">
                      <a:tint val="10000"/>
                      <a:satMod val="400000"/>
                    </a:schemeClr>
                  </a:duotone>
                </a:blip>
                <a:tile tx="0" ty="0" sx="40000" sy="40000" flip="none" algn="tl"/>
              </a:blipFill>
              <a:ln w="12696" cap="flat" cmpd="sng" algn="ctr">
                <a:solidFill>
                  <a:schemeClr val="dk1"/>
                </a:solidFill>
                <a:prstDash val="solid"/>
              </a:ln>
              <a:effectLst>
                <a:outerShdw blurRad="95000" rotWithShape="0">
                  <a:srgbClr val="000000">
                    <a:alpha val="50000"/>
                  </a:srgbClr>
                </a:outerShdw>
                <a:softEdge rad="12700"/>
              </a:effectLst>
            </c:spPr>
          </c:dPt>
          <c:dPt>
            <c:idx val="2"/>
            <c:spPr>
              <a:solidFill>
                <a:schemeClr val="accent6"/>
              </a:solidFill>
              <a:ln w="38087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3"/>
            <c:spPr>
              <a:blipFill>
                <a:blip xmlns:r="http://schemas.openxmlformats.org/officeDocument/2006/relationships" r:embed="rId1">
                  <a:duotone>
                    <a:schemeClr val="accent2">
                      <a:shade val="40000"/>
                    </a:schemeClr>
                    <a:schemeClr val="accent2">
                      <a:tint val="42000"/>
                    </a:schemeClr>
                  </a:duotone>
                </a:blip>
                <a:tile tx="0" ty="0" sx="40000" sy="40000" flip="none" algn="tl"/>
              </a:blipFill>
              <a:ln>
                <a:noFill/>
              </a:ln>
              <a:effectLst>
                <a:outerShdw blurRad="95000" algn="tl" rotWithShape="0">
                  <a:srgbClr val="000000">
                    <a:alpha val="50000"/>
                  </a:srgbClr>
                </a:outerShdw>
              </a:effectLst>
              <a:scene3d>
                <a:camera prst="orthographicFront"/>
                <a:lightRig rig="soft" dir="t">
                  <a:rot lat="0" lon="0" rev="18000000"/>
                </a:lightRig>
              </a:scene3d>
              <a:sp3d prstMaterial="dkEdge">
                <a:bevelT w="73660" h="44450" prst="riblet"/>
              </a:sp3d>
            </c:spPr>
          </c:dPt>
          <c:cat>
            <c:strRef>
              <c:f>Sheet1!$A$2:$A$6</c:f>
              <c:strCache>
                <c:ptCount val="5"/>
                <c:pt idx="0">
                  <c:v>Szélenergia 1%</c:v>
                </c:pt>
                <c:pt idx="1">
                  <c:v>Biomassza 53 %</c:v>
                </c:pt>
                <c:pt idx="2">
                  <c:v>Geotermikus 14%</c:v>
                </c:pt>
                <c:pt idx="3">
                  <c:v>Nap és hullám 1%</c:v>
                </c:pt>
                <c:pt idx="4">
                  <c:v>Vízenergia 35%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53</c:v>
                </c:pt>
                <c:pt idx="2">
                  <c:v>14</c:v>
                </c:pt>
                <c:pt idx="3">
                  <c:v>1</c:v>
                </c:pt>
                <c:pt idx="4">
                  <c:v>35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  <c:spPr>
        <a:noFill/>
        <a:ln w="25392">
          <a:noFill/>
        </a:ln>
      </c:spPr>
    </c:plotArea>
    <c:legend>
      <c:legendPos val="r"/>
    </c:legend>
    <c:plotVisOnly val="1"/>
    <c:dispBlanksAs val="zero"/>
  </c:chart>
  <c:txPr>
    <a:bodyPr/>
    <a:lstStyle/>
    <a:p>
      <a:pPr>
        <a:defRPr sz="1799"/>
      </a:pPr>
      <a:endParaRPr lang="hu-HU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128D92-76DC-48E2-AC6D-F45DB8DE9A7B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hu-HU"/>
        </a:p>
      </dgm:t>
    </dgm:pt>
    <dgm:pt modelId="{C470C631-3A65-4445-B5B4-9F9CE84ACCC2}">
      <dgm:prSet/>
      <dgm:spPr>
        <a:solidFill>
          <a:schemeClr val="accent6">
            <a:lumMod val="40000"/>
            <a:lumOff val="60000"/>
          </a:schemeClr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hu-HU" b="1" dirty="0" smtClean="0">
              <a:solidFill>
                <a:schemeClr val="tx1"/>
              </a:solidFill>
            </a:rPr>
            <a:t>Külsőleg hasonlítanak, de  feladatukban eltérnek. </a:t>
          </a:r>
          <a:endParaRPr lang="hu-HU" b="1" dirty="0">
            <a:solidFill>
              <a:schemeClr val="tx1"/>
            </a:solidFill>
          </a:endParaRPr>
        </a:p>
      </dgm:t>
    </dgm:pt>
    <dgm:pt modelId="{865DDA3F-7BDA-47C0-B265-D038B6D95F86}" type="parTrans" cxnId="{78B85A09-24B9-471E-9C84-72B1B9156D49}">
      <dgm:prSet/>
      <dgm:spPr/>
      <dgm:t>
        <a:bodyPr/>
        <a:lstStyle/>
        <a:p>
          <a:endParaRPr lang="hu-HU"/>
        </a:p>
      </dgm:t>
    </dgm:pt>
    <dgm:pt modelId="{7C62E402-B511-46C3-9098-48B27F153A81}" type="sibTrans" cxnId="{78B85A09-24B9-471E-9C84-72B1B9156D49}">
      <dgm:prSet/>
      <dgm:spPr/>
      <dgm:t>
        <a:bodyPr/>
        <a:lstStyle/>
        <a:p>
          <a:endParaRPr lang="hu-HU"/>
        </a:p>
      </dgm:t>
    </dgm:pt>
    <dgm:pt modelId="{273666F5-33C9-4468-AAAF-BCA30024F364}">
      <dgm:prSet/>
      <dgm:spPr>
        <a:solidFill>
          <a:schemeClr val="accent6">
            <a:lumMod val="40000"/>
            <a:lumOff val="60000"/>
          </a:schemeClr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hu-HU" b="1" dirty="0" smtClean="0">
              <a:solidFill>
                <a:schemeClr val="tx1"/>
              </a:solidFill>
            </a:rPr>
            <a:t>Míg a napkollektor hőt termel addig a napelem áramot.</a:t>
          </a:r>
          <a:endParaRPr lang="hu-HU" b="1" dirty="0">
            <a:solidFill>
              <a:schemeClr val="tx1"/>
            </a:solidFill>
          </a:endParaRPr>
        </a:p>
      </dgm:t>
    </dgm:pt>
    <dgm:pt modelId="{1628E748-DE43-4993-9B1E-74988AB9273E}" type="parTrans" cxnId="{BBCEEC31-7A63-47D9-B7B8-0D3F8BE66472}">
      <dgm:prSet/>
      <dgm:spPr/>
      <dgm:t>
        <a:bodyPr/>
        <a:lstStyle/>
        <a:p>
          <a:endParaRPr lang="hu-HU"/>
        </a:p>
      </dgm:t>
    </dgm:pt>
    <dgm:pt modelId="{98B37D22-EB08-47E2-B3D8-A688B5D4FA63}" type="sibTrans" cxnId="{BBCEEC31-7A63-47D9-B7B8-0D3F8BE66472}">
      <dgm:prSet/>
      <dgm:spPr/>
      <dgm:t>
        <a:bodyPr/>
        <a:lstStyle/>
        <a:p>
          <a:endParaRPr lang="hu-HU"/>
        </a:p>
      </dgm:t>
    </dgm:pt>
    <dgm:pt modelId="{ADD08211-3E65-4451-955F-92817FCB2F64}" type="pres">
      <dgm:prSet presAssocID="{3B128D92-76DC-48E2-AC6D-F45DB8DE9A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D62AA8C-1B3D-4071-92ED-0947C3BBE7AB}" type="pres">
      <dgm:prSet presAssocID="{C470C631-3A65-4445-B5B4-9F9CE84ACCC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8EF97A1-19FE-40A4-AB06-B0D5409FB3C4}" type="pres">
      <dgm:prSet presAssocID="{7C62E402-B511-46C3-9098-48B27F153A81}" presName="spacer" presStyleCnt="0"/>
      <dgm:spPr/>
    </dgm:pt>
    <dgm:pt modelId="{E374D4F6-65BA-477A-966D-B13CC3B72111}" type="pres">
      <dgm:prSet presAssocID="{273666F5-33C9-4468-AAAF-BCA30024F364}" presName="parentText" presStyleLbl="node1" presStyleIdx="1" presStyleCnt="2" custLinFactNeighborX="-1312" custLinFactNeighborY="5669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8B85A09-24B9-471E-9C84-72B1B9156D49}" srcId="{3B128D92-76DC-48E2-AC6D-F45DB8DE9A7B}" destId="{C470C631-3A65-4445-B5B4-9F9CE84ACCC2}" srcOrd="0" destOrd="0" parTransId="{865DDA3F-7BDA-47C0-B265-D038B6D95F86}" sibTransId="{7C62E402-B511-46C3-9098-48B27F153A81}"/>
    <dgm:cxn modelId="{BBCEEC31-7A63-47D9-B7B8-0D3F8BE66472}" srcId="{3B128D92-76DC-48E2-AC6D-F45DB8DE9A7B}" destId="{273666F5-33C9-4468-AAAF-BCA30024F364}" srcOrd="1" destOrd="0" parTransId="{1628E748-DE43-4993-9B1E-74988AB9273E}" sibTransId="{98B37D22-EB08-47E2-B3D8-A688B5D4FA63}"/>
    <dgm:cxn modelId="{3EC4BB7D-E26C-4C5C-9F21-E54AA29D0ECD}" type="presOf" srcId="{C470C631-3A65-4445-B5B4-9F9CE84ACCC2}" destId="{FD62AA8C-1B3D-4071-92ED-0947C3BBE7AB}" srcOrd="0" destOrd="0" presId="urn:microsoft.com/office/officeart/2005/8/layout/vList2"/>
    <dgm:cxn modelId="{F145E6B0-F4A7-4F4F-B85C-B20D0F211AC5}" type="presOf" srcId="{3B128D92-76DC-48E2-AC6D-F45DB8DE9A7B}" destId="{ADD08211-3E65-4451-955F-92817FCB2F64}" srcOrd="0" destOrd="0" presId="urn:microsoft.com/office/officeart/2005/8/layout/vList2"/>
    <dgm:cxn modelId="{570DDA44-0A13-4B27-B8FA-48C823367B53}" type="presOf" srcId="{273666F5-33C9-4468-AAAF-BCA30024F364}" destId="{E374D4F6-65BA-477A-966D-B13CC3B72111}" srcOrd="0" destOrd="0" presId="urn:microsoft.com/office/officeart/2005/8/layout/vList2"/>
    <dgm:cxn modelId="{33C9A541-3B91-49A9-8293-71F2D02F2FEF}" type="presParOf" srcId="{ADD08211-3E65-4451-955F-92817FCB2F64}" destId="{FD62AA8C-1B3D-4071-92ED-0947C3BBE7AB}" srcOrd="0" destOrd="0" presId="urn:microsoft.com/office/officeart/2005/8/layout/vList2"/>
    <dgm:cxn modelId="{DFDB3384-5E31-4C22-A7B9-6A46B1790F68}" type="presParOf" srcId="{ADD08211-3E65-4451-955F-92817FCB2F64}" destId="{68EF97A1-19FE-40A4-AB06-B0D5409FB3C4}" srcOrd="1" destOrd="0" presId="urn:microsoft.com/office/officeart/2005/8/layout/vList2"/>
    <dgm:cxn modelId="{F0EE4AF7-C147-48D0-99D9-B711FBF833DF}" type="presParOf" srcId="{ADD08211-3E65-4451-955F-92817FCB2F64}" destId="{E374D4F6-65BA-477A-966D-B13CC3B7211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F1B200-095D-4238-AE7F-623DF87D62D6}" type="doc">
      <dgm:prSet loTypeId="urn:microsoft.com/office/officeart/2005/8/layout/vList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hu-HU"/>
        </a:p>
      </dgm:t>
    </dgm:pt>
    <dgm:pt modelId="{C4BF04EB-FF5F-423E-8F07-616C28514F89}">
      <dgm:prSet/>
      <dgm:spPr>
        <a:solidFill>
          <a:schemeClr val="accent6">
            <a:lumMod val="20000"/>
            <a:lumOff val="80000"/>
          </a:schemeClr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A föld belső energiájának hasznosítása. Ez a technológia nem teljesen környezetbarát, de nagyon hasznos és megtérülő. Kis formában a házak fűtésére, nagyban akár áramfejlesztésre is használhatjuk. Kicsiben a föld alá telepített csöveken keresztül vizet áramoltatnak és a föld belső hője felmelegíti. Nagyban gőzturbinákon keresztül áramot fejlesztenek. </a:t>
          </a:r>
          <a:endParaRPr lang="hu-HU" dirty="0">
            <a:solidFill>
              <a:schemeClr val="tx1"/>
            </a:solidFill>
          </a:endParaRPr>
        </a:p>
      </dgm:t>
    </dgm:pt>
    <dgm:pt modelId="{66D6CBDF-692F-4ED2-974F-635768613AA9}" type="parTrans" cxnId="{C9E400EA-6CA4-489C-95A5-F77CB927481A}">
      <dgm:prSet/>
      <dgm:spPr/>
      <dgm:t>
        <a:bodyPr/>
        <a:lstStyle/>
        <a:p>
          <a:endParaRPr lang="hu-HU"/>
        </a:p>
      </dgm:t>
    </dgm:pt>
    <dgm:pt modelId="{F3B09D0D-D4FB-40C8-94F2-DACE5ED5B7DF}" type="sibTrans" cxnId="{C9E400EA-6CA4-489C-95A5-F77CB927481A}">
      <dgm:prSet/>
      <dgm:spPr/>
      <dgm:t>
        <a:bodyPr/>
        <a:lstStyle/>
        <a:p>
          <a:endParaRPr lang="hu-HU"/>
        </a:p>
      </dgm:t>
    </dgm:pt>
    <dgm:pt modelId="{12A815CC-2DA5-4F5E-A856-8A0F65281B3B}">
      <dgm:prSet/>
      <dgm:spPr/>
      <dgm:t>
        <a:bodyPr/>
        <a:lstStyle/>
        <a:p>
          <a:endParaRPr lang="hu-HU" dirty="0"/>
        </a:p>
      </dgm:t>
    </dgm:pt>
    <dgm:pt modelId="{71FB39C4-3C91-4BD1-8B36-07185250E685}" type="parTrans" cxnId="{1BC202AA-77F1-47C1-A2ED-70DD009D6C41}">
      <dgm:prSet/>
      <dgm:spPr/>
    </dgm:pt>
    <dgm:pt modelId="{9DA0B48D-EB5E-48EC-918A-80FD4529FD93}" type="sibTrans" cxnId="{1BC202AA-77F1-47C1-A2ED-70DD009D6C41}">
      <dgm:prSet/>
      <dgm:spPr/>
    </dgm:pt>
    <dgm:pt modelId="{6FA4CF38-240B-453F-AE6E-8CE549446EFA}" type="pres">
      <dgm:prSet presAssocID="{9DF1B200-095D-4238-AE7F-623DF87D62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05694BA-099C-4BFA-871F-FEEF04335104}" type="pres">
      <dgm:prSet presAssocID="{C4BF04EB-FF5F-423E-8F07-616C28514F89}" presName="parentText" presStyleLbl="node1" presStyleIdx="0" presStyleCnt="1" custLinFactNeighborX="1001" custLinFactNeighborY="1239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FEBC5A2-90ED-4EBB-B3E9-28495B9176D1}" type="pres">
      <dgm:prSet presAssocID="{C4BF04EB-FF5F-423E-8F07-616C28514F8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7608CE1-1403-470D-B3C3-6BDB3AA0C44A}" type="presOf" srcId="{9DF1B200-095D-4238-AE7F-623DF87D62D6}" destId="{6FA4CF38-240B-453F-AE6E-8CE549446EFA}" srcOrd="0" destOrd="0" presId="urn:microsoft.com/office/officeart/2005/8/layout/vList2"/>
    <dgm:cxn modelId="{43C7F50C-DD69-452B-8ACB-D23EE968871A}" type="presOf" srcId="{12A815CC-2DA5-4F5E-A856-8A0F65281B3B}" destId="{9FEBC5A2-90ED-4EBB-B3E9-28495B9176D1}" srcOrd="0" destOrd="0" presId="urn:microsoft.com/office/officeart/2005/8/layout/vList2"/>
    <dgm:cxn modelId="{C9E400EA-6CA4-489C-95A5-F77CB927481A}" srcId="{9DF1B200-095D-4238-AE7F-623DF87D62D6}" destId="{C4BF04EB-FF5F-423E-8F07-616C28514F89}" srcOrd="0" destOrd="0" parTransId="{66D6CBDF-692F-4ED2-974F-635768613AA9}" sibTransId="{F3B09D0D-D4FB-40C8-94F2-DACE5ED5B7DF}"/>
    <dgm:cxn modelId="{1BC202AA-77F1-47C1-A2ED-70DD009D6C41}" srcId="{C4BF04EB-FF5F-423E-8F07-616C28514F89}" destId="{12A815CC-2DA5-4F5E-A856-8A0F65281B3B}" srcOrd="0" destOrd="0" parTransId="{71FB39C4-3C91-4BD1-8B36-07185250E685}" sibTransId="{9DA0B48D-EB5E-48EC-918A-80FD4529FD93}"/>
    <dgm:cxn modelId="{54805B79-4EC6-499F-B791-6B8EAB2E4EEB}" type="presOf" srcId="{C4BF04EB-FF5F-423E-8F07-616C28514F89}" destId="{405694BA-099C-4BFA-871F-FEEF04335104}" srcOrd="0" destOrd="0" presId="urn:microsoft.com/office/officeart/2005/8/layout/vList2"/>
    <dgm:cxn modelId="{1FE0DEC7-8049-485E-AED2-08C28221BDE7}" type="presParOf" srcId="{6FA4CF38-240B-453F-AE6E-8CE549446EFA}" destId="{405694BA-099C-4BFA-871F-FEEF04335104}" srcOrd="0" destOrd="0" presId="urn:microsoft.com/office/officeart/2005/8/layout/vList2"/>
    <dgm:cxn modelId="{869A8773-B882-40D9-9513-96A562CE7CC6}" type="presParOf" srcId="{6FA4CF38-240B-453F-AE6E-8CE549446EFA}" destId="{9FEBC5A2-90ED-4EBB-B3E9-28495B9176D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3A4C56-5F1A-4813-B775-461804F0BEEB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A09ED34-8F6C-4D1A-BBED-FA915BD916E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B64A5F-2F52-42F0-A142-3319CF16F99E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http://www.okotaj.hu/szamok/22/mas4.html</a:t>
            </a:r>
          </a:p>
          <a:p>
            <a:pPr>
              <a:spcBef>
                <a:spcPct val="0"/>
              </a:spcBef>
            </a:pPr>
            <a:r>
              <a:rPr lang="hu-HU" smtClean="0"/>
              <a:t>http://www.e-star.hu/cikk.php?ID_cikk=29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B9D2FF-B820-4E3A-B097-314A248765F0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http://komaromeszergommtechnologiak.blogspot.hu/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79EF28-43E7-4CDF-92D1-F54769067763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http://www.undp.hu/oss_hu/tartalom/kiadvanyh/kiadvanyh_body/csinaljukjol/szam18/szam18_body/18_2fej.htm</a:t>
            </a:r>
          </a:p>
          <a:p>
            <a:pPr>
              <a:spcBef>
                <a:spcPct val="0"/>
              </a:spcBef>
            </a:pPr>
            <a:r>
              <a:rPr lang="hu-HU" smtClean="0"/>
              <a:t>http://www.elektromosfutes.eu/szelkerek.html</a:t>
            </a:r>
          </a:p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6B9125-3F1D-42E0-AF38-1BF10BA24D9B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http://www.google.hu/search?hl=hu&amp;q=komplett+vizi+er%C5%91m%C5%B1&amp;bav=on.2,or.r_gc.r_pw.r_qf.&amp;bvm=bv.42553238,d.Yms&amp;biw=1366&amp;bih=624&amp;um=1&amp;ie=UTF-8&amp;tbm=isch&amp;source=og&amp;sa=N&amp;tab=wi&amp;ei=zHsfUY-SNLSM4gSBpIGgDQ#um=1&amp;hl=hu&amp;tbo=d&amp;tbm=isch&amp;sa=1&amp;q=+v%C3%ADzer%C5%91m%C5%B1&amp;oq=+v%C3%ADzer%C5%91m%C5%B1&amp;gs_l=img.3...67033.67958.1.68155.2.2.0.0.0.0.370.370.3-1.1.0...0.0...1c.1.3.img.GgbDZGYvric&amp;bav=on.2,or.r_gc.r_pw.r_qf.&amp;bvm=bv.42553238,d.bGE&amp;fp=2fde69d62a08d070&amp;biw=1366&amp;bih=624&amp;imgrc=u3z0jfWa_mBFCM%3A%3BClLNPiMkXjG7eM%3Bhttp%253A%252F%252Febrand.hu%252Fwp-content%252Fuploads%252F2012%252F07%252Fvizenergia-kihasznalas.jpg%3Bhttp%253A%252F%252Febrand.hu%252Fvizenergia%252Fglobalis-vizeromu-fejlesztesi-tervek%252F1619%3B500%3B330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E0B87A-31FA-4FEA-8DCE-2DE197745C5F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http://www.alternativenergia.hu/kategoriak/temakorok/geotermikus-energia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3FC1C5-D1A9-486C-BF65-880E2163C45A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http://ize.hu/index.php?search=hidrog%E9n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6480B1-7624-4E95-9FC4-50B98CCE9CAE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http://www.tisztajovo.hu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5C4AA3-3D03-4D38-B688-225DC78AD3C0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http://www.nyf.hu/others/html/kornyezettud/megujulo/Biomassza/Biomassza.html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B63E5C-9B68-46F6-A767-3798CFD698EA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7F6CE27-AD3A-4721-A232-A00134563E2A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69D653E-E010-4C63-9EAF-C6FB186C5AF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A58F-5BCB-44C5-BD12-5060D5F6F42E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C2B08-791E-475E-A132-24B4F338400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643A8-FB2C-4E18-A045-F72B227929A4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89F5F-2895-4C6B-ABDA-6DC68166D5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FFB32-DF97-4C91-954D-10718E16E507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DEC1-528C-4A2C-BF95-E265886C048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ABFE7D-E24E-4885-9A36-C08283752DAC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1E7AB7-94B2-4EA1-A4C5-6CF72BDD513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5B5DB2-8B51-4FB0-9348-89A2035AF575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DD9E1C-D920-4378-A7E9-ED1EAEC6D67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8D0456-C73B-401C-9601-4D53EDC21D43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BA25D2-215E-4086-9873-54521B87AE2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AAA08D-018E-4305-A74D-235B6826FF0B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DDCF8F-E60D-4A72-9B6C-EEA2A395895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C604A-2259-4695-B326-40B8CD0CB395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06F6-7E7A-40BE-BB87-4E726E16EDA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A6F080-89DF-43CE-B804-48FD1D60F6E2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FFEA95-8AF7-469D-8389-5A906350EC3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0BE4383-F428-43E1-BA34-D56851E4D841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92F86D5-3269-463E-83BA-230B443951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4050B19-4F85-4BB2-94A4-7334ADA656D2}" type="datetimeFigureOut">
              <a:rPr lang="hu-HU"/>
              <a:pPr>
                <a:defRPr/>
              </a:pPr>
              <a:t>2013.02.16.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A5A97B3-9E2E-42AA-88A6-1CF47504AD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10" r:id="rId4"/>
    <p:sldLayoutId id="2147483711" r:id="rId5"/>
    <p:sldLayoutId id="2147483712" r:id="rId6"/>
    <p:sldLayoutId id="2147483706" r:id="rId7"/>
    <p:sldLayoutId id="2147483713" r:id="rId8"/>
    <p:sldLayoutId id="2147483714" r:id="rId9"/>
    <p:sldLayoutId id="2147483705" r:id="rId10"/>
    <p:sldLayoutId id="214748370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yf.hu/" TargetMode="External"/><Relationship Id="rId3" Type="http://schemas.openxmlformats.org/officeDocument/2006/relationships/hyperlink" Target="http://www.nyf.hu/others/html/kornyezettud/megujulo/Biomassza/Biomassza.html" TargetMode="External"/><Relationship Id="rId7" Type="http://schemas.openxmlformats.org/officeDocument/2006/relationships/hyperlink" Target="http://www.vitaminsziget.com/" TargetMode="External"/><Relationship Id="rId12" Type="http://schemas.openxmlformats.org/officeDocument/2006/relationships/hyperlink" Target="http://www.youtube.com/" TargetMode="External"/><Relationship Id="rId2" Type="http://schemas.openxmlformats.org/officeDocument/2006/relationships/hyperlink" Target="http://komaromeszergommtechnologiak.blogspot.h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hu/url?sa=i&amp;rct=j&amp;q=&amp;esrc=s&amp;source=images&amp;cd=&amp;cad=rja&amp;docid=Ogfzyy7kW0u9YM&amp;tbnid=fBOofNjO_4HyIM:&amp;ved=0CAQQjB0&amp;url=http://solartisnapkollektor.hu/megujulo-energiaforrasok.php&amp;ei=7SAdUZCbJsKMtQaKqoCADA&amp;bvm=bv.42452523,d.Yms&amp;psig=AFQjCNEQLywa5hLKJ6CHEnx0XUPlCLKT_Q&amp;ust=1360949351741386" TargetMode="External"/><Relationship Id="rId11" Type="http://schemas.openxmlformats.org/officeDocument/2006/relationships/hyperlink" Target="http://www.plusz-energia.hu/" TargetMode="External"/><Relationship Id="rId5" Type="http://schemas.openxmlformats.org/officeDocument/2006/relationships/hyperlink" Target="http://www.nrgsopron.hu/" TargetMode="External"/><Relationship Id="rId10" Type="http://schemas.openxmlformats.org/officeDocument/2006/relationships/hyperlink" Target="https://www.google.hu/url?sa=i&amp;rct=j&amp;q=&amp;esrc=s&amp;source=images&amp;cd=&amp;cad=rja&amp;docid=ClLNPiMkXjG7eM&amp;tbnid=u3z0jfWa_mBFCM:&amp;ved=0CAQQjB0&amp;url=http://ebrand.hu/vizenergia/globalis-vizeromu-fejlesztesi-tervek/1619&amp;ei=Hk0eUfrOFIjwsgarr4HwBw&amp;bvm=bv.42553238,d.bGE&amp;psig=AFQjCNHVQ8na_zNajeMCq0GTqGbjabXvMg&amp;ust=1361026699372203" TargetMode="External"/><Relationship Id="rId4" Type="http://schemas.openxmlformats.org/officeDocument/2006/relationships/hyperlink" Target="http://www.undp.hu/oss_hu/tartalom/kiadvanyh/kiadvanyh_body/csinaljukjol/szam18/szam18_body/18_1fej.htm" TargetMode="External"/><Relationship Id="rId9" Type="http://schemas.openxmlformats.org/officeDocument/2006/relationships/hyperlink" Target="http://www.alternativenergia.h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14348" y="2643182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u-HU" dirty="0" smtClean="0"/>
              <a:t>Megújuló energiaforrások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 rot="2333418">
            <a:off x="4408488" y="1830388"/>
            <a:ext cx="4964112" cy="542925"/>
          </a:xfrm>
        </p:spPr>
        <p:txBody>
          <a:bodyPr/>
          <a:lstStyle/>
          <a:p>
            <a:pPr marR="0" algn="ctr"/>
            <a:r>
              <a:rPr lang="hu-HU" sz="2600" smtClean="0">
                <a:solidFill>
                  <a:schemeClr val="tx1"/>
                </a:solidFill>
              </a:rPr>
              <a:t>Készítette:Ésik Gergő</a:t>
            </a:r>
          </a:p>
          <a:p>
            <a:pPr marR="0" algn="l"/>
            <a:endParaRPr lang="hu-HU" sz="2400" smtClean="0">
              <a:solidFill>
                <a:schemeClr val="tx1"/>
              </a:solidFill>
            </a:endParaRPr>
          </a:p>
        </p:txBody>
      </p:sp>
      <p:sp>
        <p:nvSpPr>
          <p:cNvPr id="6" name="Szövegdoboz 5"/>
          <p:cNvSpPr txBox="1">
            <a:spLocks noChangeArrowheads="1"/>
          </p:cNvSpPr>
          <p:nvPr/>
        </p:nvSpPr>
        <p:spPr bwMode="auto">
          <a:xfrm rot="-2648554">
            <a:off x="-552450" y="1919288"/>
            <a:ext cx="48958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000">
                <a:latin typeface="Calibri" pitchFamily="34" charset="0"/>
              </a:rPr>
              <a:t>F</a:t>
            </a:r>
            <a:r>
              <a:rPr lang="hu-HU" sz="2200">
                <a:latin typeface="Calibri" pitchFamily="34" charset="0"/>
              </a:rPr>
              <a:t>elkészítő tanár:Balogh Erzsébet Anikó</a:t>
            </a:r>
          </a:p>
        </p:txBody>
      </p:sp>
      <p:sp>
        <p:nvSpPr>
          <p:cNvPr id="7" name="Szövegdoboz 6"/>
          <p:cNvSpPr txBox="1">
            <a:spLocks noChangeArrowheads="1"/>
          </p:cNvSpPr>
          <p:nvPr/>
        </p:nvSpPr>
        <p:spPr bwMode="auto">
          <a:xfrm>
            <a:off x="1476375" y="6021388"/>
            <a:ext cx="66436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200">
                <a:latin typeface="Calibri" pitchFamily="34" charset="0"/>
              </a:rPr>
              <a:t>ÁMK Mándok;  Mándok Szent István tér 3.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vizenergia-kihasznalas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55650" y="1225550"/>
            <a:ext cx="7200900" cy="4752975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697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Komplett vízi erőmű:</a:t>
            </a:r>
            <a:endParaRPr lang="hu-H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eothermia_house 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84313"/>
            <a:ext cx="84740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Geotermikus energia:</a:t>
            </a:r>
            <a:endParaRPr lang="hu-H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wairakeigeothermalpowerstation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31913" y="1052513"/>
            <a:ext cx="6624637" cy="4968875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Geotermikus erőmű:</a:t>
            </a:r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001763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1341438"/>
            <a:ext cx="4778375" cy="454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8313" y="1484313"/>
            <a:ext cx="4114800" cy="4522787"/>
          </a:xfrm>
        </p:spPr>
        <p:txBody>
          <a:bodyPr anchor="ctr"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hu-HU" dirty="0" smtClean="0"/>
              <a:t>A hidrogén nagyon hasznos energiaforrás. Nap energiájával együtt a leghasznosabb energia. A járművek egyik üzemanyaga is lehet. Kicsi káros anyag kibocsátás mellett olcsó. Egyetlen melléktermék a víz ami nem káros a környezetre.   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Hidrogén energia: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hyper-285x200.pn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187450" y="1268413"/>
            <a:ext cx="6769100" cy="4749800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Hidrogén fejlesztő telep:</a:t>
            </a:r>
            <a:endParaRPr lang="hu-HU" dirty="0"/>
          </a:p>
        </p:txBody>
      </p:sp>
    </p:spTree>
  </p:cSld>
  <p:clrMapOvr>
    <a:masterClrMapping/>
  </p:clrMapOvr>
  <p:transition advTm="5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3"/>
              <a:buNone/>
              <a:defRPr/>
            </a:pPr>
            <a:r>
              <a:rPr lang="hu-HU" dirty="0" smtClean="0"/>
              <a:t>A biomassza valamely élettérben, egy adott pillanatban jelen levő, szerves anyagok és élőlények összessége. A biomasszába tartozik: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Verdana"/>
              <a:buChar char="◦"/>
              <a:defRPr/>
            </a:pPr>
            <a:r>
              <a:rPr lang="hu-HU" dirty="0" smtClean="0"/>
              <a:t> a szárazföldön és vízben található, összes élő és nemrég elhalt szervezetek (mikroorganizmusok,  növények, állatok)   tömege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Verdana"/>
              <a:buChar char="◦"/>
              <a:defRPr/>
            </a:pPr>
            <a:r>
              <a:rPr lang="hu-HU" dirty="0" smtClean="0"/>
              <a:t> a mikrobiológiai iparok termékei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Verdana"/>
              <a:buChar char="◦"/>
              <a:defRPr/>
            </a:pPr>
            <a:r>
              <a:rPr lang="hu-HU" dirty="0" smtClean="0"/>
              <a:t> a transzformáció után (ember, állat, feldolgozó iparok) keletkező valamennyi biológiai eredetű termék, hulladék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Biomassza</a:t>
            </a:r>
            <a:endParaRPr lang="hu-H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0" dirty="0" smtClean="0"/>
              <a:t>Csoportosítás a biomassza keletkezése alapján</a:t>
            </a:r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850" y="1484313"/>
            <a:ext cx="8424863" cy="1296987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hu-HU" smtClean="0"/>
              <a:t>Elsődleges biomassza: a természetes vegetáció (mezőgazdsági növények, erdő, rét, legelő, kertészeti növények, a vízben élő növények),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95288" y="2997200"/>
            <a:ext cx="80645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700">
                <a:latin typeface="Calibri" pitchFamily="34" charset="0"/>
              </a:rPr>
              <a:t>Másodlagos biomassza: állatvilág, illetve az állattenyésztés fő- és melléktermékei, hulladékai;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11188" y="4221163"/>
            <a:ext cx="7561262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700">
                <a:latin typeface="Calibri" pitchFamily="34" charset="0"/>
              </a:rPr>
              <a:t>Harmadlagos biomassza: a feldolgozó iparok gyártási mellékterméke, az emberi életműködés mellékterméke.</a:t>
            </a:r>
          </a:p>
        </p:txBody>
      </p:sp>
      <p:pic>
        <p:nvPicPr>
          <p:cNvPr id="10" name="Picture 9" descr="energia erd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085850"/>
            <a:ext cx="38100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biomassza1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1773238"/>
            <a:ext cx="4475162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forgacsol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90750" y="1838325"/>
            <a:ext cx="47625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430338"/>
          <a:ext cx="8331200" cy="462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Elsődleges energiafogyasztás a földön</a:t>
            </a:r>
            <a:endParaRPr lang="hu-H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65125" y="1485900"/>
          <a:ext cx="833120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Megójuló energia hasznosítása Európában:</a:t>
            </a:r>
            <a:endParaRPr lang="hu-H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 descr="megujulo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24663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86916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bg1"/>
                </a:solidFill>
              </a:rPr>
              <a:t>Az öt megújuló energiaforrás: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Napjainkban egyre többet hallani a üvegházhatás okozó problémákról és ennek megoldása képpen egyre többekben megfogalmazódik a megújuló energiaforrások használata.</a:t>
            </a:r>
          </a:p>
          <a:p>
            <a:endParaRPr lang="hu-HU" smtClean="0"/>
          </a:p>
          <a:p>
            <a:r>
              <a:rPr lang="hu-HU" smtClean="0"/>
              <a:t>Én is ezen okból választottam ezt a témát. </a:t>
            </a:r>
          </a:p>
          <a:p>
            <a:r>
              <a:rPr lang="hu-HU" smtClean="0"/>
              <a:t>Ezúton szeretnék egy átfogó képet bemutatni a napjainkban jelenlevő alternatívákról.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Téma választás</a:t>
            </a:r>
            <a:endParaRPr lang="hu-H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sz="2400" u="sng" dirty="0" smtClean="0">
                <a:hlinkClick r:id="rId2"/>
              </a:rPr>
              <a:t>http://komaromeszergommtechnologiak.blogspot.hu/</a:t>
            </a:r>
            <a:endParaRPr lang="hu-HU" sz="2400" u="sng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smtClean="0">
                <a:hlinkClick r:id="rId3"/>
              </a:rPr>
              <a:t>http://www.nyf.hu/others/html/kornyezettud/megujulo/Biomassza/Biomassza.html</a:t>
            </a:r>
            <a:endParaRPr lang="hu-HU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dirty="0" smtClean="0">
                <a:hlinkClick r:id="rId4"/>
              </a:rPr>
              <a:t>http://www.undp.hu/oss_hu/tartalom/kiadvanyh/kiadvanyh_body/csinaljukjol/szam18/szam18_body/18_1fej.htm</a:t>
            </a:r>
            <a:endParaRPr lang="hu-HU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sz="2800" u="sng" dirty="0" err="1" smtClean="0">
                <a:solidFill>
                  <a:schemeClr val="tx2"/>
                </a:solidFill>
                <a:hlinkClick r:id="rId5"/>
              </a:rPr>
              <a:t>www.nrgsopron.hu</a:t>
            </a:r>
            <a:endParaRPr lang="hu-HU" sz="2800" u="sng" dirty="0" smtClean="0">
              <a:solidFill>
                <a:schemeClr val="tx2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sz="2800" u="sng" dirty="0" err="1" smtClean="0">
                <a:solidFill>
                  <a:schemeClr val="tx2"/>
                </a:solidFill>
              </a:rPr>
              <a:t>www.tisztajovo.hu</a:t>
            </a:r>
            <a:endParaRPr lang="hu-HU" sz="2800" u="sng" dirty="0" smtClean="0">
              <a:solidFill>
                <a:schemeClr val="tx2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sz="2800" u="sng" dirty="0" err="1" smtClean="0">
                <a:solidFill>
                  <a:schemeClr val="tx2"/>
                </a:solidFill>
                <a:hlinkClick r:id="rId6"/>
              </a:rPr>
              <a:t>solartisnapkollektor.hu</a:t>
            </a:r>
            <a:endParaRPr lang="hu-HU" sz="2800" u="sng" dirty="0" smtClean="0">
              <a:solidFill>
                <a:schemeClr val="tx2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sz="2800" u="sng" dirty="0" err="1" smtClean="0">
                <a:solidFill>
                  <a:schemeClr val="tx2"/>
                </a:solidFill>
                <a:hlinkClick r:id="rId7"/>
              </a:rPr>
              <a:t>www.vitaminsziget.com</a:t>
            </a:r>
            <a:endParaRPr lang="hu-HU" sz="2800" u="sng" dirty="0" smtClean="0">
              <a:solidFill>
                <a:schemeClr val="tx2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sz="2800" u="sng" dirty="0" err="1" smtClean="0">
                <a:solidFill>
                  <a:schemeClr val="tx2"/>
                </a:solidFill>
                <a:hlinkClick r:id="rId8"/>
              </a:rPr>
              <a:t>www.nyf.hu</a:t>
            </a:r>
            <a:endParaRPr lang="hu-HU" sz="2800" u="sng" dirty="0" smtClean="0">
              <a:solidFill>
                <a:schemeClr val="tx2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sz="2800" u="sng" dirty="0" err="1" smtClean="0">
                <a:hlinkClick r:id="rId9"/>
              </a:rPr>
              <a:t>www.alternativenergia.hu</a:t>
            </a:r>
            <a:endParaRPr lang="hu-HU" sz="2800" u="sng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sz="2800" u="sng" dirty="0" err="1" smtClean="0">
                <a:hlinkClick r:id="rId10"/>
              </a:rPr>
              <a:t>ebrand.hu</a:t>
            </a:r>
            <a:endParaRPr lang="hu-HU" sz="2800" u="sng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u-HU" sz="2800" u="sng" dirty="0" err="1" smtClean="0">
                <a:hlinkClick r:id="rId11"/>
              </a:rPr>
              <a:t>www.plusz-energia.hu</a:t>
            </a:r>
            <a:endParaRPr lang="hu-HU" sz="2800" u="sng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hu-HU" sz="2800" dirty="0" smtClean="0">
                <a:hlinkClick r:id="rId12"/>
              </a:rPr>
              <a:t>      </a:t>
            </a:r>
            <a:r>
              <a:rPr lang="hu-HU" sz="2800" u="sng" dirty="0" smtClean="0">
                <a:hlinkClick r:id="rId12"/>
              </a:rPr>
              <a:t>http://www.youtube.com</a:t>
            </a:r>
            <a:endParaRPr lang="hu-HU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u-HU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Források: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Alkalmazott energiák	</a:t>
            </a:r>
            <a:endParaRPr lang="hu-HU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4040188" cy="76200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u-HU" dirty="0" smtClean="0">
                <a:solidFill>
                  <a:schemeClr val="tx1"/>
                </a:solidFill>
              </a:rPr>
              <a:t>Megújuló energiaforrások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3"/>
          </p:nvPr>
        </p:nvSpPr>
        <p:spPr>
          <a:xfrm>
            <a:off x="4644008" y="1412776"/>
            <a:ext cx="4041775" cy="762000"/>
          </a:xfrm>
          <a:solidFill>
            <a:schemeClr val="accent6">
              <a:lumMod val="20000"/>
              <a:lumOff val="80000"/>
            </a:schemeClr>
          </a:solidFill>
          <a:ln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u-HU" dirty="0" smtClean="0">
                <a:solidFill>
                  <a:schemeClr val="tx1"/>
                </a:solidFill>
              </a:rPr>
              <a:t>Nem megújuló energiaforrások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323850" y="2349500"/>
            <a:ext cx="4040188" cy="3941763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Napenergia	</a:t>
            </a:r>
          </a:p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Szélenergia</a:t>
            </a:r>
          </a:p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Hidrogén</a:t>
            </a:r>
          </a:p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Geotermikus</a:t>
            </a:r>
          </a:p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Biomassza</a:t>
            </a:r>
          </a:p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Vízenergia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u-HU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"/>
          </p:nvPr>
        </p:nvSpPr>
        <p:spPr>
          <a:xfrm>
            <a:off x="4643438" y="2276475"/>
            <a:ext cx="4041775" cy="3941763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Kőolaj </a:t>
            </a:r>
          </a:p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Földgáz </a:t>
            </a:r>
          </a:p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Szén</a:t>
            </a:r>
          </a:p>
          <a:p>
            <a:pPr marL="365760" indent="-256032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hu-HU" dirty="0" smtClean="0"/>
              <a:t>Atomenergia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u-HU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u-HU" dirty="0"/>
          </a:p>
        </p:txBody>
      </p:sp>
    </p:spTree>
  </p:cSld>
  <p:clrMapOvr>
    <a:masterClrMapping/>
  </p:clrMapOvr>
  <p:transition advTm="2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900" decel="100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900" decel="100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900" decel="100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build="p" animBg="1"/>
      <p:bldP spid="14" grpId="0" build="p" animBg="1"/>
      <p:bldP spid="13" grpId="0" build="p"/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Megújuló alternatívák:</a:t>
            </a:r>
            <a:endParaRPr lang="hu-HU" dirty="0"/>
          </a:p>
        </p:txBody>
      </p:sp>
      <p:pic>
        <p:nvPicPr>
          <p:cNvPr id="20" name="Kép 19" descr="biomassza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5357813"/>
            <a:ext cx="1357313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artalom helye 2"/>
          <p:cNvSpPr txBox="1">
            <a:spLocks/>
          </p:cNvSpPr>
          <p:nvPr/>
        </p:nvSpPr>
        <p:spPr>
          <a:xfrm>
            <a:off x="285750" y="1671638"/>
            <a:ext cx="8401050" cy="497205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3200" dirty="0">
                <a:latin typeface="+mn-lt"/>
                <a:cs typeface="+mn-cs"/>
                <a:sym typeface="Wingdings"/>
              </a:rPr>
              <a:t>Napenergia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hu-HU" sz="3200" dirty="0">
              <a:latin typeface="+mn-lt"/>
              <a:cs typeface="+mn-cs"/>
              <a:sym typeface="Wingding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3200" dirty="0">
                <a:latin typeface="+mn-lt"/>
                <a:cs typeface="+mn-cs"/>
                <a:sym typeface="Wingdings"/>
              </a:rPr>
              <a:t>Szélenergia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hu-HU" sz="3200" dirty="0">
              <a:latin typeface="+mn-lt"/>
              <a:cs typeface="+mn-cs"/>
              <a:sym typeface="Wingding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3200" dirty="0">
                <a:latin typeface="+mn-lt"/>
                <a:cs typeface="+mn-cs"/>
                <a:sym typeface="Wingdings"/>
              </a:rPr>
              <a:t>Vízenergia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hu-HU" sz="3200" dirty="0">
              <a:latin typeface="+mn-lt"/>
              <a:cs typeface="+mn-cs"/>
              <a:sym typeface="Wingding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3200" dirty="0">
                <a:latin typeface="+mn-lt"/>
                <a:cs typeface="+mn-cs"/>
                <a:sym typeface="Wingdings"/>
              </a:rPr>
              <a:t>Geotermikus energia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hu-HU" sz="3200" dirty="0">
              <a:latin typeface="+mn-lt"/>
              <a:cs typeface="+mn-cs"/>
              <a:sym typeface="Wingding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3200" dirty="0">
                <a:latin typeface="+mn-lt"/>
                <a:cs typeface="+mn-cs"/>
                <a:sym typeface="Wingdings"/>
              </a:rPr>
              <a:t>Hidrogén energia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hu-HU" sz="3200" dirty="0">
              <a:latin typeface="+mn-lt"/>
              <a:cs typeface="+mn-cs"/>
              <a:sym typeface="Wingding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3200" dirty="0">
                <a:latin typeface="+mn-lt"/>
                <a:cs typeface="+mn-cs"/>
                <a:sym typeface="Wingdings"/>
              </a:rPr>
              <a:t>Biomassza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hu-HU" sz="3200" dirty="0">
              <a:latin typeface="+mn-lt"/>
              <a:cs typeface="+mn-cs"/>
              <a:sym typeface="Wingding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hu-HU" sz="3200" dirty="0">
              <a:latin typeface="+mn-lt"/>
              <a:cs typeface="+mn-cs"/>
            </a:endParaRPr>
          </a:p>
        </p:txBody>
      </p:sp>
      <p:pic>
        <p:nvPicPr>
          <p:cNvPr id="22" name="Kép 21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1643063"/>
            <a:ext cx="1000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Kép 22" descr="images (1)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13" y="2214563"/>
            <a:ext cx="642937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Kép 23" descr="images2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0" y="3000375"/>
            <a:ext cx="1143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Kép 24" descr="images3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29250" y="3571875"/>
            <a:ext cx="85725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Kép 25" descr="Images4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00" y="4643438"/>
            <a:ext cx="1285875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i129915391312847346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1341438"/>
            <a:ext cx="3960812" cy="3873500"/>
          </a:xfrm>
          <a:ln>
            <a:prstDash val="solid"/>
          </a:ln>
        </p:spPr>
      </p:pic>
      <p:sp>
        <p:nvSpPr>
          <p:cNvPr id="9" name="Oval Callout 8"/>
          <p:cNvSpPr/>
          <p:nvPr/>
        </p:nvSpPr>
        <p:spPr>
          <a:xfrm>
            <a:off x="684213" y="1628775"/>
            <a:ext cx="3600450" cy="287972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A napenergia:</a:t>
            </a:r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8219256" cy="8271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hu-HU" dirty="0" smtClean="0">
                <a:solidFill>
                  <a:schemeClr val="tx1"/>
                </a:solidFill>
              </a:rPr>
              <a:t>Magát a napenergiát több célra is használhatjuk . Ennek fajtái a </a:t>
            </a:r>
            <a:r>
              <a:rPr lang="hu-HU" b="1" dirty="0" smtClean="0">
                <a:solidFill>
                  <a:schemeClr val="tx1"/>
                </a:solidFill>
              </a:rPr>
              <a:t>passzív</a:t>
            </a:r>
            <a:r>
              <a:rPr lang="hu-HU" dirty="0" smtClean="0">
                <a:solidFill>
                  <a:schemeClr val="tx1"/>
                </a:solidFill>
              </a:rPr>
              <a:t> és az </a:t>
            </a:r>
            <a:r>
              <a:rPr lang="hu-HU" b="1" dirty="0" smtClean="0">
                <a:solidFill>
                  <a:schemeClr val="tx1"/>
                </a:solidFill>
              </a:rPr>
              <a:t>aktív</a:t>
            </a:r>
            <a:r>
              <a:rPr lang="hu-HU" dirty="0" smtClean="0">
                <a:solidFill>
                  <a:schemeClr val="tx1"/>
                </a:solidFill>
              </a:rPr>
              <a:t> felhasználás. </a:t>
            </a:r>
            <a:endParaRPr lang="hu-HU" dirty="0"/>
          </a:p>
        </p:txBody>
      </p:sp>
      <p:pic>
        <p:nvPicPr>
          <p:cNvPr id="16" name="Content Placeholder 15" descr="831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4414838" y="1341438"/>
            <a:ext cx="4260850" cy="3887787"/>
          </a:xfrm>
          <a:ln>
            <a:prstDash val="solid"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042988" y="1989138"/>
            <a:ext cx="30972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Calibri" pitchFamily="34" charset="0"/>
              </a:rPr>
              <a:t>Az aktívban a nap sugarait hővé vagy árammá alakítják át. Ennek felhasználásával akár több háztartást is el lehet látni meleg vízzel vagy fűtéssel. Használhatunk napkollektort és napelemet is az átalakításhoz.</a:t>
            </a:r>
          </a:p>
          <a:p>
            <a:endParaRPr lang="hu-HU">
              <a:latin typeface="Calibri" pitchFamily="34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859338" y="1844675"/>
            <a:ext cx="3529012" cy="280828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932363" y="1916113"/>
            <a:ext cx="35274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Calibri" pitchFamily="34" charset="0"/>
              </a:rPr>
              <a:t>A passzívban az épület üvegház hatását használjuk ki, de ehhez különböző építőanyagokra van szükség. A tetőre vagy falakba épített ablakokon át a fény bejut az építménybe, így melegíti a levegőt. Az alkonyat beálltával az ablakokat lefedik, hogy ne engedjék át, a hőt már nem adó fényt.       </a:t>
            </a:r>
          </a:p>
          <a:p>
            <a:endParaRPr lang="hu-HU">
              <a:latin typeface="Calibri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  <p:bldP spid="6" grpId="0" build="p" animBg="1"/>
      <p:bldP spid="10" grpId="0"/>
      <p:bldP spid="12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Content Placeholder 26" descr="clip_image002.gif"/>
          <p:cNvPicPr>
            <a:picLocks noGrp="1" noChangeAspect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835150" y="1989138"/>
            <a:ext cx="5741988" cy="4662487"/>
          </a:xfrm>
          <a:ln>
            <a:prstDash val="solid"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sz="4000" dirty="0" smtClean="0"/>
              <a:t>Aktív eszközök </a:t>
            </a:r>
            <a:endParaRPr lang="hu-HU" sz="40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4040188" cy="762000"/>
          </a:xfrm>
          <a:solidFill>
            <a:schemeClr val="accent6">
              <a:lumMod val="40000"/>
              <a:lumOff val="60000"/>
            </a:schemeClr>
          </a:solidFill>
          <a:ln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u-HU" dirty="0" smtClean="0"/>
              <a:t>Napkollektor</a:t>
            </a:r>
            <a:endParaRPr lang="hu-HU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half" idx="3"/>
          </p:nvPr>
        </p:nvSpPr>
        <p:spPr>
          <a:xfrm>
            <a:off x="4788024" y="1340768"/>
            <a:ext cx="4041775" cy="762000"/>
          </a:xfrm>
          <a:solidFill>
            <a:schemeClr val="accent6">
              <a:lumMod val="40000"/>
              <a:lumOff val="60000"/>
            </a:schemeClr>
          </a:solidFill>
          <a:ln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u-HU" dirty="0" smtClean="0"/>
              <a:t>Napelem</a:t>
            </a:r>
            <a:endParaRPr lang="hu-HU" dirty="0"/>
          </a:p>
        </p:txBody>
      </p:sp>
      <p:sp>
        <p:nvSpPr>
          <p:cNvPr id="29" name="Down Arrow 28"/>
          <p:cNvSpPr/>
          <p:nvPr/>
        </p:nvSpPr>
        <p:spPr>
          <a:xfrm>
            <a:off x="2411413" y="2060575"/>
            <a:ext cx="628650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0" name="Down Arrow 29"/>
          <p:cNvSpPr/>
          <p:nvPr/>
        </p:nvSpPr>
        <p:spPr>
          <a:xfrm>
            <a:off x="6227763" y="2060575"/>
            <a:ext cx="720725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graphicFrame>
        <p:nvGraphicFramePr>
          <p:cNvPr id="32" name="Diagram 31"/>
          <p:cNvGraphicFramePr/>
          <p:nvPr/>
        </p:nvGraphicFramePr>
        <p:xfrm>
          <a:off x="1835696" y="3645024"/>
          <a:ext cx="6048672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12" grpId="0" build="p" animBg="1"/>
      <p:bldP spid="20" grpId="0" build="p" animBg="1"/>
      <p:bldP spid="29" grpId="0" animBg="1"/>
      <p:bldP spid="30" grpId="0" animBg="1"/>
      <p:bldGraphic spid="3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268413"/>
            <a:ext cx="7993062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hu-HU" smtClean="0"/>
              <a:t>A szél éjjel nappal jelen van szinte a föld minden területén. Ezért van, hogy akárhová telepíthetünk szélturbinát. Nem foglal nagy helyet. Sajnos csak a világ áramfogyasztásának mindössze 1%-át fedezzük ilyen megoldással. A szélturbina előde a szélmalom, amelyben még mechanikus szerkezetet például malmot vagy vízpumpát hajtott meg.      </a:t>
            </a:r>
          </a:p>
          <a:p>
            <a:endParaRPr lang="hu-HU" smtClean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A szélenergia:</a:t>
            </a:r>
            <a:endParaRPr lang="hu-H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Szélturbina:</a:t>
            </a:r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95536" y="5445224"/>
            <a:ext cx="4040188" cy="762000"/>
          </a:xfrm>
          <a:solidFill>
            <a:schemeClr val="accent6">
              <a:lumMod val="20000"/>
              <a:lumOff val="80000"/>
            </a:schemeClr>
          </a:solidFill>
          <a:ln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hu-HU" dirty="0" smtClean="0">
                <a:solidFill>
                  <a:schemeClr val="tx1"/>
                </a:solidFill>
              </a:rPr>
              <a:t>Külső megjelenés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4716016" y="5445224"/>
            <a:ext cx="4041775" cy="762000"/>
          </a:xfrm>
          <a:solidFill>
            <a:schemeClr val="accent6">
              <a:lumMod val="20000"/>
              <a:lumOff val="80000"/>
            </a:schemeClr>
          </a:solidFill>
          <a:ln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hu-HU" dirty="0" smtClean="0">
                <a:solidFill>
                  <a:schemeClr val="tx1"/>
                </a:solidFill>
              </a:rPr>
              <a:t>Belső szerkezet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1" name="Content Placeholder 10" descr="Szelkerek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042988" y="1503363"/>
            <a:ext cx="2863850" cy="3816350"/>
          </a:xfrm>
          <a:ln>
            <a:prstDash val="solid"/>
          </a:ln>
        </p:spPr>
      </p:pic>
      <p:pic>
        <p:nvPicPr>
          <p:cNvPr id="10" name="Content Placeholder 9" descr="foto01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4716463" y="1557338"/>
            <a:ext cx="4041775" cy="3773487"/>
          </a:xfrm>
          <a:ln>
            <a:prstDash val="solid"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 animBg="1"/>
      <p:bldP spid="8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izenerg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1438"/>
            <a:ext cx="7632700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428625" y="1285875"/>
            <a:ext cx="8104188" cy="4735513"/>
          </a:xfrm>
        </p:spPr>
        <p:txBody>
          <a:bodyPr anchor="ctr"/>
          <a:lstStyle/>
          <a:p>
            <a:pPr algn="ctr">
              <a:buFont typeface="Wingdings 3" pitchFamily="18" charset="2"/>
              <a:buNone/>
            </a:pPr>
            <a:r>
              <a:rPr lang="hu-HU" smtClean="0"/>
              <a:t>A folyók, tavak, vízfolyások  mechanikai energiáját turbinák segítségével alítják át elektromos árammá. A turbina működése alapján teljesen környezetbarát technológia. A víz gyorsasági energiáját és a tömegét használják a turbina meghajtásához.     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29697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Víz energia: 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5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FFFF99"/>
      </a:accent1>
      <a:accent2>
        <a:srgbClr val="BFBF00"/>
      </a:accent2>
      <a:accent3>
        <a:srgbClr val="FF4040"/>
      </a:accent3>
      <a:accent4>
        <a:srgbClr val="FF0000"/>
      </a:accent4>
      <a:accent5>
        <a:srgbClr val="C00000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FFFF99"/>
    </a:accent1>
    <a:accent2>
      <a:srgbClr val="BFBF00"/>
    </a:accent2>
    <a:accent3>
      <a:srgbClr val="FF4040"/>
    </a:accent3>
    <a:accent4>
      <a:srgbClr val="FF0000"/>
    </a:accent4>
    <a:accent5>
      <a:srgbClr val="C00000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FFFF99"/>
    </a:accent1>
    <a:accent2>
      <a:srgbClr val="BFBF00"/>
    </a:accent2>
    <a:accent3>
      <a:srgbClr val="FF4040"/>
    </a:accent3>
    <a:accent4>
      <a:srgbClr val="FF0000"/>
    </a:accent4>
    <a:accent5>
      <a:srgbClr val="C00000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3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FFFF99"/>
    </a:accent1>
    <a:accent2>
      <a:srgbClr val="BFBF00"/>
    </a:accent2>
    <a:accent3>
      <a:srgbClr val="FF4040"/>
    </a:accent3>
    <a:accent4>
      <a:srgbClr val="FF0000"/>
    </a:accent4>
    <a:accent5>
      <a:srgbClr val="C00000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4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FFFF99"/>
    </a:accent1>
    <a:accent2>
      <a:srgbClr val="BFBF00"/>
    </a:accent2>
    <a:accent3>
      <a:srgbClr val="FF4040"/>
    </a:accent3>
    <a:accent4>
      <a:srgbClr val="FF0000"/>
    </a:accent4>
    <a:accent5>
      <a:srgbClr val="C00000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566</TotalTime>
  <Words>417</Words>
  <Application>Microsoft Office PowerPoint</Application>
  <PresentationFormat>Diavetítés a képernyőre (4:3 oldalarány)</PresentationFormat>
  <Paragraphs>78</Paragraphs>
  <Slides>20</Slides>
  <Notes>9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Tervezősablon</vt:lpstr>
      </vt:variant>
      <vt:variant>
        <vt:i4>8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35" baseType="lpstr">
      <vt:lpstr>Calibri</vt:lpstr>
      <vt:lpstr>Arial</vt:lpstr>
      <vt:lpstr>Wingdings 3</vt:lpstr>
      <vt:lpstr>Verdana</vt:lpstr>
      <vt:lpstr>Wingdings 2</vt:lpstr>
      <vt:lpstr>Wingdings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Microsoft Excel diagram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Megújuló energia források</dc:title>
  <dc:creator>3terem13</dc:creator>
  <cp:lastModifiedBy>TOSHIBA</cp:lastModifiedBy>
  <cp:revision>65</cp:revision>
  <dcterms:created xsi:type="dcterms:W3CDTF">2013-02-14T14:12:39Z</dcterms:created>
  <dcterms:modified xsi:type="dcterms:W3CDTF">2013-02-16T18:28:31Z</dcterms:modified>
</cp:coreProperties>
</file>