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0" r:id="rId3"/>
    <p:sldId id="262" r:id="rId4"/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82" r:id="rId16"/>
    <p:sldId id="274" r:id="rId17"/>
    <p:sldId id="275" r:id="rId18"/>
    <p:sldId id="276" r:id="rId19"/>
    <p:sldId id="278" r:id="rId20"/>
    <p:sldId id="279" r:id="rId21"/>
    <p:sldId id="259" r:id="rId22"/>
    <p:sldId id="270" r:id="rId23"/>
    <p:sldId id="280" r:id="rId24"/>
    <p:sldId id="271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tmutató" id="{4D3094C0-F4FE-4B39-96E8-14B4EFC03B9C}">
          <p14:sldIdLst>
            <p14:sldId id="260"/>
            <p14:sldId id="262"/>
          </p14:sldIdLst>
        </p14:section>
        <p14:section name="Kezdő dia+tartalom" id="{1D34362A-04CC-490A-8968-DAA4CF3DB959}">
          <p14:sldIdLst>
            <p14:sldId id="256"/>
            <p14:sldId id="257"/>
          </p14:sldIdLst>
        </p14:section>
        <p14:section name="Miért van ezekre szükség?" id="{79FAABE1-7270-43B0-8152-698657228CDC}">
          <p14:sldIdLst>
            <p14:sldId id="258"/>
            <p14:sldId id="263"/>
            <p14:sldId id="264"/>
          </p14:sldIdLst>
        </p14:section>
        <p14:section name="Napkollektor" id="{D2F48266-1FC0-4B5D-83BB-15549F892C52}">
          <p14:sldIdLst>
            <p14:sldId id="265"/>
            <p14:sldId id="266"/>
          </p14:sldIdLst>
        </p14:section>
        <p14:section name="Napelem" id="{7709C80E-E8E1-40CB-B178-1499834AB711}">
          <p14:sldIdLst>
            <p14:sldId id="267"/>
            <p14:sldId id="268"/>
          </p14:sldIdLst>
        </p14:section>
        <p14:section name="1.feladat" id="{C13BDBC5-9A80-4960-8630-F36EC5DDDDD8}">
          <p14:sldIdLst>
            <p14:sldId id="269"/>
          </p14:sldIdLst>
        </p14:section>
        <p14:section name="Hőszivattyú" id="{28025DBB-A708-42EE-94BC-26BF44C6E17C}">
          <p14:sldIdLst>
            <p14:sldId id="272"/>
            <p14:sldId id="282"/>
          </p14:sldIdLst>
        </p14:section>
        <p14:section name="Rekuperátor" id="{5BFF1CCE-38CA-4E3E-BF27-ED6A763A07A9}">
          <p14:sldIdLst>
            <p14:sldId id="274"/>
            <p14:sldId id="275"/>
            <p14:sldId id="276"/>
          </p14:sldIdLst>
        </p14:section>
        <p14:section name="II. Feladat" id="{7626C158-EB20-4977-9836-8FEF6D929E97}">
          <p14:sldIdLst>
            <p14:sldId id="278"/>
          </p14:sldIdLst>
        </p14:section>
        <p14:section name="Források" id="{02E0802E-966C-43B3-B26D-C475E1BA6425}">
          <p14:sldIdLst>
            <p14:sldId id="279"/>
            <p14:sldId id="259"/>
            <p14:sldId id="270"/>
            <p14:sldId id="280"/>
            <p14:sldId id="271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3" autoAdjust="0"/>
    <p:restoredTop sz="94971" autoAdjust="0"/>
  </p:normalViewPr>
  <p:slideViewPr>
    <p:cSldViewPr>
      <p:cViewPr>
        <p:scale>
          <a:sx n="93" d="100"/>
          <a:sy n="93" d="100"/>
        </p:scale>
        <p:origin x="-136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945-68BF-4F01-923D-1119112EBBA2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2D7FD-FD1E-4AAD-9378-A4B7450099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96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1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63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4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48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35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80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46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18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20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52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37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5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2FC6E5-A5A9-46FC-A7AC-35DB852398D4}" type="datetimeFigureOut">
              <a:rPr lang="hu-HU" smtClean="0"/>
              <a:t>2013.02.19.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E106B6-11FE-4784-AC52-D38C7E7EEC2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et.adobe.com/flashplayer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23.xm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26" Type="http://schemas.openxmlformats.org/officeDocument/2006/relationships/image" Target="../media/image21.png"/><Relationship Id="rId3" Type="http://schemas.microsoft.com/office/2007/relationships/hdphoto" Target="../media/hdphoto2.wdp"/><Relationship Id="rId21" Type="http://schemas.openxmlformats.org/officeDocument/2006/relationships/slide" Target="slide20.xml"/><Relationship Id="rId7" Type="http://schemas.microsoft.com/office/2007/relationships/hdphoto" Target="../media/hdphoto4.wdp"/><Relationship Id="rId12" Type="http://schemas.openxmlformats.org/officeDocument/2006/relationships/image" Target="../media/image35.png"/><Relationship Id="rId17" Type="http://schemas.openxmlformats.org/officeDocument/2006/relationships/image" Target="../media/image9.png"/><Relationship Id="rId25" Type="http://schemas.microsoft.com/office/2007/relationships/hdphoto" Target="../media/hdphoto1.wdp"/><Relationship Id="rId2" Type="http://schemas.openxmlformats.org/officeDocument/2006/relationships/image" Target="../media/image30.png"/><Relationship Id="rId16" Type="http://schemas.openxmlformats.org/officeDocument/2006/relationships/image" Target="../media/image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6.wdp"/><Relationship Id="rId24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openxmlformats.org/officeDocument/2006/relationships/image" Target="../media/image7.png"/><Relationship Id="rId23" Type="http://schemas.openxmlformats.org/officeDocument/2006/relationships/image" Target="../media/image10.png"/><Relationship Id="rId10" Type="http://schemas.openxmlformats.org/officeDocument/2006/relationships/image" Target="../media/image34.png"/><Relationship Id="rId19" Type="http://schemas.openxmlformats.org/officeDocument/2006/relationships/slide" Target="slide4.xml"/><Relationship Id="rId4" Type="http://schemas.openxmlformats.org/officeDocument/2006/relationships/image" Target="../media/image31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7.jpe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38.jpe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24.xm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4.xml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0.png"/><Relationship Id="rId2" Type="http://schemas.openxmlformats.org/officeDocument/2006/relationships/audio" Target="../media/audio3.bin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5" Type="http://schemas.openxmlformats.org/officeDocument/2006/relationships/slide" Target="slide20.xml"/><Relationship Id="rId10" Type="http://schemas.openxmlformats.org/officeDocument/2006/relationships/image" Target="../media/image8.png"/><Relationship Id="rId4" Type="http://schemas.openxmlformats.org/officeDocument/2006/relationships/image" Target="../media/image41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audio" Target="../media/audio1.bin"/><Relationship Id="rId5" Type="http://schemas.openxmlformats.org/officeDocument/2006/relationships/image" Target="../media/image9.png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3.gif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image" Target="../media/image44.gi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image" Target="../media/image44.gif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image" Target="../media/image45.gif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image" Target="../media/image45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0.xml"/><Relationship Id="rId18" Type="http://schemas.openxmlformats.org/officeDocument/2006/relationships/slide" Target="slide19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18.xml"/><Relationship Id="rId2" Type="http://schemas.openxmlformats.org/officeDocument/2006/relationships/image" Target="../media/image7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5" Type="http://schemas.openxmlformats.org/officeDocument/2006/relationships/slide" Target="slide1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20.xml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20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Felhasználói útmutató!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134076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prezentáció összes funkciójának eléréséhez a legfrissebb </a:t>
            </a:r>
            <a:r>
              <a:rPr lang="hu-HU" dirty="0" err="1" smtClean="0">
                <a:hlinkClick r:id="rId2"/>
              </a:rPr>
              <a:t>Flash</a:t>
            </a:r>
            <a:r>
              <a:rPr lang="hu-HU" dirty="0" smtClean="0">
                <a:hlinkClick r:id="rId2"/>
              </a:rPr>
              <a:t> </a:t>
            </a:r>
            <a:r>
              <a:rPr lang="hu-HU" dirty="0" err="1" smtClean="0">
                <a:hlinkClick r:id="rId2"/>
              </a:rPr>
              <a:t>Player</a:t>
            </a:r>
            <a:r>
              <a:rPr lang="hu-HU" dirty="0" err="1" smtClean="0"/>
              <a:t>re</a:t>
            </a:r>
            <a:r>
              <a:rPr lang="hu-HU" dirty="0" smtClean="0"/>
              <a:t> van szükség.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lejátszást ne szakítsa meg </a:t>
            </a:r>
            <a:r>
              <a:rPr lang="hu-HU" dirty="0" err="1" smtClean="0"/>
              <a:t>elkattingatásokkal</a:t>
            </a:r>
            <a:r>
              <a:rPr lang="hu-HU" dirty="0" smtClean="0"/>
              <a:t>, ez rossz felhasználói élményhez vezet.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zavartalan lejátszáshoz </a:t>
            </a:r>
            <a:r>
              <a:rPr lang="hu-HU" u="sng" dirty="0" smtClean="0"/>
              <a:t>Microsoft PowerPoint 2010</a:t>
            </a:r>
            <a:r>
              <a:rPr lang="hu-HU" dirty="0" smtClean="0"/>
              <a:t>-et ajánlott használni!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prezentációt bárki szabadon felhasználhatja.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kurzor segítségével használhatja a láblécben lévő interaktív menüt.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z ActiveX vezérlőt célszerű engedélyezni a legjobb élmény érdekében.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95636" y="44371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 smtClean="0">
                <a:solidFill>
                  <a:schemeClr val="accent2">
                    <a:lumMod val="75000"/>
                  </a:schemeClr>
                </a:solidFill>
              </a:rPr>
              <a:t>A menü használati útmutatójához kérem lapozzon a következő diára!</a:t>
            </a:r>
            <a:endParaRPr lang="hu-H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Oldal: 1 / 2</a:t>
            </a:r>
            <a:endParaRPr lang="hu-HU" dirty="0"/>
          </a:p>
        </p:txBody>
      </p:sp>
      <p:sp>
        <p:nvSpPr>
          <p:cNvPr id="8" name="Jobbra nyíl 7">
            <a:hlinkClick r:id="" action="ppaction://hlinkshowjump?jump=nextslide"/>
          </p:cNvPr>
          <p:cNvSpPr/>
          <p:nvPr/>
        </p:nvSpPr>
        <p:spPr>
          <a:xfrm>
            <a:off x="3743908" y="5083442"/>
            <a:ext cx="1656184" cy="505797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ím 1"/>
          <p:cNvSpPr txBox="1">
            <a:spLocks/>
          </p:cNvSpPr>
          <p:nvPr/>
        </p:nvSpPr>
        <p:spPr>
          <a:xfrm>
            <a:off x="271028" y="476672"/>
            <a:ext cx="85435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Napelem</a:t>
            </a:r>
            <a:endParaRPr lang="hu-HU" dirty="0"/>
          </a:p>
        </p:txBody>
      </p:sp>
      <p:pic>
        <p:nvPicPr>
          <p:cNvPr id="35" name="Kép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36" name="Kép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37" name="Kép 3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38" name="Kép 3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39" name="Kép 3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40" name="Kép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41" name="Kép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42" name="Kép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683568" y="1484784"/>
            <a:ext cx="788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odoni MT Black" pitchFamily="18" charset="0"/>
              </a:rPr>
              <a:t>A napelem működési elve hasonló a napkollektoréhoz, de míg a napkollektor hőenergiát, addig a napelem villamos energiát termel a fényenergiából.</a:t>
            </a:r>
            <a:endParaRPr lang="hu-HU" b="1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pic>
        <p:nvPicPr>
          <p:cNvPr id="3074" name="Picture 2" descr="http://www.felsofokon.hu/sites/default/files/users/engineer/images/hogyan-keszula-napelem-55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9" y="2408114"/>
            <a:ext cx="41983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ternativenergia.hu/wp-content/uploads/2013/01/napelem_hazr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7" y="2653933"/>
            <a:ext cx="36015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feliratnak 18"/>
          <p:cNvSpPr/>
          <p:nvPr/>
        </p:nvSpPr>
        <p:spPr>
          <a:xfrm>
            <a:off x="6509433" y="2789064"/>
            <a:ext cx="2160240" cy="936104"/>
          </a:xfrm>
          <a:prstGeom prst="wedgeRoundRectCallout">
            <a:avLst>
              <a:gd name="adj1" fmla="val -1107"/>
              <a:gd name="adj2" fmla="val 91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2"/>
                </a:solidFill>
              </a:rPr>
              <a:t>Egy átlagos napelem 3-4 millió forint körül mozog beszereléssel együtt.</a:t>
            </a:r>
            <a:endParaRPr lang="hu-HU" sz="1600" dirty="0">
              <a:solidFill>
                <a:schemeClr val="bg2"/>
              </a:solidFill>
            </a:endParaRPr>
          </a:p>
        </p:txBody>
      </p:sp>
      <p:pic>
        <p:nvPicPr>
          <p:cNvPr id="35" name="Kép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36" name="Kép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37" name="Kép 3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38" name="Kép 3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39" name="Kép 3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40" name="Kép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41" name="Kép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42" name="Kép 4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7647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itchFamily="18" charset="0"/>
              </a:rPr>
              <a:t>Napelem segítségével bármilyen elektromos eszközt tudunk üzemeltetni.</a:t>
            </a:r>
          </a:p>
        </p:txBody>
      </p:sp>
      <p:pic>
        <p:nvPicPr>
          <p:cNvPr id="4100" name="Picture 4" descr="http://napelemdepo.hu/wp-content/uploads/h%C3%A1l%C3%B3zatra-visszat%C3%A1pl%C3%A1l%C3%B3-napelemes-rendszer-k%C3%A9p.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9" y="1340768"/>
            <a:ext cx="5131135" cy="3816424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63" y="3904077"/>
            <a:ext cx="1254225" cy="2027031"/>
          </a:xfrm>
          <a:prstGeom prst="rect">
            <a:avLst/>
          </a:prstGeom>
        </p:spPr>
      </p:pic>
      <p:pic>
        <p:nvPicPr>
          <p:cNvPr id="21" name="Picture 5" descr="http://www.mlmakademia.hu/pages/u/images/eszkozok/motivalt-uzletembe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4" b="100000" l="9971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54" y="4523333"/>
            <a:ext cx="1228102" cy="1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zis feliratnak 21"/>
          <p:cNvSpPr/>
          <p:nvPr/>
        </p:nvSpPr>
        <p:spPr>
          <a:xfrm>
            <a:off x="6191608" y="2420888"/>
            <a:ext cx="2556855" cy="2167265"/>
          </a:xfrm>
          <a:prstGeom prst="wedgeEllipseCallout">
            <a:avLst>
              <a:gd name="adj1" fmla="val -38722"/>
              <a:gd name="adj2" fmla="val 7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Sőt! Még akár vissza is vezethetjük a hálózatra így még profitálni is lehet a technológiából és az áramszolgáltató fizet nekünk! </a:t>
            </a:r>
          </a:p>
        </p:txBody>
      </p:sp>
    </p:spTree>
    <p:extLst>
      <p:ext uri="{BB962C8B-B14F-4D97-AF65-F5344CB8AC3E}">
        <p14:creationId xmlns:p14="http://schemas.microsoft.com/office/powerpoint/2010/main" val="13181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hu-HU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I.Feladat</a:t>
            </a:r>
            <a:endParaRPr lang="hu-HU" dirty="0"/>
          </a:p>
        </p:txBody>
      </p:sp>
      <p:pic>
        <p:nvPicPr>
          <p:cNvPr id="4" name="Kép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5" name="Kép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50053" y="1556792"/>
            <a:ext cx="86040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Melyik állítás hamis az alábbiak közül?</a:t>
            </a:r>
            <a:endParaRPr lang="hu-H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77790" y="3068960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A napkollektor és a napelem is fényenergiával működik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Mind a kettő környezetkímélő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A napkollektor visszaköthető a hálózatra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Egy átlagos napelem 3-4 millió forintba kerül</a:t>
            </a:r>
          </a:p>
        </p:txBody>
      </p:sp>
      <p:pic>
        <p:nvPicPr>
          <p:cNvPr id="1026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310409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365094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cons.iconarchive.com/icons/mazenl77/I-like-buttons-3a/48/Perspective-Button-Stop-icon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429309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483257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251520" y="4797152"/>
            <a:ext cx="860401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143000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Hőszivattyú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39330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Hőszivattyú  lényege, hogy alacsonyabb hőmérsékletű  környezetből  hőt von ki és azt  magasabb hőmérsékletű helyre szállítja.</a:t>
            </a:r>
            <a:endParaRPr lang="hu-HU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://www.alternativenergia.hu/wp-content/uploads/2012/07/hoszivleve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1" y="1480654"/>
            <a:ext cx="2952328" cy="21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73071" y="4993753"/>
            <a:ext cx="7488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/>
                </a:solidFill>
                <a:latin typeface="Lucida Calligraphy" pitchFamily="66" charset="0"/>
              </a:rPr>
              <a:t>A hőszivattyút a föld alá vagy alagsori területekre szokták elhelyezni a 100%-os kihasználás és működés érdekében.</a:t>
            </a:r>
            <a:endParaRPr lang="hu-HU" dirty="0">
              <a:solidFill>
                <a:schemeClr val="accent2"/>
              </a:solidFill>
              <a:latin typeface="Lucida Calligraphy" pitchFamily="66" charset="0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251520" y="4797152"/>
            <a:ext cx="8604010" cy="0"/>
          </a:xfrm>
          <a:prstGeom prst="line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www.irec.hu/hosz/hoszivattyu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7" y="1480654"/>
            <a:ext cx="3492542" cy="24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 descr="https://encrypted-tbn1.gstatic.com/images?q=tbn:ANd9GcTtQCExxY3AiO7xhjMaE1wPSD94ionYi82DhGlSlKd7UauK_1aZ"/>
          <p:cNvSpPr>
            <a:spLocks noChangeAspect="1" noChangeArrowheads="1"/>
          </p:cNvSpPr>
          <p:nvPr/>
        </p:nvSpPr>
        <p:spPr bwMode="auto">
          <a:xfrm>
            <a:off x="307975" y="-1600200"/>
            <a:ext cx="32670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9" name="Picture 11" descr="http://1.bp.blogspot.com/_fj2cUcw69BA/TTSB0saoK2I/AAAAAAAAAJE/4mcVtSaQ6gM/s1600/Clever_Ludwig_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7" y="4993753"/>
            <a:ext cx="82378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/>
          <p:cNvSpPr/>
          <p:nvPr/>
        </p:nvSpPr>
        <p:spPr>
          <a:xfrm>
            <a:off x="671160" y="2052675"/>
            <a:ext cx="1721947" cy="161979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Folyamatábra: Feldolgozás 61"/>
          <p:cNvSpPr/>
          <p:nvPr/>
        </p:nvSpPr>
        <p:spPr>
          <a:xfrm>
            <a:off x="395536" y="1257698"/>
            <a:ext cx="7272808" cy="4547565"/>
          </a:xfrm>
          <a:prstGeom prst="flowChartProcess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55" name="Ellipszis 2054"/>
          <p:cNvSpPr/>
          <p:nvPr/>
        </p:nvSpPr>
        <p:spPr>
          <a:xfrm>
            <a:off x="3275855" y="1286310"/>
            <a:ext cx="1377305" cy="12206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73" name="Szalagív 2072"/>
          <p:cNvSpPr/>
          <p:nvPr/>
        </p:nvSpPr>
        <p:spPr>
          <a:xfrm rot="10800000" flipV="1">
            <a:off x="1952279" y="1725750"/>
            <a:ext cx="3745376" cy="2093852"/>
          </a:xfrm>
          <a:prstGeom prst="blockArc">
            <a:avLst>
              <a:gd name="adj1" fmla="val 10800000"/>
              <a:gd name="adj2" fmla="val 20245628"/>
              <a:gd name="adj3" fmla="val 6189"/>
            </a:avLst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1043608" y="789646"/>
            <a:ext cx="936104" cy="936104"/>
          </a:xfrm>
          <a:prstGeom prst="downArrow">
            <a:avLst>
              <a:gd name="adj1" fmla="val 50000"/>
              <a:gd name="adj2" fmla="val 2795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1043608" y="1973573"/>
            <a:ext cx="936104" cy="2016224"/>
          </a:xfrm>
          <a:prstGeom prst="downArrow">
            <a:avLst>
              <a:gd name="adj1" fmla="val 50000"/>
              <a:gd name="adj2" fmla="val 27954"/>
            </a:avLst>
          </a:prstGeom>
          <a:gradFill>
            <a:gsLst>
              <a:gs pos="55000">
                <a:schemeClr val="accent4">
                  <a:lumMod val="60000"/>
                  <a:lumOff val="40000"/>
                </a:schemeClr>
              </a:gs>
              <a:gs pos="62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1043608" y="4329660"/>
            <a:ext cx="936104" cy="936104"/>
          </a:xfrm>
          <a:prstGeom prst="downArrow">
            <a:avLst>
              <a:gd name="adj1" fmla="val 50000"/>
              <a:gd name="adj2" fmla="val 2795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724128" y="2424150"/>
            <a:ext cx="1728192" cy="1800200"/>
          </a:xfrm>
          <a:prstGeom prst="rect">
            <a:avLst/>
          </a:prstGeom>
          <a:gradFill>
            <a:gsLst>
              <a:gs pos="57000">
                <a:srgbClr val="886B4E"/>
              </a:gs>
              <a:gs pos="50000">
                <a:schemeClr val="accent6"/>
              </a:gs>
              <a:gs pos="69000">
                <a:srgbClr val="886B4E"/>
              </a:gs>
              <a:gs pos="78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0" b="89163" l="7605" r="92015">
                        <a14:foregroundMark x1="15209" y1="28571" x2="15209" y2="28571"/>
                        <a14:foregroundMark x1="7605" y1="66502" x2="7605" y2="66502"/>
                        <a14:foregroundMark x1="92015" y1="72414" x2="92015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79" y="738461"/>
            <a:ext cx="2505075" cy="1933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5" y="2407779"/>
            <a:ext cx="6191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Visszakanyarodó nyíl 2048"/>
          <p:cNvSpPr/>
          <p:nvPr/>
        </p:nvSpPr>
        <p:spPr>
          <a:xfrm rot="10800000">
            <a:off x="6110129" y="3403848"/>
            <a:ext cx="2148660" cy="2274937"/>
          </a:xfrm>
          <a:prstGeom prst="uturnArrow">
            <a:avLst>
              <a:gd name="adj1" fmla="val 6652"/>
              <a:gd name="adj2" fmla="val 5321"/>
              <a:gd name="adj3" fmla="val 7093"/>
              <a:gd name="adj4" fmla="val 38307"/>
              <a:gd name="adj5" fmla="val 75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1" name="Folyamatábra: Bekötés 60"/>
          <p:cNvSpPr/>
          <p:nvPr/>
        </p:nvSpPr>
        <p:spPr>
          <a:xfrm flipV="1">
            <a:off x="3964508" y="4541317"/>
            <a:ext cx="114220" cy="9642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60" name="Lefelé nyíl 2059"/>
          <p:cNvSpPr/>
          <p:nvPr/>
        </p:nvSpPr>
        <p:spPr>
          <a:xfrm rot="10800000">
            <a:off x="6280630" y="1958679"/>
            <a:ext cx="307594" cy="428786"/>
          </a:xfrm>
          <a:prstGeom prst="downArrow">
            <a:avLst/>
          </a:prstGeom>
          <a:gradFill>
            <a:gsLst>
              <a:gs pos="0">
                <a:schemeClr val="accent6"/>
              </a:gs>
              <a:gs pos="78000">
                <a:srgbClr val="886B4E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Lefelé nyíl 63"/>
          <p:cNvSpPr/>
          <p:nvPr/>
        </p:nvSpPr>
        <p:spPr>
          <a:xfrm rot="10800000">
            <a:off x="6354367" y="4326924"/>
            <a:ext cx="307594" cy="428786"/>
          </a:xfrm>
          <a:prstGeom prst="downArrow">
            <a:avLst/>
          </a:prstGeom>
          <a:gradFill>
            <a:gsLst>
              <a:gs pos="0">
                <a:srgbClr val="886B4E"/>
              </a:gs>
              <a:gs pos="78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61" name="Jobbra nyíl 2060"/>
          <p:cNvSpPr/>
          <p:nvPr/>
        </p:nvSpPr>
        <p:spPr>
          <a:xfrm>
            <a:off x="3306738" y="1460463"/>
            <a:ext cx="1368152" cy="792088"/>
          </a:xfrm>
          <a:prstGeom prst="rightArrow">
            <a:avLst>
              <a:gd name="adj1" fmla="val 50000"/>
              <a:gd name="adj2" fmla="val 154690"/>
            </a:avLst>
          </a:prstGeom>
          <a:solidFill>
            <a:schemeClr val="accent3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0266" y="1901609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5071" y="2541847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8164" y="3090875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9152" y="2810457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0455" y="2458057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1094" y="2177931"/>
            <a:ext cx="590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949" b="897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32" y="2052675"/>
            <a:ext cx="110356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62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44" y="2622809"/>
            <a:ext cx="866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0346" y="3021396"/>
            <a:ext cx="866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Szalagív 35"/>
          <p:cNvSpPr/>
          <p:nvPr/>
        </p:nvSpPr>
        <p:spPr>
          <a:xfrm rot="10800000">
            <a:off x="2283509" y="1973573"/>
            <a:ext cx="4387379" cy="2733042"/>
          </a:xfrm>
          <a:prstGeom prst="blockArc">
            <a:avLst>
              <a:gd name="adj1" fmla="val 11864309"/>
              <a:gd name="adj2" fmla="val 21513319"/>
              <a:gd name="adj3" fmla="val 518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9" y="3598559"/>
            <a:ext cx="4953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Egyenlő 38"/>
          <p:cNvSpPr/>
          <p:nvPr/>
        </p:nvSpPr>
        <p:spPr>
          <a:xfrm>
            <a:off x="4078728" y="4419649"/>
            <a:ext cx="405094" cy="404747"/>
          </a:xfrm>
          <a:prstGeom prst="mathEqual">
            <a:avLst>
              <a:gd name="adj1" fmla="val 14107"/>
              <a:gd name="adj2" fmla="val 211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654276" y="789646"/>
            <a:ext cx="19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Sűrítő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699735" y="5208613"/>
            <a:ext cx="16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Távozó levegő vagy víz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3355334" y="3619027"/>
            <a:ext cx="19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Nyomáscsökkentő szelep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65" name="Szövegdoboz 64"/>
          <p:cNvSpPr txBox="1"/>
          <p:nvPr/>
        </p:nvSpPr>
        <p:spPr>
          <a:xfrm>
            <a:off x="671160" y="425350"/>
            <a:ext cx="218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Külső levegő vagy víz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68" name="Egyenes összekötő nyíllal 67"/>
          <p:cNvCxnSpPr/>
          <p:nvPr/>
        </p:nvCxnSpPr>
        <p:spPr>
          <a:xfrm flipH="1">
            <a:off x="4034771" y="1082381"/>
            <a:ext cx="26307" cy="37808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/>
          <p:nvPr/>
        </p:nvCxnSpPr>
        <p:spPr>
          <a:xfrm>
            <a:off x="4281275" y="4224350"/>
            <a:ext cx="34272" cy="37808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/>
          <p:nvPr/>
        </p:nvCxnSpPr>
        <p:spPr>
          <a:xfrm>
            <a:off x="5396127" y="3103653"/>
            <a:ext cx="422060" cy="16063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4132337" y="2865696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Sűrítő (Kondenzátor)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2858834" y="2796447"/>
            <a:ext cx="154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Elpárologtató (</a:t>
            </a:r>
            <a:r>
              <a:rPr lang="hu-HU" sz="1400" b="1" dirty="0" err="1" smtClean="0">
                <a:solidFill>
                  <a:schemeClr val="bg1"/>
                </a:solidFill>
              </a:rPr>
              <a:t>Evaporátor</a:t>
            </a:r>
            <a:r>
              <a:rPr lang="hu-HU" sz="1400" b="1" dirty="0" smtClean="0">
                <a:solidFill>
                  <a:schemeClr val="bg1"/>
                </a:solidFill>
              </a:rPr>
              <a:t>)</a:t>
            </a:r>
            <a:endParaRPr lang="hu-HU" sz="1400" b="1" dirty="0">
              <a:solidFill>
                <a:schemeClr val="bg1"/>
              </a:solidFill>
            </a:endParaRPr>
          </a:p>
        </p:txBody>
      </p:sp>
      <p:cxnSp>
        <p:nvCxnSpPr>
          <p:cNvPr id="115" name="Egyenes összekötő nyíllal 114"/>
          <p:cNvCxnSpPr/>
          <p:nvPr/>
        </p:nvCxnSpPr>
        <p:spPr>
          <a:xfrm flipH="1" flipV="1">
            <a:off x="2393107" y="2906300"/>
            <a:ext cx="469216" cy="851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zövegdoboz 82"/>
          <p:cNvSpPr txBox="1"/>
          <p:nvPr/>
        </p:nvSpPr>
        <p:spPr>
          <a:xfrm>
            <a:off x="5630746" y="454452"/>
            <a:ext cx="187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Forró víz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4" name="Szövegdoboz 83"/>
          <p:cNvSpPr txBox="1"/>
          <p:nvPr/>
        </p:nvSpPr>
        <p:spPr>
          <a:xfrm>
            <a:off x="4483822" y="4935429"/>
            <a:ext cx="154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Folyékony hűtőfolyadék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5" name="Szövegdoboz 84"/>
          <p:cNvSpPr txBox="1"/>
          <p:nvPr/>
        </p:nvSpPr>
        <p:spPr>
          <a:xfrm>
            <a:off x="2172040" y="4601000"/>
            <a:ext cx="159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Kitágult hűtőfolyadék (hideg)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2" name="Egyenes összekötő nyíllal 121"/>
          <p:cNvCxnSpPr/>
          <p:nvPr/>
        </p:nvCxnSpPr>
        <p:spPr>
          <a:xfrm flipV="1">
            <a:off x="2880188" y="4457760"/>
            <a:ext cx="390050" cy="13176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/>
          <p:nvPr/>
        </p:nvCxnSpPr>
        <p:spPr>
          <a:xfrm flipH="1" flipV="1">
            <a:off x="4979451" y="4662805"/>
            <a:ext cx="13152" cy="34017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nyíllal 123"/>
          <p:cNvCxnSpPr/>
          <p:nvPr/>
        </p:nvCxnSpPr>
        <p:spPr>
          <a:xfrm>
            <a:off x="6280631" y="794682"/>
            <a:ext cx="153796" cy="28769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zövegdoboz 90"/>
          <p:cNvSpPr txBox="1"/>
          <p:nvPr/>
        </p:nvSpPr>
        <p:spPr>
          <a:xfrm>
            <a:off x="1979712" y="1318300"/>
            <a:ext cx="159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Hűtő gőz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30" name="Egyenes összekötő nyíllal 129"/>
          <p:cNvCxnSpPr/>
          <p:nvPr/>
        </p:nvCxnSpPr>
        <p:spPr>
          <a:xfrm>
            <a:off x="2627515" y="1626985"/>
            <a:ext cx="72277" cy="2696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Szövegdoboz 92"/>
          <p:cNvSpPr txBox="1"/>
          <p:nvPr/>
        </p:nvSpPr>
        <p:spPr>
          <a:xfrm>
            <a:off x="4667275" y="856635"/>
            <a:ext cx="144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Sűrített hűtőfolyadék(forró)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33" name="Egyenes összekötő nyíllal 132"/>
          <p:cNvCxnSpPr/>
          <p:nvPr/>
        </p:nvCxnSpPr>
        <p:spPr>
          <a:xfrm flipH="1">
            <a:off x="5275760" y="1747365"/>
            <a:ext cx="26307" cy="37808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Kép 1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135" name="Kép 13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136" name="Kép 13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137" name="Kép 13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38" name="Kép 137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39" name="Kép 138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40" name="Kép 13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93" name="Ellipszis 192"/>
          <p:cNvSpPr/>
          <p:nvPr/>
        </p:nvSpPr>
        <p:spPr>
          <a:xfrm>
            <a:off x="3489742" y="151919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4" name="Ellipszis 193"/>
          <p:cNvSpPr/>
          <p:nvPr/>
        </p:nvSpPr>
        <p:spPr>
          <a:xfrm>
            <a:off x="3624774" y="186577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5" name="Ellipszis 194"/>
          <p:cNvSpPr/>
          <p:nvPr/>
        </p:nvSpPr>
        <p:spPr>
          <a:xfrm>
            <a:off x="3859634" y="1788856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6" name="Ellipszis 195"/>
          <p:cNvSpPr/>
          <p:nvPr/>
        </p:nvSpPr>
        <p:spPr>
          <a:xfrm>
            <a:off x="3429277" y="176181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7" name="Ellipszis 196"/>
          <p:cNvSpPr/>
          <p:nvPr/>
        </p:nvSpPr>
        <p:spPr>
          <a:xfrm>
            <a:off x="3730882" y="169346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3975916" y="171063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Ellipszis 198"/>
          <p:cNvSpPr/>
          <p:nvPr/>
        </p:nvSpPr>
        <p:spPr>
          <a:xfrm>
            <a:off x="3545559" y="168359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0" name="Ellipszis 199"/>
          <p:cNvSpPr/>
          <p:nvPr/>
        </p:nvSpPr>
        <p:spPr>
          <a:xfrm>
            <a:off x="4281275" y="1788856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1" name="Ellipszis 200"/>
          <p:cNvSpPr/>
          <p:nvPr/>
        </p:nvSpPr>
        <p:spPr>
          <a:xfrm>
            <a:off x="3850918" y="176181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2" name="Ellipszis 201"/>
          <p:cNvSpPr/>
          <p:nvPr/>
        </p:nvSpPr>
        <p:spPr>
          <a:xfrm>
            <a:off x="3964507" y="165673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3" name="Ellipszis 202"/>
          <p:cNvSpPr/>
          <p:nvPr/>
        </p:nvSpPr>
        <p:spPr>
          <a:xfrm>
            <a:off x="3534150" y="162969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4" name="Ellipszis 203"/>
          <p:cNvSpPr/>
          <p:nvPr/>
        </p:nvSpPr>
        <p:spPr>
          <a:xfrm>
            <a:off x="3982224" y="188250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5" name="Ellipszis 204"/>
          <p:cNvSpPr/>
          <p:nvPr/>
        </p:nvSpPr>
        <p:spPr>
          <a:xfrm>
            <a:off x="3551867" y="185547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6" name="Ellipszis 205"/>
          <p:cNvSpPr/>
          <p:nvPr/>
        </p:nvSpPr>
        <p:spPr>
          <a:xfrm>
            <a:off x="4116907" y="180913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7" name="Ellipszis 206"/>
          <p:cNvSpPr/>
          <p:nvPr/>
        </p:nvSpPr>
        <p:spPr>
          <a:xfrm>
            <a:off x="3527676" y="201765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8" name="Ellipszis 207"/>
          <p:cNvSpPr/>
          <p:nvPr/>
        </p:nvSpPr>
        <p:spPr>
          <a:xfrm>
            <a:off x="3715618" y="197357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9" name="Ellipszis 208"/>
          <p:cNvSpPr/>
          <p:nvPr/>
        </p:nvSpPr>
        <p:spPr>
          <a:xfrm>
            <a:off x="3908131" y="194488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0" name="Ellipszis 209"/>
          <p:cNvSpPr/>
          <p:nvPr/>
        </p:nvSpPr>
        <p:spPr>
          <a:xfrm>
            <a:off x="3730882" y="161795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1" name="Ellipszis 210"/>
          <p:cNvSpPr/>
          <p:nvPr/>
        </p:nvSpPr>
        <p:spPr>
          <a:xfrm>
            <a:off x="4154753" y="1774291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2" name="Ellipszis 211"/>
          <p:cNvSpPr/>
          <p:nvPr/>
        </p:nvSpPr>
        <p:spPr>
          <a:xfrm>
            <a:off x="3839340" y="171063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3" name="Ellipszis 212"/>
          <p:cNvSpPr/>
          <p:nvPr/>
        </p:nvSpPr>
        <p:spPr>
          <a:xfrm>
            <a:off x="3582478" y="1896639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4" name="Ellipszis 213"/>
          <p:cNvSpPr/>
          <p:nvPr/>
        </p:nvSpPr>
        <p:spPr>
          <a:xfrm>
            <a:off x="3802890" y="183708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5" name="Ellipszis 214"/>
          <p:cNvSpPr/>
          <p:nvPr/>
        </p:nvSpPr>
        <p:spPr>
          <a:xfrm>
            <a:off x="3469582" y="208136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6" name="Ellipszis 215"/>
          <p:cNvSpPr/>
          <p:nvPr/>
        </p:nvSpPr>
        <p:spPr>
          <a:xfrm>
            <a:off x="3669363" y="199030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7" name="Ellipszis 216"/>
          <p:cNvSpPr/>
          <p:nvPr/>
        </p:nvSpPr>
        <p:spPr>
          <a:xfrm>
            <a:off x="3859634" y="191325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8" name="Ellipszis 217"/>
          <p:cNvSpPr/>
          <p:nvPr/>
        </p:nvSpPr>
        <p:spPr>
          <a:xfrm>
            <a:off x="3535116" y="181842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9" name="Ellipszis 218"/>
          <p:cNvSpPr/>
          <p:nvPr/>
        </p:nvSpPr>
        <p:spPr>
          <a:xfrm>
            <a:off x="3611093" y="160283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0" name="Ellipszis 219"/>
          <p:cNvSpPr/>
          <p:nvPr/>
        </p:nvSpPr>
        <p:spPr>
          <a:xfrm>
            <a:off x="4116907" y="170389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1" name="Ellipszis 220"/>
          <p:cNvSpPr/>
          <p:nvPr/>
        </p:nvSpPr>
        <p:spPr>
          <a:xfrm>
            <a:off x="3859634" y="168359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2" name="Ellipszis 221"/>
          <p:cNvSpPr/>
          <p:nvPr/>
        </p:nvSpPr>
        <p:spPr>
          <a:xfrm>
            <a:off x="3715976" y="182818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3" name="Ellipszis 222"/>
          <p:cNvSpPr/>
          <p:nvPr/>
        </p:nvSpPr>
        <p:spPr>
          <a:xfrm>
            <a:off x="3679132" y="1848591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4" name="Ellipszis 223"/>
          <p:cNvSpPr/>
          <p:nvPr/>
        </p:nvSpPr>
        <p:spPr>
          <a:xfrm>
            <a:off x="3802890" y="167572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5" name="Ellipszis 224"/>
          <p:cNvSpPr/>
          <p:nvPr/>
        </p:nvSpPr>
        <p:spPr>
          <a:xfrm>
            <a:off x="3764473" y="197357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" name="Ellipszis 225"/>
          <p:cNvSpPr/>
          <p:nvPr/>
        </p:nvSpPr>
        <p:spPr>
          <a:xfrm>
            <a:off x="4158542" y="180913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Ellipszis 226"/>
          <p:cNvSpPr/>
          <p:nvPr/>
        </p:nvSpPr>
        <p:spPr>
          <a:xfrm>
            <a:off x="3669363" y="199877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" name="Ellipszis 227"/>
          <p:cNvSpPr/>
          <p:nvPr/>
        </p:nvSpPr>
        <p:spPr>
          <a:xfrm>
            <a:off x="3597355" y="180913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" name="Ellipszis 228"/>
          <p:cNvSpPr/>
          <p:nvPr/>
        </p:nvSpPr>
        <p:spPr>
          <a:xfrm>
            <a:off x="3480758" y="177951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Ellipszis 229"/>
          <p:cNvSpPr/>
          <p:nvPr/>
        </p:nvSpPr>
        <p:spPr>
          <a:xfrm>
            <a:off x="3679639" y="1819799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1" name="Ellipszis 230"/>
          <p:cNvSpPr/>
          <p:nvPr/>
        </p:nvSpPr>
        <p:spPr>
          <a:xfrm>
            <a:off x="3822406" y="184126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Ellipszis 231"/>
          <p:cNvSpPr/>
          <p:nvPr/>
        </p:nvSpPr>
        <p:spPr>
          <a:xfrm>
            <a:off x="3715976" y="159073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3" name="Ellipszis 232"/>
          <p:cNvSpPr/>
          <p:nvPr/>
        </p:nvSpPr>
        <p:spPr>
          <a:xfrm>
            <a:off x="3715976" y="180157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4" name="Ellipszis 233"/>
          <p:cNvSpPr/>
          <p:nvPr/>
        </p:nvSpPr>
        <p:spPr>
          <a:xfrm>
            <a:off x="3576030" y="1829225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Ellipszis 234"/>
          <p:cNvSpPr/>
          <p:nvPr/>
        </p:nvSpPr>
        <p:spPr>
          <a:xfrm>
            <a:off x="4078728" y="184996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6" name="Ellipszis 235"/>
          <p:cNvSpPr/>
          <p:nvPr/>
        </p:nvSpPr>
        <p:spPr>
          <a:xfrm>
            <a:off x="3584331" y="2041909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7" name="Ellipszis 236"/>
          <p:cNvSpPr/>
          <p:nvPr/>
        </p:nvSpPr>
        <p:spPr>
          <a:xfrm>
            <a:off x="3512323" y="178318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Ellipszis 237"/>
          <p:cNvSpPr/>
          <p:nvPr/>
        </p:nvSpPr>
        <p:spPr>
          <a:xfrm>
            <a:off x="3859992" y="163136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Ellipszis 238"/>
          <p:cNvSpPr/>
          <p:nvPr/>
        </p:nvSpPr>
        <p:spPr>
          <a:xfrm>
            <a:off x="3707904" y="180157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0" name="Ellipszis 239"/>
          <p:cNvSpPr/>
          <p:nvPr/>
        </p:nvSpPr>
        <p:spPr>
          <a:xfrm>
            <a:off x="3802890" y="181168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1" name="Ellipszis 240"/>
          <p:cNvSpPr/>
          <p:nvPr/>
        </p:nvSpPr>
        <p:spPr>
          <a:xfrm>
            <a:off x="3613598" y="1819799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Ellipszis 241"/>
          <p:cNvSpPr/>
          <p:nvPr/>
        </p:nvSpPr>
        <p:spPr>
          <a:xfrm>
            <a:off x="3791232" y="1783186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Ellipszis 242"/>
          <p:cNvSpPr/>
          <p:nvPr/>
        </p:nvSpPr>
        <p:spPr>
          <a:xfrm>
            <a:off x="3604716" y="157308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4" name="Ellipszis 243"/>
          <p:cNvSpPr/>
          <p:nvPr/>
        </p:nvSpPr>
        <p:spPr>
          <a:xfrm>
            <a:off x="3756303" y="185935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5" name="Ellipszis 244"/>
          <p:cNvSpPr/>
          <p:nvPr/>
        </p:nvSpPr>
        <p:spPr>
          <a:xfrm>
            <a:off x="3718866" y="179139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6" name="Ellipszis 245"/>
          <p:cNvSpPr/>
          <p:nvPr/>
        </p:nvSpPr>
        <p:spPr>
          <a:xfrm>
            <a:off x="3783124" y="1783844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7" name="Ellipszis 246"/>
          <p:cNvSpPr/>
          <p:nvPr/>
        </p:nvSpPr>
        <p:spPr>
          <a:xfrm>
            <a:off x="3784183" y="178384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/>
          <p:nvPr/>
        </p:nvSpPr>
        <p:spPr>
          <a:xfrm>
            <a:off x="3784183" y="1787370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9" name="Ellipszis 248"/>
          <p:cNvSpPr/>
          <p:nvPr/>
        </p:nvSpPr>
        <p:spPr>
          <a:xfrm>
            <a:off x="3784183" y="1787369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/>
          <p:nvPr/>
        </p:nvSpPr>
        <p:spPr>
          <a:xfrm>
            <a:off x="3787984" y="1783842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1" name="Ellipszis 250"/>
          <p:cNvSpPr/>
          <p:nvPr/>
        </p:nvSpPr>
        <p:spPr>
          <a:xfrm>
            <a:off x="3791232" y="1787368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2" name="Ellipszis 251"/>
          <p:cNvSpPr/>
          <p:nvPr/>
        </p:nvSpPr>
        <p:spPr>
          <a:xfrm>
            <a:off x="3791232" y="1794693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3" name="Ellipszis 252"/>
          <p:cNvSpPr/>
          <p:nvPr/>
        </p:nvSpPr>
        <p:spPr>
          <a:xfrm>
            <a:off x="3791232" y="1793764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4" name="Ellipszis 253"/>
          <p:cNvSpPr/>
          <p:nvPr/>
        </p:nvSpPr>
        <p:spPr>
          <a:xfrm>
            <a:off x="3801576" y="1783841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/>
          <p:nvPr/>
        </p:nvSpPr>
        <p:spPr>
          <a:xfrm>
            <a:off x="3801576" y="1787367"/>
            <a:ext cx="144016" cy="10779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/>
          <p:nvPr/>
        </p:nvSpPr>
        <p:spPr>
          <a:xfrm>
            <a:off x="6188299" y="3989797"/>
            <a:ext cx="144016" cy="10779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/>
          <p:nvPr/>
        </p:nvSpPr>
        <p:spPr>
          <a:xfrm>
            <a:off x="4243539" y="4568124"/>
            <a:ext cx="144016" cy="1077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Szövegdoboz 257"/>
          <p:cNvSpPr txBox="1"/>
          <p:nvPr/>
        </p:nvSpPr>
        <p:spPr>
          <a:xfrm>
            <a:off x="2699792" y="20795"/>
            <a:ext cx="2986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hőszivattyú elve</a:t>
            </a:r>
            <a:endParaRPr lang="hu-HU" sz="28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9" name="Picture 5" descr="http://www.mlmakademia.hu/pages/u/images/eszkozok/motivalt-uzletember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84" b="100000" l="9971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16" y="4588153"/>
            <a:ext cx="1228102" cy="1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" name="Ellipszis feliratnak 259"/>
          <p:cNvSpPr/>
          <p:nvPr/>
        </p:nvSpPr>
        <p:spPr>
          <a:xfrm>
            <a:off x="6191608" y="2420888"/>
            <a:ext cx="2556855" cy="2167265"/>
          </a:xfrm>
          <a:prstGeom prst="wedgeEllipseCallout">
            <a:avLst>
              <a:gd name="adj1" fmla="val 23863"/>
              <a:gd name="adj2" fmla="val 7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bg1"/>
                </a:solidFill>
              </a:rPr>
              <a:t>De ugyanakkor az egyik legdrágább technológia is, ezért Magyarországon csekély számmal található meg ez a felhasználói egység.</a:t>
            </a:r>
          </a:p>
        </p:txBody>
      </p:sp>
      <p:pic>
        <p:nvPicPr>
          <p:cNvPr id="261" name="Kép 26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0" y="3933056"/>
            <a:ext cx="1254225" cy="2027031"/>
          </a:xfrm>
          <a:prstGeom prst="rect">
            <a:avLst/>
          </a:prstGeom>
        </p:spPr>
      </p:pic>
      <p:sp>
        <p:nvSpPr>
          <p:cNvPr id="262" name="Lekerekített téglalap feliratnak 261"/>
          <p:cNvSpPr/>
          <p:nvPr/>
        </p:nvSpPr>
        <p:spPr>
          <a:xfrm>
            <a:off x="776821" y="2197389"/>
            <a:ext cx="2867629" cy="1587688"/>
          </a:xfrm>
          <a:prstGeom prst="wedgeRoundRectCallout">
            <a:avLst>
              <a:gd name="adj1" fmla="val -35339"/>
              <a:gd name="adj2" fmla="val 91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b="1" dirty="0" smtClean="0">
              <a:ln w="10541" cmpd="sng">
                <a:noFill/>
                <a:prstDash val="solid"/>
              </a:ln>
              <a:solidFill>
                <a:srgbClr val="92D050"/>
              </a:solidFill>
            </a:endParaRPr>
          </a:p>
          <a:p>
            <a:pPr algn="ctr"/>
            <a:r>
              <a:rPr lang="hu-HU" sz="1600" b="1" dirty="0" smtClean="0">
                <a:ln w="10541" cmpd="sng">
                  <a:noFill/>
                  <a:prstDash val="solid"/>
                </a:ln>
                <a:solidFill>
                  <a:srgbClr val="92D050"/>
                </a:solidFill>
              </a:rPr>
              <a:t>Ez </a:t>
            </a:r>
            <a:r>
              <a:rPr lang="hu-HU" sz="1600" b="1" dirty="0">
                <a:ln w="10541" cmpd="sng">
                  <a:noFill/>
                  <a:prstDash val="solid"/>
                </a:ln>
                <a:solidFill>
                  <a:srgbClr val="92D050"/>
                </a:solidFill>
              </a:rPr>
              <a:t>az egyik legjobban megtérülő és leghasznosabb technológia a megújuló energiaforrások felhasználására! </a:t>
            </a:r>
          </a:p>
          <a:p>
            <a:pPr algn="ctr"/>
            <a:endParaRPr lang="hu-H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4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4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4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4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4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4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4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4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4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4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4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4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4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4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4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4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4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4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4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4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4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4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4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4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4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4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4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4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4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4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4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4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4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4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4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4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4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4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4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4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4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4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4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4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4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4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4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4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4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14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14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4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4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14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4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33" dur="2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35" dur="2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37" dur="2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39" dur="2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41" dur="2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43" dur="2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45" dur="2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47" dur="2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1" nodeType="withEffect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49" dur="2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51" dur="2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10100"/>
                                  </p:stCondLst>
                                  <p:childTnLst>
                                    <p:animMotion origin="layout" path="M 0 0 C 0.02014 0.00023 0.03941 0.00185 0.05937 0.00254 C 0.06285 0.00301 0.0658 0.00463 0.0691 0.00601 C 0.07101 0.00787 0.07205 0.00879 0.0743 0.00949 C 0.07708 0.01157 0.08038 0.01226 0.08351 0.01273 C 0.08733 0.01435 0.09132 0.01597 0.09514 0.01759 C 0.10069 0.02291 0.11059 0.02592 0.11701 0.02869 C 0.11823 0.03031 0.11875 0.03055 0.12049 0.03124 C 0.12344 0.03379 0.12726 0.03541 0.13055 0.03679 C 0.13194 0.03841 0.13455 0.0398 0.13628 0.04027 C 0.13906 0.04281 0.14253 0.04536 0.14566 0.04675 C 0.14809 0.04999 0.15174 0.05554 0.15521 0.05693 C 0.1566 0.05855 0.15764 0.06017 0.15937 0.06086 C 0.16267 0.06457 0.16597 0.0685 0.1691 0.0729 C 0.17049 0.07475 0.17118 0.07683 0.17257 0.07845 C 0.17361 0.08169 0.17569 0.08401 0.17708 0.08701 C 0.17778 0.09072 0.17882 0.09396 0.18038 0.0972 C 0.18108 0.09859 0.18229 0.10113 0.18229 0.10113 C 0.18246 0.10229 0.18264 0.10345 0.18299 0.1046 C 0.18333 0.10553 0.1842 0.10715 0.1842 0.10715 C 0.18455 0.109 0.18663 0.11455 0.18767 0.11571 C 0.1901 0.13029 0.19896 0.14302 0.20903 0.14834 C 0.21493 0.15621 0.23316 0.15482 0.23889 0.15505 C 0.2474 0.16015 0.26701 0.1576 0.26979 0.1576 C 0.28802 0.15714 0.28889 0.15714 0.30087 0.15598 C 0.30642 0.15343 0.31823 0.15436 0.325 0.1539 C 0.32951 0.15297 0.33299 0.1532 0.33785 0.15343 C 0.3401 0.15529 0.33906 0.15482 0.34115 0.15552 C 0.34271 0.15667 0.34427 0.1576 0.34601 0.15806 C 0.35069 0.16153 0.35208 0.16107 0.35816 0.16153 C 0.3599 0.16269 0.36128 0.16385 0.36233 0.16593 C 0.36319 0.16987 0.36302 0.17704 0.36076 0.18051 C 0.36007 0.18352 0.36059 0.18144 0.35885 0.1856 C 0.35868 0.18607 0.35816 0.18722 0.35816 0.18722 C 0.35799 0.18977 0.35816 0.19255 0.3566 0.19417 C 0.35573 0.19625 0.35417 0.19694 0.35243 0.19764 C 0.35104 0.20018 0.3493 0.19949 0.34687 0.19972 C 0.34358 0.20088 0.34045 0.20273 0.33698 0.20319 C 0.33003 0.2062 0.32066 0.20296 0.31319 0.20227 C 0.31007 0.20111 0.30642 0.19949 0.30347 0.19764 C 0.29028 0.1981 0.27986 0.19949 0.26719 0.20018 C 0.25694 0.19972 0.24705 0.19972 0.23698 0.2018 C 0.2342 0.20296 0.23246 0.20666 0.23108 0.2099 C 0.2309 0.21106 0.23055 0.21222 0.23055 0.21337 C 0.23055 0.21384 0.23108 0.2143 0.23108 0.21476 C 0.23108 0.21592 0.22986 0.21893 0.22951 0.22032 C 0.22969 0.22425 0.22969 0.22795 0.23108 0.23143 C 0.23125 0.23258 0.2316 0.23605 0.23246 0.23698 C 0.23316 0.23791 0.24028 0.24022 0.24115 0.24045 C 0.24792 0.243 0.25677 0.23999 0.26389 0.23953 C 0.27847 0.23976 0.29236 0.23953 0.30677 0.24091 C 0.30885 0.24184 0.31111 0.24253 0.31319 0.24346 C 0.32066 0.243 0.32535 0.24277 0.33333 0.243 C 0.33542 0.24485 0.33837 0.24462 0.3408 0.24554 C 0.34444 0.24693 0.34792 0.24901 0.35139 0.25063 C 0.35243 0.25249 0.3533 0.25434 0.35434 0.25619 C 0.35469 0.25804 0.35503 0.25943 0.3559 0.26105 C 0.35625 0.2629 0.3566 0.26452 0.35694 0.26614 C 0.35642 0.27424 0.35469 0.28535 0.34687 0.28627 C 0.34427 0.28651 0.34184 0.28651 0.33924 0.28674 C 0.31875 0.2909 0.31458 0.29137 0.28767 0.29183 C 0.28299 0.29299 0.28507 0.29252 0.28125 0.29322 C 0.28003 0.29414 0.27934 0.29484 0.27847 0.29623 C 0.27778 0.29947 0.27708 0.30062 0.27483 0.30224 C 0.27326 0.30733 0.27135 0.30895 0.26753 0.31034 C 0.26701 0.31243 0.26649 0.31266 0.26493 0.31335 C 0.26371 0.3152 0.26215 0.31729 0.26042 0.31844 C 0.26024 0.32029 0.26007 0.324 0.26007 0.324 " pathEditMode="relative" ptsTypes="fffffffffffffffffffffffffffffffffffffffffffffffffffffffffffffffffffA">
                                      <p:cBhvr>
                                        <p:cTn id="153" dur="2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3254E-6 C 0.00052 0.00208 -0.00017 0.00278 -0.00121 0.0044 C -0.00208 0.0081 -0.00087 0.00347 -0.00312 0.0081 C -0.00503 0.0118 -0.00469 0.01342 -0.00729 0.0155 C -0.00972 0.01921 -0.01146 0.02013 -0.01476 0.02152 C -0.0158 0.02337 -0.01701 0.0236 -0.01857 0.02407 C -0.02031 0.02592 -0.01892 0.02499 -0.02187 0.02569 C -0.02292 0.02592 -0.025 0.02661 -0.025 0.02661 C -0.0283 0.02893 -0.03107 0.03101 -0.03472 0.03263 C -0.03941 0.03888 -0.04687 0.04073 -0.05295 0.04328 C -0.05781 0.04536 -0.0625 0.04814 -0.06719 0.05022 C -0.06979 0.05369 -0.07413 0.05531 -0.07778 0.05577 C -0.08333 0.05855 -0.08958 0.05809 -0.09514 0.06133 C -0.09653 0.06318 -0.09757 0.0641 -0.0993 0.06526 C -0.10278 0.07105 -0.10955 0.07267 -0.11476 0.07382 C -0.1184 0.07591 -0.12326 0.07706 -0.12726 0.07799 C -0.13038 0.07938 -0.13472 0.07915 -0.13785 0.07938 C -0.14236 0.08054 -0.14687 0.08146 -0.15139 0.08192 C -0.15955 0.08424 -0.14844 0.08123 -0.17205 0.08308 C -0.17396 0.08331 -0.17552 0.08632 -0.17743 0.08655 C -0.18021 0.08678 -0.18298 0.08678 -0.18576 0.08702 C -0.18854 0.08748 -0.19132 0.08794 -0.1941 0.0884 C -0.20052 0.08725 -0.20573 0.08586 -0.2125 0.0854 C -0.21771 0.08331 -0.21857 0.08308 -0.2151 0.08401 C -0.21371 0.08516 -0.2125 0.0854 -0.21094 0.08609 C -0.21128 0.08655 -0.2151 0.09026 -0.21215 0.0884 C -0.21198 0.08748 -0.21059 0.08563 -0.21059 0.08655 C -0.21059 0.08725 -0.21128 0.08725 -0.2118 0.08748 C -0.2125 0.08771 -0.21337 0.08771 -0.21406 0.08794 C -0.21458 0.08817 -0.21597 0.0884 -0.21545 0.0884 C -0.21441 0.0884 -0.21354 0.08817 -0.2125 0.08794 C -0.21042 0.08632 -0.21128 0.08748 -0.2125 0.08655 C -0.21267 0.08655 -0.2125 0.08632 -0.2125 0.08609 " pathEditMode="relative" ptsTypes="ffffffffffffffffffffffffffffffffA">
                                      <p:cBhvr>
                                        <p:cTn id="193" dur="1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5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48148E-6 C -0.00555 0.00116 -0.00989 0.00162 -0.0158 0.00209 C -0.02499 0.0051 -0.03021 -0.00092 -0.0382 -0.00185 C -0.04132 -0.00277 -0.04427 -0.00416 -0.0474 -0.00463 C -0.05052 -0.00509 -0.05659 -0.00601 -0.05659 -0.00601 C -0.05729 -0.00625 -0.05799 -0.00648 -0.05868 -0.00671 C -0.06042 -0.00694 -0.06198 -0.00694 -0.06372 -0.0074 C -0.06979 -0.00902 -0.07622 -0.0125 -0.08211 -0.01481 C -0.0882 -0.01713 -0.09409 -0.0206 -0.09999 -0.02314 C -0.10278 -0.0243 -0.10556 -0.02754 -0.10868 -0.02777 C -0.11267 -0.02801 -0.11684 -0.02824 -0.12083 -0.02847 C -0.12379 -0.03078 -0.12517 -0.03449 -0.12865 -0.03518 C -0.13021 -0.0368 -0.13195 -0.03888 -0.13368 -0.04004 C -0.13472 -0.04074 -0.13681 -0.04143 -0.13681 -0.04143 C -0.13889 -0.04444 -0.14097 -0.04606 -0.14392 -0.04745 C -0.14757 -0.05115 -0.15052 -0.05486 -0.15451 -0.05763 C -0.1559 -0.05856 -0.15729 -0.05949 -0.15868 -0.06041 C -0.15938 -0.06088 -0.16076 -0.0618 -0.16076 -0.0618 C -0.16563 -0.07176 -0.1724 -0.08009 -0.17865 -0.08842 C -0.18056 -0.09097 -0.18264 -0.09537 -0.18524 -0.09652 C -0.18611 -0.1 -0.18837 -0.10277 -0.19028 -0.10532 C -0.19115 -0.10856 -0.19427 -0.11388 -0.19583 -0.11759 C -0.19635 -0.12037 -0.19896 -0.125 -0.19896 -0.125 C -0.2 -0.12916 -0.2007 -0.13171 -0.2026 -0.13518 C -0.20365 -0.1412 -0.20677 -0.15555 -0.2092 -0.16041 C -0.21059 -0.16782 -0.21233 -0.175 -0.2158 -0.18078 C -0.21667 -0.18217 -0.21927 -0.18865 -0.22083 -0.18912 C -0.22326 -0.18981 -0.2257 -0.18958 -0.22813 -0.18981 C -0.23403 -0.19189 -0.25208 -0.19027 -0.25608 -0.19051 C -0.26233 -0.19236 -0.26684 -0.19444 -0.27344 -0.19513 C -0.29531 -0.2 -0.2684 -0.19629 -0.32951 -0.19722 C -0.33299 -0.19953 -0.33681 -0.2 -0.34028 -0.20254 C -0.34149 -0.20486 -0.34219 -0.20717 -0.3434 -0.20949 C -0.34392 -0.21203 -0.34462 -0.21388 -0.34531 -0.2162 C -0.34566 -0.21759 -0.34601 -0.21898 -0.34635 -0.22037 C -0.34653 -0.22106 -0.34688 -0.22245 -0.34688 -0.22245 C -0.34653 -0.23333 -0.34896 -0.23588 -0.34288 -0.23796 C -0.33924 -0.2412 -0.34097 -0.24027 -0.3382 -0.24143 C -0.33472 -0.24861 -0.31545 -0.2456 -0.31267 -0.2456 C -0.30868 -0.24768 -0.31302 -0.2456 -0.30365 -0.24676 C -0.28351 -0.24907 -0.2632 -0.24791 -0.24288 -0.24814 C -0.23941 -0.24884 -0.23629 -0.24953 -0.23316 -0.25162 C -0.23004 -0.2537 -0.22795 -0.25671 -0.22448 -0.25833 C -0.22344 -0.26041 -0.22292 -0.2625 -0.22188 -0.26458 C -0.22205 -0.26805 -0.22188 -0.27152 -0.2224 -0.27476 C -0.22292 -0.27801 -0.22587 -0.28078 -0.2276 -0.28287 C -0.23316 -0.28935 -0.23733 -0.28981 -0.24497 -0.29051 C -0.25677 -0.29027 -0.26875 -0.29027 -0.28056 -0.28981 C -0.29184 -0.28958 -0.31424 -0.28842 -0.31424 -0.28842 C -0.32344 -0.28888 -0.32604 -0.28935 -0.33316 -0.29097 C -0.34132 -0.29814 -0.35625 -0.29629 -0.36424 -0.29652 C -0.36563 -0.2993 -0.36649 -0.30185 -0.36788 -0.30463 C -0.36823 -0.31018 -0.36945 -0.31319 -0.37031 -0.31828 C -0.37014 -0.32013 -0.37049 -0.32222 -0.36997 -0.32384 C -0.36945 -0.32523 -0.36146 -0.32824 -0.36076 -0.32847 C -0.35608 -0.33472 -0.35504 -0.33472 -0.34792 -0.33518 C -0.32778 -0.34189 -0.30434 -0.33865 -0.28368 -0.33935 C -0.27101 -0.33865 -0.27326 -0.33865 -0.26528 -0.33657 C -0.25608 -0.33726 -0.25608 -0.33773 -0.24948 -0.34074 C -0.2441 -0.34305 -0.23733 -0.34259 -0.2316 -0.34351 C -0.22847 -0.34513 -0.22517 -0.34583 -0.22188 -0.34676 C -0.22101 -0.34768 -0.21979 -0.34791 -0.21892 -0.34884 C -0.21597 -0.35208 -0.21997 -0.35 -0.21632 -0.35231 C -0.21354 -0.35416 -0.21076 -0.35486 -0.20816 -0.35717 C -0.2059 -0.36388 -0.20087 -0.36481 -0.19583 -0.36527 C -0.19236 -0.36782 -0.19097 -0.36921 -0.18681 -0.3699 C -0.18229 -0.37199 -0.18073 -0.37268 -0.17604 -0.37338 C -0.17448 -0.37407 -0.17274 -0.37384 -0.17135 -0.37476 C -0.17066 -0.37523 -0.17049 -0.37638 -0.16997 -0.37685 C -0.16858 -0.37824 -0.16632 -0.37893 -0.16476 -0.38009 C -0.16285 -0.38402 -0.15781 -0.38426 -0.15451 -0.38495 C -0.15191 -0.3868 -0.15313 -0.38634 -0.15 -0.38703 C -0.14792 -0.3875 -0.14392 -0.38842 -0.14392 -0.38842 C -0.14306 -0.38935 -0.14236 -0.39027 -0.14132 -0.39097 C -0.14028 -0.39166 -0.1382 -0.39236 -0.1382 -0.39236 C -0.13542 -0.39629 -0.13229 -0.39652 -0.12865 -0.39791 C -0.12014 -0.40138 -0.1151 -0.40185 -0.10556 -0.40185 " pathEditMode="relative" ptsTypes="ffffffffffffffffffffffffffffffffffffffffffffffffffffffffffffffffffffffffffffA">
                                      <p:cBhvr>
                                        <p:cTn id="203" dur="23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2" grpId="1" animBg="1"/>
      <p:bldP spid="242" grpId="2" animBg="1"/>
      <p:bldP spid="243" grpId="0" animBg="1"/>
      <p:bldP spid="244" grpId="0" animBg="1"/>
      <p:bldP spid="245" grpId="0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255" grpId="0" animBg="1"/>
      <p:bldP spid="255" grpId="1" animBg="1"/>
      <p:bldP spid="255" grpId="2" animBg="1"/>
      <p:bldP spid="256" grpId="0" animBg="1"/>
      <p:bldP spid="256" grpId="1" animBg="1"/>
      <p:bldP spid="256" grpId="2" animBg="1"/>
      <p:bldP spid="257" grpId="0" animBg="1"/>
      <p:bldP spid="257" grpId="1" animBg="1"/>
      <p:bldP spid="260" grpId="0" animBg="1"/>
      <p:bldP spid="2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5500" y="620688"/>
            <a:ext cx="3246109" cy="576064"/>
          </a:xfrm>
        </p:spPr>
        <p:txBody>
          <a:bodyPr>
            <a:normAutofit/>
          </a:bodyPr>
          <a:lstStyle/>
          <a:p>
            <a:pPr algn="l"/>
            <a:r>
              <a:rPr lang="hu-HU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kevesen ismernek: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Kép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5" name="Kép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483768" y="1268760"/>
            <a:ext cx="4182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u-HU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rekuperátor</a:t>
            </a:r>
            <a:endParaRPr lang="hu-HU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23488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fa nyílászárók nagy problémája, hogy hideg levegő áramlik be a lyukakon. Ezáltal hiába jön be friss levegő, a lakás kihűl.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_Qenzx5FeZaQ/ShD_I0U9i0I/AAAAAAAAC0g/TPPc6pzwcoI/s400/fa_abla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2894794" cy="288032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395536" y="3140968"/>
            <a:ext cx="417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Előnye: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Nem kell szellőztető berendezés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3528" y="403642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Hátránya: 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Hideg levegő áramlik be </a:t>
            </a:r>
            <a:r>
              <a:rPr lang="hu-HU" dirty="0" smtClean="0">
                <a:solidFill>
                  <a:schemeClr val="bg1"/>
                </a:solidFill>
                <a:sym typeface="Wingdings" pitchFamily="2" charset="2"/>
              </a:rPr>
              <a:t> A lakás kihűl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5" name="Kép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05458" y="980728"/>
            <a:ext cx="4140460" cy="147732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chemeClr val="bg1"/>
                </a:solidFill>
              </a:rPr>
              <a:t>A műanyag nyílászárók már nem engedik be a hideget, viszont a lakásban rossz lehet a páratartalom, a levegő minősége romlik, kellemetlen szagok jelenhetnek meg és penészes lehet a fal!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ablaklap.hu/kep/muanyag_ablak_csere_lakotelepi_lakasn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" y="2924944"/>
            <a:ext cx="3526438" cy="264482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675860" y="980728"/>
            <a:ext cx="407260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Előnye: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lakást kitűnően szigeteli így megakadályozza a lakás kihűlését, így csökkentve a fűtés számlát.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675860" y="2924944"/>
            <a:ext cx="407260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Hátránya: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>
                <a:solidFill>
                  <a:schemeClr val="bg1"/>
                </a:solidFill>
              </a:rPr>
              <a:t>Fal penészedése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>
                <a:solidFill>
                  <a:schemeClr val="bg1"/>
                </a:solidFill>
              </a:rPr>
              <a:t>Kellemetlen szagok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>
                <a:solidFill>
                  <a:schemeClr val="bg1"/>
                </a:solidFill>
              </a:rPr>
              <a:t>Rossz páratartalom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>
                <a:solidFill>
                  <a:schemeClr val="bg1"/>
                </a:solidFill>
              </a:rPr>
              <a:t>Gyenge minőségű levegő</a:t>
            </a:r>
            <a:endParaRPr lang="hu-HU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1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5" name="Kép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75309"/>
            <a:ext cx="2497361" cy="4036140"/>
          </a:xfrm>
          <a:prstGeom prst="rect">
            <a:avLst/>
          </a:prstGeom>
        </p:spPr>
      </p:pic>
      <p:sp>
        <p:nvSpPr>
          <p:cNvPr id="12" name="Ellipszis feliratnak 11"/>
          <p:cNvSpPr/>
          <p:nvPr/>
        </p:nvSpPr>
        <p:spPr>
          <a:xfrm>
            <a:off x="3712443" y="692696"/>
            <a:ext cx="4032448" cy="2088232"/>
          </a:xfrm>
          <a:prstGeom prst="wedgeEllipseCallout">
            <a:avLst>
              <a:gd name="adj1" fmla="val -58391"/>
              <a:gd name="adj2" fmla="val 8074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Erre is tudok megoldást!</a:t>
            </a:r>
            <a:endParaRPr lang="hu-HU" sz="4000" dirty="0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4070213" y="3085267"/>
            <a:ext cx="3316907" cy="2016224"/>
          </a:xfrm>
          <a:prstGeom prst="wedgeRoundRectCallout">
            <a:avLst>
              <a:gd name="adj1" fmla="val -76256"/>
              <a:gd name="adj2" fmla="val -31039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 a műanyag nyílászárókat kombináljuk a legenergiatakarékosabb és leghatékonyabb szellőztetővel, a rekuperátorral, akkor ragyogó eredmény születik!</a:t>
            </a:r>
            <a:endParaRPr lang="hu-HU" dirty="0"/>
          </a:p>
        </p:txBody>
      </p:sp>
      <p:pic>
        <p:nvPicPr>
          <p:cNvPr id="3074" name="Picture 2" descr="http://www.geothermia.hu/kepek/rekuperato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12216"/>
            <a:ext cx="5715000" cy="336232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374998" y="692696"/>
            <a:ext cx="4179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Előnye: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   Friss levegő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Normál páratartalom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Hőmérséklet megtartása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Energiatakarékosság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076340" y="71890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Hátránya: 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Drága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96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hu-HU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II.Feladat</a:t>
            </a:r>
            <a:endParaRPr lang="hu-HU" dirty="0"/>
          </a:p>
        </p:txBody>
      </p:sp>
      <p:pic>
        <p:nvPicPr>
          <p:cNvPr id="4" name="Kép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5" name="Kép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50053" y="1556792"/>
            <a:ext cx="86040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Melyik a leghasznosabb nyílászáró szerkezet?</a:t>
            </a:r>
            <a:endParaRPr lang="hu-H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3106541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Fa nyílászáró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Műanyag nyílászáró+rekuperátor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Műanyag nyílászáró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</a:rPr>
              <a:t>Fém nyílászáró</a:t>
            </a:r>
          </a:p>
        </p:txBody>
      </p:sp>
      <p:pic>
        <p:nvPicPr>
          <p:cNvPr id="1026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310409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cons.iconarchive.com/icons/mazenl77/I-like-buttons-3a/48/Perspective-Button-Stop-icon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365094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429309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cons.iconarchive.com/icons/mazenl77/I-like-buttons-3a/48/Perspective-Button-Stop-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88" y="483257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495"/>
            <a:ext cx="42005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55" y="486495"/>
            <a:ext cx="44100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23762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Köszönöm, hogy figyelemmel végigtekintette a prezentációmat és szakmai csapatom véleményét!</a:t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Reméljük ön is nyit az energiatakarékos megoldások felé!</a:t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További szép életet egy környezettudatosabb világban!</a:t>
            </a:r>
            <a:endParaRPr lang="hu-H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33569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solidFill>
                  <a:schemeClr val="bg1"/>
                </a:solidFill>
              </a:rPr>
              <a:t>Szakmai csapatom tagjai: </a:t>
            </a:r>
            <a:endParaRPr lang="hu-HU" sz="2400" u="sng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58478"/>
            <a:ext cx="1080120" cy="16352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http://www.mlmakademia.hu/pages/u/images/eszkozok/motivalt-uzletemb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4" b="100000" l="9971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78" y="3158477"/>
            <a:ext cx="1584176" cy="163527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102" name="Picture 6" descr="http://simpsonspedia.net/images/thumb/f/f7/Homer_Simpson_2.png/200px-Homer_Simpson_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54" y="3158479"/>
            <a:ext cx="1635279" cy="163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683521" y="5125834"/>
            <a:ext cx="138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Barkács</a:t>
            </a:r>
            <a:r>
              <a:rPr lang="hu-HU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Béla</a:t>
            </a:r>
            <a:endParaRPr lang="hu-HU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Kép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13" name="Kép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14" name="Kép 1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5" name="Kép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6" name="Kép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7" name="Kép 16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5040856" y="5125834"/>
            <a:ext cx="152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Tanács Tamás</a:t>
            </a:r>
            <a:endParaRPr lang="hu-HU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529518" y="5125834"/>
            <a:ext cx="174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Homer</a:t>
            </a:r>
            <a:r>
              <a:rPr lang="hu-HU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Simpson</a:t>
            </a:r>
            <a:endParaRPr lang="hu-HU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565038" y="1639046"/>
            <a:ext cx="65899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Vége!</a:t>
            </a:r>
            <a:endParaRPr lang="hu-HU" sz="19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7" grpId="0"/>
      <p:bldP spid="7" grpId="1"/>
      <p:bldP spid="7" grpId="2"/>
      <p:bldP spid="18" grpId="0"/>
      <p:bldP spid="18" grpId="1"/>
      <p:bldP spid="18" grpId="2"/>
      <p:bldP spid="19" grpId="0"/>
      <p:bldP spid="19" grpId="1"/>
      <p:bldP spid="19" grpId="2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895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Menüsor jelmagyarázata!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7584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Oldal: 2 / 2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14127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kívánt menügombot a kurzor segítségével lehet lenyomni.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21" y="1916832"/>
            <a:ext cx="525301" cy="525301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23654"/>
            <a:ext cx="504056" cy="504056"/>
          </a:xfrm>
          <a:prstGeom prst="rect">
            <a:avLst/>
          </a:prstGeom>
        </p:spPr>
      </p:pic>
      <p:pic>
        <p:nvPicPr>
          <p:cNvPr id="11" name="Kép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3" y="4005064"/>
            <a:ext cx="522646" cy="522646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4" y="4693330"/>
            <a:ext cx="522646" cy="522646"/>
          </a:xfrm>
          <a:prstGeom prst="rect">
            <a:avLst/>
          </a:prstGeom>
        </p:spPr>
      </p:pic>
      <p:pic>
        <p:nvPicPr>
          <p:cNvPr id="13" name="Kép 12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79" y="4693330"/>
            <a:ext cx="525301" cy="525301"/>
          </a:xfrm>
          <a:prstGeom prst="rect">
            <a:avLst/>
          </a:prstGeom>
        </p:spPr>
      </p:pic>
      <p:pic>
        <p:nvPicPr>
          <p:cNvPr id="14" name="Kép 1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6" y="3284984"/>
            <a:ext cx="609600" cy="609600"/>
          </a:xfrm>
          <a:prstGeom prst="rect">
            <a:avLst/>
          </a:prstGeom>
        </p:spPr>
      </p:pic>
      <p:pic>
        <p:nvPicPr>
          <p:cNvPr id="15" name="Kép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36" y="2567186"/>
            <a:ext cx="573863" cy="57386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60629" y="1988840"/>
            <a:ext cx="288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- Tartalomjegyzékhez ugrás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825095" y="2669451"/>
            <a:ext cx="364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- Felhasznált források megtekintése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825095" y="3284984"/>
            <a:ext cx="276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hu-HU" b="1" dirty="0" err="1" smtClean="0">
                <a:solidFill>
                  <a:schemeClr val="bg2">
                    <a:lumMod val="25000"/>
                  </a:schemeClr>
                </a:solidFill>
              </a:rPr>
              <a:t>Diavetetítés</a:t>
            </a:r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 kikapcsolása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123728" y="4081721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- Következő, illetve előző diára ugrás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123728" y="4769987"/>
            <a:ext cx="382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- Legelső, illetve legutolsó diára ugrás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207194" y="5765613"/>
            <a:ext cx="620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7030A0"/>
                </a:solidFill>
              </a:rPr>
              <a:t>A prezentáció megkezdéséhez kattintson </a:t>
            </a:r>
            <a:r>
              <a:rPr lang="hu-HU" sz="2400" b="1" u="sng" dirty="0" smtClean="0">
                <a:solidFill>
                  <a:srgbClr val="7030A0"/>
                </a:solidFill>
                <a:hlinkClick r:id="rId10" action="ppaction://hlinksldjump">
                  <a:snd r:embed="rId11" name="drumroll.wav"/>
                </a:hlinkClick>
              </a:rPr>
              <a:t>IDE!</a:t>
            </a:r>
            <a:endParaRPr lang="hu-HU" sz="2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2564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www.iconarchive.com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www.residens.hu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www.afelhoben.com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www.felsofokon.hu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www.softcare.hu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www.blog.mfor.hu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www.napfutes.hu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www.a-napkollektor.hu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accent4">
                    <a:lumMod val="75000"/>
                  </a:schemeClr>
                </a:solidFill>
              </a:rPr>
              <a:t>www.patrik2000.hu</a:t>
            </a: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www.napelemdepo.hu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www.tumblr.com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www.alternativenergia.hu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www.napkorong.hu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accent4">
                    <a:lumMod val="75000"/>
                  </a:schemeClr>
                </a:solidFill>
              </a:rPr>
              <a:t>www.computersubject2010.blogspot.com</a:t>
            </a: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www.mecsekicsaladihaz.blogspot.com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u-HU" sz="1400" dirty="0" err="1" smtClean="0">
                <a:solidFill>
                  <a:schemeClr val="accent4">
                    <a:lumMod val="75000"/>
                  </a:schemeClr>
                </a:solidFill>
              </a:rPr>
              <a:t>www.soundjax.com</a:t>
            </a:r>
            <a:endParaRPr lang="hu-H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762872" cy="868958"/>
          </a:xfrm>
        </p:spPr>
        <p:txBody>
          <a:bodyPr>
            <a:normAutofit fontScale="90000"/>
          </a:bodyPr>
          <a:lstStyle/>
          <a:p>
            <a:pPr algn="l"/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Felhasznált források:</a:t>
            </a:r>
            <a:endParaRPr lang="hu-HU" dirty="0"/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pic>
        <p:nvPicPr>
          <p:cNvPr id="3074" name="Picture 2" descr="http://www.munkacsyszfv.hu/illemtan/foto_illem/gondolkod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70" y="1749824"/>
            <a:ext cx="43148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477191"/>
            <a:ext cx="42005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55" y="477191"/>
            <a:ext cx="44100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70" y="6159005"/>
            <a:ext cx="522646" cy="522646"/>
          </a:xfrm>
          <a:prstGeom prst="rect">
            <a:avLst/>
          </a:prstGeom>
        </p:spPr>
      </p:pic>
      <p:pic>
        <p:nvPicPr>
          <p:cNvPr id="5126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99" y="2135078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1115616" y="908720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4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OHYEAH.WAV"/>
          </p:stSnd>
        </p:sndAc>
      </p:transition>
    </mc:Choice>
    <mc:Fallback xmlns="">
      <p:transition>
        <p:sndAc>
          <p:stSnd>
            <p:snd r:embed="rId6" name="OH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70" y="6159005"/>
            <a:ext cx="522646" cy="522646"/>
          </a:xfrm>
          <a:prstGeom prst="rect">
            <a:avLst/>
          </a:prstGeom>
        </p:spPr>
      </p:pic>
      <p:pic>
        <p:nvPicPr>
          <p:cNvPr id="5126" name="Picture 6" descr="http://25.media.tumblr.com/tumblr_mblhhyopLU1r1mtsdo1_4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99" y="2135078"/>
            <a:ext cx="3612232" cy="36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1115616" y="908720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Helyes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OHYEAH.WAV"/>
          </p:stSnd>
        </p:sndAc>
      </p:transition>
    </mc:Choice>
    <mc:Fallback xmlns="">
      <p:transition>
        <p:sndAc>
          <p:stSnd>
            <p:snd r:embed="rId6" name="OHYEA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70" y="6159005"/>
            <a:ext cx="522646" cy="52264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1115616" y="908720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43" y="2564904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ry.wav"/>
          </p:stSnd>
        </p:sndAc>
      </p:transition>
    </mc:Choice>
    <mc:Fallback xmlns="">
      <p:transition spd="slow">
        <p:sndAc>
          <p:stSnd>
            <p:snd r:embed="rId6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70" y="6159005"/>
            <a:ext cx="522646" cy="52264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1115616" y="908720"/>
            <a:ext cx="698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Rossz válasz!</a:t>
            </a:r>
            <a:endParaRPr lang="hu-H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i163.photobucket.com/albums/t282/mystro07/tumblr_llx6fbXEwT1qids3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43" y="2564904"/>
            <a:ext cx="4058921" cy="30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ry.wav"/>
          </p:stSnd>
        </p:sndAc>
      </p:transition>
    </mc:Choice>
    <mc:Fallback xmlns="">
      <p:transition spd="slow">
        <p:sndAc>
          <p:stSnd>
            <p:snd r:embed="rId6" name="cr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Energiatakarékos megoldások</a:t>
            </a:r>
            <a:endParaRPr lang="hu-H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5864696" cy="792088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>
                <a:solidFill>
                  <a:schemeClr val="bg1"/>
                </a:solidFill>
              </a:rPr>
              <a:t>Egressy Gábor </a:t>
            </a:r>
            <a:r>
              <a:rPr lang="hu-HU" sz="2000" dirty="0" err="1" smtClean="0">
                <a:solidFill>
                  <a:schemeClr val="bg1"/>
                </a:solidFill>
              </a:rPr>
              <a:t>Kéttannyelvű</a:t>
            </a:r>
            <a:r>
              <a:rPr lang="hu-HU" sz="2000" dirty="0" smtClean="0">
                <a:solidFill>
                  <a:schemeClr val="bg1"/>
                </a:solidFill>
              </a:rPr>
              <a:t> Műszaki Szakközépiskola</a:t>
            </a:r>
          </a:p>
          <a:p>
            <a:pPr algn="l"/>
            <a:r>
              <a:rPr lang="hu-HU" sz="1800" dirty="0" smtClean="0">
                <a:solidFill>
                  <a:schemeClr val="bg1"/>
                </a:solidFill>
              </a:rPr>
              <a:t>1149, Budapest, Egressy út 71.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012160" y="5229200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Egyed Balázs</a:t>
            </a:r>
          </a:p>
          <a:p>
            <a:pPr algn="r"/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 Tamás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1" name="Kép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2" name="Kép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602632" cy="868958"/>
          </a:xfrm>
        </p:spPr>
        <p:txBody>
          <a:bodyPr/>
          <a:lstStyle/>
          <a:p>
            <a:pPr algn="l"/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Tartalom: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4" name="Szövegdoboz 13">
            <a:hlinkClick r:id="rId11" action="ppaction://hlinksldjump"/>
          </p:cNvPr>
          <p:cNvSpPr txBox="1"/>
          <p:nvPr/>
        </p:nvSpPr>
        <p:spPr>
          <a:xfrm>
            <a:off x="776821" y="1328600"/>
            <a:ext cx="3387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Szövegdoboz 14">
            <a:hlinkClick r:id="rId12" action="ppaction://hlinksldjump"/>
          </p:cNvPr>
          <p:cNvSpPr txBox="1"/>
          <p:nvPr/>
        </p:nvSpPr>
        <p:spPr>
          <a:xfrm>
            <a:off x="776821" y="1844824"/>
            <a:ext cx="4108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2" action="ppaction://hlinksldjump"/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Szövegdoboz 15">
            <a:hlinkClick r:id="rId13" action="ppaction://hlinksldjump"/>
          </p:cNvPr>
          <p:cNvSpPr txBox="1"/>
          <p:nvPr/>
        </p:nvSpPr>
        <p:spPr>
          <a:xfrm>
            <a:off x="776819" y="2420888"/>
            <a:ext cx="2667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3" action="ppaction://hlinksldjump"/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Szövegdoboz 16">
            <a:hlinkClick r:id="rId14" action="ppaction://hlinksldjump"/>
          </p:cNvPr>
          <p:cNvSpPr txBox="1"/>
          <p:nvPr/>
        </p:nvSpPr>
        <p:spPr>
          <a:xfrm>
            <a:off x="776817" y="3573016"/>
            <a:ext cx="338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Szövegdoboz 17">
            <a:hlinkClick r:id="rId15" action="ppaction://hlinksldjump"/>
          </p:cNvPr>
          <p:cNvSpPr txBox="1"/>
          <p:nvPr/>
        </p:nvSpPr>
        <p:spPr>
          <a:xfrm>
            <a:off x="776817" y="2996952"/>
            <a:ext cx="2667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76815" y="4149080"/>
            <a:ext cx="266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6" action="ppaction://hlinksldjump"/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Szövegdoboz 19">
            <a:hlinkClick r:id="rId17" action="ppaction://hlinksldjump"/>
          </p:cNvPr>
          <p:cNvSpPr txBox="1"/>
          <p:nvPr/>
        </p:nvSpPr>
        <p:spPr>
          <a:xfrm>
            <a:off x="776815" y="4725144"/>
            <a:ext cx="338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Szövegdoboz 20">
            <a:hlinkClick r:id="rId18" action="ppaction://hlinksldjump"/>
          </p:cNvPr>
          <p:cNvSpPr txBox="1"/>
          <p:nvPr/>
        </p:nvSpPr>
        <p:spPr>
          <a:xfrm>
            <a:off x="776813" y="5301208"/>
            <a:ext cx="3388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u-HU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hu-HU" b="1" dirty="0" smtClean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Szövegdoboz 21">
            <a:hlinkClick r:id="rId11" action="ppaction://hlinksldjump"/>
          </p:cNvPr>
          <p:cNvSpPr txBox="1"/>
          <p:nvPr/>
        </p:nvSpPr>
        <p:spPr>
          <a:xfrm>
            <a:off x="1115616" y="129782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5-7. dia: Miért van ezekre szükség?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Szövegdoboz 24">
            <a:hlinkClick r:id="rId12" action="ppaction://hlinksldjump"/>
          </p:cNvPr>
          <p:cNvSpPr txBox="1"/>
          <p:nvPr/>
        </p:nvSpPr>
        <p:spPr>
          <a:xfrm>
            <a:off x="1115616" y="182943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8-9. dia: Napkollektor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Szövegdoboz 25">
            <a:hlinkClick r:id="rId13" action="ppaction://hlinksldjump"/>
          </p:cNvPr>
          <p:cNvSpPr txBox="1"/>
          <p:nvPr/>
        </p:nvSpPr>
        <p:spPr>
          <a:xfrm>
            <a:off x="1143228" y="240171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10-11. dia: Napelem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Szövegdoboz 26">
            <a:hlinkClick r:id="rId15" action="ppaction://hlinksldjump"/>
          </p:cNvPr>
          <p:cNvSpPr txBox="1"/>
          <p:nvPr/>
        </p:nvSpPr>
        <p:spPr>
          <a:xfrm>
            <a:off x="1162948" y="2981563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12. dia: </a:t>
            </a:r>
            <a:r>
              <a:rPr lang="hu-H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I.feladat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Szövegdoboz 22">
            <a:hlinkClick r:id="rId14" action="ppaction://hlinksldjump"/>
          </p:cNvPr>
          <p:cNvSpPr txBox="1"/>
          <p:nvPr/>
        </p:nvSpPr>
        <p:spPr>
          <a:xfrm>
            <a:off x="1162948" y="355762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13-14. dia: Hőszivattyú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zövegdoboz 23">
            <a:hlinkClick r:id="rId16" action="ppaction://hlinksldjump"/>
          </p:cNvPr>
          <p:cNvSpPr txBox="1"/>
          <p:nvPr/>
        </p:nvSpPr>
        <p:spPr>
          <a:xfrm>
            <a:off x="1187616" y="413369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15-17. dia: Rekuperátor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zövegdoboz 27">
            <a:hlinkClick r:id="rId17" action="ppaction://hlinksldjump"/>
          </p:cNvPr>
          <p:cNvSpPr txBox="1"/>
          <p:nvPr/>
        </p:nvSpPr>
        <p:spPr>
          <a:xfrm>
            <a:off x="1155804" y="47251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18. dia: II. feladat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Szövegdoboz 28">
            <a:hlinkClick r:id="rId18" action="ppaction://hlinksldjump"/>
          </p:cNvPr>
          <p:cNvSpPr txBox="1"/>
          <p:nvPr/>
        </p:nvSpPr>
        <p:spPr>
          <a:xfrm>
            <a:off x="1187616" y="5285819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19. dia: Végszó</a:t>
            </a:r>
            <a:endParaRPr lang="hu-HU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4" grpId="0"/>
      <p:bldP spid="16" grpId="0"/>
      <p:bldP spid="22" grpId="0"/>
      <p:bldP spid="25" grpId="0"/>
      <p:bldP spid="26" grpId="0"/>
      <p:bldP spid="27" grpId="0"/>
      <p:bldP spid="23" grpId="0"/>
      <p:bldP spid="24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916" y="476672"/>
            <a:ext cx="8543556" cy="792088"/>
          </a:xfrm>
        </p:spPr>
        <p:txBody>
          <a:bodyPr/>
          <a:lstStyle/>
          <a:p>
            <a:r>
              <a:rPr lang="hu-H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van ezekre szükség?</a:t>
            </a:r>
            <a:endParaRPr lang="hu-HU" dirty="0"/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3" name="Tartalom helye 2"/>
          <p:cNvSpPr>
            <a:spLocks noGrp="1"/>
          </p:cNvSpPr>
          <p:nvPr>
            <p:ph sz="quarter" idx="4294967295"/>
          </p:nvPr>
        </p:nvSpPr>
        <p:spPr>
          <a:xfrm>
            <a:off x="514170" y="1412776"/>
            <a:ext cx="7924800" cy="460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Energiatakarékos megoldásokra szükség van, mert: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14" name="Picture 4" descr="http://afelhoben.com/wp-content/uploads/2011/03/arakakcio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73" y="1755687"/>
            <a:ext cx="3466353" cy="26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2123728" y="452903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Pénztárcakímélőek</a:t>
            </a:r>
            <a:endParaRPr lang="hu-H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0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51520" y="620688"/>
            <a:ext cx="860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Környezettudatosak</a:t>
            </a:r>
            <a:endParaRPr lang="hu-HU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http://www.felsofokon.hu/sites/default/files/users/togyijanos/images/az-otthoni-kornyezetvedelem-12-pontja-257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51" y="1772816"/>
            <a:ext cx="4352925" cy="3024336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ebshop.softcare.hu/img/cms/kutatas_kemika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7" y="177281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251520" y="5085184"/>
            <a:ext cx="8604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Rengeteg energiát meg lehet ezekkel  a megoldásokkal spórolni így csökkentve az üvegházhatás és a globális felmelegedés mértékét.</a:t>
            </a:r>
            <a:endParaRPr lang="hu-HU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38921" y="836712"/>
            <a:ext cx="481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 smtClean="0">
                <a:solidFill>
                  <a:srgbClr val="92D050"/>
                </a:solidFill>
              </a:rPr>
              <a:t>És mindezek mellett: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76056" y="390941"/>
            <a:ext cx="3496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Hatékonyak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Hatásosak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Hasznosak</a:t>
            </a:r>
            <a:endParaRPr lang="hu-HU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4674" y="2420888"/>
            <a:ext cx="860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Az emberiség már a Római birodalom idején elkezdte ezeket a technológiákat fejleszteni és azóta is tart a finomítása, újítása.</a:t>
            </a:r>
            <a:endParaRPr lang="hu-H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" descr="http://blog.mfor.hu/ccpicture.php/ccvlkloev5c5lcliiwtu6pgifmirw8mc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" b="3966"/>
          <a:stretch/>
        </p:blipFill>
        <p:spPr bwMode="auto">
          <a:xfrm>
            <a:off x="338921" y="3285274"/>
            <a:ext cx="8415515" cy="25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6916" y="476672"/>
            <a:ext cx="8543556" cy="792088"/>
          </a:xfrm>
        </p:spPr>
        <p:txBody>
          <a:bodyPr/>
          <a:lstStyle/>
          <a:p>
            <a:r>
              <a:rPr lang="hu-H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Napkollektor</a:t>
            </a:r>
            <a:endParaRPr lang="hu-HU" dirty="0"/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1520" y="1801988"/>
            <a:ext cx="3069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Az egyik legfőbb megújuló energiaforrásunk a nap. </a:t>
            </a:r>
          </a:p>
          <a:p>
            <a:r>
              <a:rPr lang="hu-H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napkollektor az a szerkezet, amellyel a napnak a fényenergiáját, hőenergiára tudjuk alakítani.</a:t>
            </a:r>
            <a:endParaRPr lang="hu-H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napkolek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37" y="1579228"/>
            <a:ext cx="259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pfutes.hu/kepek/napkollektor_csaladihaz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48" y="3212976"/>
            <a:ext cx="30488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-napkollektor.hu/sites/default/files/2f_tetobe_integralt_sikkollektor.budapest_xvi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76" y="1797301"/>
            <a:ext cx="3670330" cy="27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80595"/>
            <a:ext cx="504056" cy="504056"/>
          </a:xfrm>
          <a:prstGeom prst="rect">
            <a:avLst/>
          </a:prstGeom>
        </p:spPr>
      </p:pic>
      <p:pic>
        <p:nvPicPr>
          <p:cNvPr id="6" name="Kép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59005"/>
            <a:ext cx="522646" cy="522646"/>
          </a:xfrm>
          <a:prstGeom prst="rect">
            <a:avLst/>
          </a:prstGeom>
        </p:spPr>
      </p:pic>
      <p:pic>
        <p:nvPicPr>
          <p:cNvPr id="7" name="Kép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59005"/>
            <a:ext cx="522646" cy="522646"/>
          </a:xfrm>
          <a:prstGeom prst="rect">
            <a:avLst/>
          </a:prstGeom>
        </p:spPr>
      </p:pic>
      <p:pic>
        <p:nvPicPr>
          <p:cNvPr id="8" name="Kép 7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75909"/>
            <a:ext cx="488839" cy="488839"/>
          </a:xfrm>
          <a:prstGeom prst="rect">
            <a:avLst/>
          </a:prstGeom>
        </p:spPr>
      </p:pic>
      <p:pic>
        <p:nvPicPr>
          <p:cNvPr id="9" name="Kép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127823"/>
            <a:ext cx="609600" cy="609600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1449"/>
            <a:ext cx="525301" cy="525301"/>
          </a:xfrm>
          <a:prstGeom prst="rect">
            <a:avLst/>
          </a:prstGeom>
        </p:spPr>
      </p:pic>
      <p:pic>
        <p:nvPicPr>
          <p:cNvPr id="11" name="Kép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7" y="6133443"/>
            <a:ext cx="573863" cy="573863"/>
          </a:xfrm>
          <a:prstGeom prst="rect">
            <a:avLst/>
          </a:prstGeom>
        </p:spPr>
      </p:pic>
      <p:pic>
        <p:nvPicPr>
          <p:cNvPr id="12" name="Kép 11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6" y="6159005"/>
            <a:ext cx="505743" cy="5057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6049" y="980728"/>
            <a:ext cx="532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fényenergiát pedig számos dologra tudjuk használni:</a:t>
            </a:r>
            <a:endParaRPr lang="hu-H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611685" y="1005714"/>
            <a:ext cx="288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Melegvíz</a:t>
            </a: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előállítására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Házak felfűtésére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0" y="1412776"/>
            <a:ext cx="47625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63" y="3904077"/>
            <a:ext cx="1254225" cy="2027031"/>
          </a:xfrm>
          <a:prstGeom prst="rect">
            <a:avLst/>
          </a:prstGeom>
        </p:spPr>
      </p:pic>
      <p:sp>
        <p:nvSpPr>
          <p:cNvPr id="18" name="Lekerekített téglalap feliratnak 17"/>
          <p:cNvSpPr/>
          <p:nvPr/>
        </p:nvSpPr>
        <p:spPr>
          <a:xfrm>
            <a:off x="6508985" y="2780928"/>
            <a:ext cx="2160240" cy="936104"/>
          </a:xfrm>
          <a:prstGeom prst="wedgeRoundRectCallout">
            <a:avLst>
              <a:gd name="adj1" fmla="val -696"/>
              <a:gd name="adj2" fmla="val 94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chemeClr val="bg2"/>
                </a:solidFill>
              </a:rPr>
              <a:t>Mint az ábra is mutatja, a működési elve nem bonyolult.</a:t>
            </a:r>
            <a:endParaRPr lang="hu-HU" sz="1600" dirty="0">
              <a:solidFill>
                <a:schemeClr val="bg2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6501754" y="2789064"/>
            <a:ext cx="2160240" cy="936104"/>
          </a:xfrm>
          <a:prstGeom prst="wedgeRoundRectCallout">
            <a:avLst>
              <a:gd name="adj1" fmla="val -1107"/>
              <a:gd name="adj2" fmla="val 91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2"/>
                </a:solidFill>
              </a:rPr>
              <a:t>És manapság a szerkezet és annak beszerelése sem drága!</a:t>
            </a:r>
            <a:endParaRPr lang="hu-HU" sz="1600" dirty="0">
              <a:solidFill>
                <a:schemeClr val="bg2"/>
              </a:solidFill>
            </a:endParaRPr>
          </a:p>
        </p:txBody>
      </p:sp>
      <p:pic>
        <p:nvPicPr>
          <p:cNvPr id="2053" name="Picture 5" descr="http://www.mlmakademia.hu/pages/u/images/eszkozok/motivalt-uzletembe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4" b="100000" l="9971" r="89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82" y="4437112"/>
            <a:ext cx="1228102" cy="12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zis feliratnak 18"/>
          <p:cNvSpPr/>
          <p:nvPr/>
        </p:nvSpPr>
        <p:spPr>
          <a:xfrm>
            <a:off x="5913533" y="3140968"/>
            <a:ext cx="1836204" cy="1368152"/>
          </a:xfrm>
          <a:prstGeom prst="wedgeEllipseCallout">
            <a:avLst>
              <a:gd name="adj1" fmla="val -38722"/>
              <a:gd name="adj2" fmla="val 71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És a befektetés 4-5 év alatt megtérül!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515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 animBg="1"/>
      <p:bldP spid="18" grpId="1" animBg="1"/>
      <p:bldP spid="24" grpId="0" animBg="1"/>
      <p:bldP spid="24" grpId="1" animBg="1"/>
      <p:bldP spid="19" grpId="0" animBg="1"/>
      <p:bldP spid="19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753</Words>
  <Application>Microsoft Office PowerPoint</Application>
  <PresentationFormat>Diavetítés a képernyőre (4:3 oldalarány)</PresentationFormat>
  <Paragraphs>145</Paragraphs>
  <Slides>24</Slides>
  <Notes>0</Notes>
  <HiddenSlides>4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26" baseType="lpstr">
      <vt:lpstr>Office-téma</vt:lpstr>
      <vt:lpstr>Rajzszög</vt:lpstr>
      <vt:lpstr>Felhasználói útmutató!</vt:lpstr>
      <vt:lpstr>Menüsor jelmagyarázata!</vt:lpstr>
      <vt:lpstr>Energiatakarékos megoldások</vt:lpstr>
      <vt:lpstr>Tartalom:</vt:lpstr>
      <vt:lpstr>Miért van ezekre szükség?</vt:lpstr>
      <vt:lpstr>PowerPoint bemutató</vt:lpstr>
      <vt:lpstr>PowerPoint bemutató</vt:lpstr>
      <vt:lpstr>Napkollektor</vt:lpstr>
      <vt:lpstr>PowerPoint bemutató</vt:lpstr>
      <vt:lpstr>PowerPoint bemutató</vt:lpstr>
      <vt:lpstr>PowerPoint bemutató</vt:lpstr>
      <vt:lpstr>I.Feladat</vt:lpstr>
      <vt:lpstr>Hőszivattyú</vt:lpstr>
      <vt:lpstr>PowerPoint bemutató</vt:lpstr>
      <vt:lpstr>Amit kevesen ismernek:</vt:lpstr>
      <vt:lpstr>PowerPoint bemutató</vt:lpstr>
      <vt:lpstr>PowerPoint bemutató</vt:lpstr>
      <vt:lpstr>II.Feladat</vt:lpstr>
      <vt:lpstr>PowerPoint bemutató</vt:lpstr>
      <vt:lpstr>Felhasznált források: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Energiatakarékos megoldások</dc:title>
  <dc:creator>Balázs</dc:creator>
  <cp:lastModifiedBy>Balázs</cp:lastModifiedBy>
  <cp:revision>70</cp:revision>
  <dcterms:created xsi:type="dcterms:W3CDTF">2013-02-14T19:06:24Z</dcterms:created>
  <dcterms:modified xsi:type="dcterms:W3CDTF">2013-02-19T17:49:35Z</dcterms:modified>
</cp:coreProperties>
</file>