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9DFA-C58C-49A7-839D-A4901A2BCF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939B-75A3-4801-9C9C-7532FACF11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ED97A-0259-463B-921D-97A7320F8E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9B4A-E93A-475E-8FC6-AA25D5D97D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A0AFA-E5A6-4883-A548-6934AEB396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27306-C49F-4D49-A651-F18CD99C29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C74C-874E-4BC0-B6FB-7DE4FF918D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D9652-129C-45E3-B752-2BEC29FF13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BA311-7C2F-41DD-93FD-F55A10E6A5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539-A924-4096-B6C1-B8E74EF2AF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E050-2D05-403D-B3F1-9FE8D3819D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B559D4-93DA-4D9F-9E78-FDFC03CA22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boards.cannabis.com/attachments/hydroponics/235794d1263894784-grandaddy-purple-sativa-spirit-bubble-gum-blue-dream-chemy.jpg" TargetMode="External"/><Relationship Id="rId13" Type="http://schemas.openxmlformats.org/officeDocument/2006/relationships/hyperlink" Target="http://www.utisugo.hu/_Images/hirek/001106367_jungfraubahnen.jpg.jpg_orig.jpg" TargetMode="External"/><Relationship Id="rId18" Type="http://schemas.openxmlformats.org/officeDocument/2006/relationships/image" Target="../media/image9.png"/><Relationship Id="rId3" Type="http://schemas.openxmlformats.org/officeDocument/2006/relationships/hyperlink" Target="http://www.fanpop.com/clubs/space/images/7076476/title/space-art-wallpaper-wallpaper" TargetMode="External"/><Relationship Id="rId7" Type="http://schemas.openxmlformats.org/officeDocument/2006/relationships/hyperlink" Target="http://www.greenfo.hu/uploads/kepek/55/5598/cikk.jpg" TargetMode="External"/><Relationship Id="rId12" Type="http://schemas.openxmlformats.org/officeDocument/2006/relationships/hyperlink" Target="http://m.cdn.blog.hu/gr/greenr/image/web-reservoir_of_seasons_05.jpg" TargetMode="External"/><Relationship Id="rId17" Type="http://schemas.openxmlformats.org/officeDocument/2006/relationships/slide" Target="slide2.xml"/><Relationship Id="rId2" Type="http://schemas.openxmlformats.org/officeDocument/2006/relationships/hyperlink" Target="http://www.antisocialmediallc.com/2012/02/arrow-icons-right-left-up-and-down/" TargetMode="External"/><Relationship Id="rId16" Type="http://schemas.openxmlformats.org/officeDocument/2006/relationships/hyperlink" Target="http://jinpra.wz.cz/fotogalerie/biotop_potok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allpaper-valley.com/nature/wallpaper/Nature_Mountains.jpg" TargetMode="External"/><Relationship Id="rId11" Type="http://schemas.openxmlformats.org/officeDocument/2006/relationships/hyperlink" Target="http://labspace.open.ac.uk/file.php/4761/!via/oucontent/course/63/handout1_2.jpg" TargetMode="External"/><Relationship Id="rId5" Type="http://schemas.openxmlformats.org/officeDocument/2006/relationships/hyperlink" Target="http://mta.hu/fileadmin/2010/03/karc2_002.jpg" TargetMode="External"/><Relationship Id="rId15" Type="http://schemas.openxmlformats.org/officeDocument/2006/relationships/hyperlink" Target="http://termtud.akg.hu/okt/8/1/10eloleny.htm" TargetMode="External"/><Relationship Id="rId10" Type="http://schemas.openxmlformats.org/officeDocument/2006/relationships/hyperlink" Target="http://www.oar.noaa.gov/spotlite/2008/images/climatemodel_leaf_lg.jpg" TargetMode="External"/><Relationship Id="rId19" Type="http://schemas.openxmlformats.org/officeDocument/2006/relationships/image" Target="../media/image7.png"/><Relationship Id="rId4" Type="http://schemas.openxmlformats.org/officeDocument/2006/relationships/hyperlink" Target="http://www.vu.lt/en/news/2894-annual-meeting-of-international-society-of-chemical-ecology" TargetMode="External"/><Relationship Id="rId9" Type="http://schemas.openxmlformats.org/officeDocument/2006/relationships/hyperlink" Target="http://www.bioco.hu/img/feloldott.jpg" TargetMode="External"/><Relationship Id="rId14" Type="http://schemas.openxmlformats.org/officeDocument/2006/relationships/hyperlink" Target="http://static2.origos.hu/i/0909/20090907taplalekh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0" y="428625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7200">
                <a:solidFill>
                  <a:schemeClr val="bg1"/>
                </a:solidFill>
                <a:latin typeface="Bauhaus 93" pitchFamily="82" charset="0"/>
              </a:rPr>
              <a:t>Ökológia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14313" y="2071688"/>
            <a:ext cx="74295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Készítette:Dudás </a:t>
            </a:r>
            <a:r>
              <a:rPr lang="hu-HU" dirty="0" smtClean="0">
                <a:solidFill>
                  <a:schemeClr val="bg1"/>
                </a:solidFill>
                <a:latin typeface="Bauhaus 93" pitchFamily="82" charset="0"/>
              </a:rPr>
              <a:t>Dániel</a:t>
            </a:r>
          </a:p>
          <a:p>
            <a:pPr algn="just"/>
            <a:r>
              <a:rPr lang="hu-HU" dirty="0" smtClean="0">
                <a:solidFill>
                  <a:schemeClr val="bg1"/>
                </a:solidFill>
                <a:latin typeface="Bauhaus 93" pitchFamily="82" charset="0"/>
              </a:rPr>
              <a:t>Felkészítő tanár neve : Györe Mihály</a:t>
            </a:r>
            <a:endParaRPr lang="hu-HU" dirty="0">
              <a:solidFill>
                <a:schemeClr val="bg1"/>
              </a:solidFill>
              <a:latin typeface="Bauhaus 93" pitchFamily="82" charset="0"/>
            </a:endParaRPr>
          </a:p>
          <a:p>
            <a:pPr algn="just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Iskola:József Attila </a:t>
            </a:r>
            <a:r>
              <a:rPr lang="hu-HU" dirty="0" smtClean="0">
                <a:solidFill>
                  <a:schemeClr val="bg1"/>
                </a:solidFill>
                <a:latin typeface="Bauhaus 93" pitchFamily="82" charset="0"/>
              </a:rPr>
              <a:t>Gimnázium</a:t>
            </a:r>
          </a:p>
          <a:p>
            <a:pPr algn="just"/>
            <a:r>
              <a:rPr lang="hu-HU" dirty="0" smtClean="0">
                <a:solidFill>
                  <a:schemeClr val="bg1"/>
                </a:solidFill>
                <a:latin typeface="Bauhaus 93" pitchFamily="82" charset="0"/>
              </a:rPr>
              <a:t>Makó  6900</a:t>
            </a:r>
            <a:endParaRPr lang="hu-HU" dirty="0">
              <a:solidFill>
                <a:schemeClr val="bg1"/>
              </a:solidFill>
              <a:latin typeface="Bauhaus 93" pitchFamily="82" charset="0"/>
            </a:endParaRPr>
          </a:p>
          <a:p>
            <a:pPr algn="just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Csanád vezér tér </a:t>
            </a:r>
            <a:r>
              <a:rPr lang="hu-HU" dirty="0" smtClean="0">
                <a:solidFill>
                  <a:schemeClr val="bg1"/>
                </a:solidFill>
                <a:latin typeface="Bauhaus 93" pitchFamily="82" charset="0"/>
              </a:rPr>
              <a:t>6</a:t>
            </a:r>
            <a:endParaRPr lang="hu-HU" dirty="0">
              <a:solidFill>
                <a:schemeClr val="bg1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7188" y="357188"/>
            <a:ext cx="8429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111. A harmadik fő irányzatot a modellező ökológusok jelentik, akik jól ismert biológiai alapjelenségek birtokában és a legvalószínűbb hipotézisek felhasználásával, a vizsgált jelenséggel kapcsolatos legegyszerűbb elmélet nagyon pontos (matematikai) leírását (modelljét) készítik el.</a:t>
            </a:r>
          </a:p>
        </p:txBody>
      </p:sp>
      <p:pic>
        <p:nvPicPr>
          <p:cNvPr id="10244" name="Picture 4" descr="C:\Users\DannySixx\Desktop\okologia\climatemodel_leaf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3116"/>
            <a:ext cx="4094958" cy="4453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5" name="Picture 5" descr="C:\Users\DannySixx\Desktop\okologia\handout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3429024" cy="335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C:\Users\DannySixx\Desktop\Picture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786454"/>
            <a:ext cx="1042989" cy="1220816"/>
          </a:xfrm>
          <a:prstGeom prst="rect">
            <a:avLst/>
          </a:prstGeom>
          <a:noFill/>
        </p:spPr>
      </p:pic>
      <p:pic>
        <p:nvPicPr>
          <p:cNvPr id="8" name="Picture 11" descr="C:\Users\DannySixx\Desktop\Picture5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46" y="5715016"/>
            <a:ext cx="1358282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0" y="2143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6000" dirty="0">
                <a:solidFill>
                  <a:schemeClr val="bg1"/>
                </a:solidFill>
                <a:latin typeface="Bauhaus 93" pitchFamily="82" charset="0"/>
              </a:rPr>
              <a:t>Ökológiai alapfogalmak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12858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Bauhaus 93" pitchFamily="82" charset="0"/>
              </a:rPr>
              <a:t>Bioszféra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500063" y="2286000"/>
            <a:ext cx="27860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Földünk életközössége, a földi élővilágot alkotó egyedek összessége.</a:t>
            </a:r>
          </a:p>
          <a:p>
            <a:pPr algn="ctr">
              <a:buFont typeface="Arial" charset="0"/>
              <a:buChar char="•"/>
            </a:pPr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 A Bioszféra azonban egy térrészletet is kijelöl, amelyen belül a földi élet létezik.</a:t>
            </a:r>
          </a:p>
        </p:txBody>
      </p:sp>
      <p:pic>
        <p:nvPicPr>
          <p:cNvPr id="8197" name="Picture 5" descr="C:\Users\DannySixx\Desktop\okologia\web-reservoir_of_seasons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571612"/>
            <a:ext cx="224790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C:\Users\DannySixx\Desktop\okologia\001106367_jungfraubahnen.jpg.jpg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71942"/>
            <a:ext cx="3571900" cy="2527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0" descr="C:\Users\DannySixx\Desktop\Picture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786454"/>
            <a:ext cx="1042989" cy="1220816"/>
          </a:xfrm>
          <a:prstGeom prst="rect">
            <a:avLst/>
          </a:prstGeom>
          <a:noFill/>
        </p:spPr>
      </p:pic>
      <p:pic>
        <p:nvPicPr>
          <p:cNvPr id="10" name="Picture 9" descr="C:\Users\DannySixx\Desktop\Picture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5715016"/>
            <a:ext cx="1428760" cy="105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3" grpId="0"/>
      <p:bldP spid="12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428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Bauhaus 93" pitchFamily="82" charset="0"/>
              </a:rPr>
              <a:t>Ökoszisztéma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00012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Ökológiai rendszerek tanulmányozása létrehozott rendszermodell, amely az élőlényegyüttes és környezete kapcsolatrendszerét írja le.</a:t>
            </a:r>
          </a:p>
        </p:txBody>
      </p:sp>
      <p:pic>
        <p:nvPicPr>
          <p:cNvPr id="12292" name="Picture 4" descr="C:\Users\DannySixx\Desktop\okologia\20090907taplale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3116"/>
            <a:ext cx="5074357" cy="393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Picture 5" descr="C:\Users\DannySixx\Desktop\okologia\tapl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2683153" cy="303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C:\Users\DannySixx\Desktop\Picture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786454"/>
            <a:ext cx="1042989" cy="1220816"/>
          </a:xfrm>
          <a:prstGeom prst="rect">
            <a:avLst/>
          </a:prstGeom>
          <a:noFill/>
        </p:spPr>
      </p:pic>
      <p:pic>
        <p:nvPicPr>
          <p:cNvPr id="11" name="Picture 9" descr="C:\Users\DannySixx\Desktop\Picture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5715016"/>
            <a:ext cx="1428760" cy="1052002"/>
          </a:xfrm>
          <a:prstGeom prst="rect">
            <a:avLst/>
          </a:prstGeom>
          <a:noFill/>
        </p:spPr>
      </p:pic>
      <p:pic>
        <p:nvPicPr>
          <p:cNvPr id="12" name="Picture 11" descr="C:\Users\DannySixx\Desktop\Picture5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46" y="5715016"/>
            <a:ext cx="1358282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2143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Bauhaus 93" pitchFamily="82" charset="0"/>
              </a:rPr>
              <a:t>Biotóp (élőhely)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1438" y="1500188"/>
            <a:ext cx="292893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Megfigyeléseken alapuló tapasztalati kategória, hasonló megjelenésű természetföldrajzi egységeknek egy olyan típusa, ahol populációkollektívumokat alkotva tartósan és rendszeresen előfordulnak</a:t>
            </a:r>
          </a:p>
        </p:txBody>
      </p:sp>
      <p:pic>
        <p:nvPicPr>
          <p:cNvPr id="7" name="Picture 8" descr="C:\Users\DannySixx\Desktop\okologia\varazslatos--biotop-akvarium--kepe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14488"/>
            <a:ext cx="43815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0" descr="C:\Users\DannySixx\Desktop\Picture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786454"/>
            <a:ext cx="1042989" cy="1220816"/>
          </a:xfrm>
          <a:prstGeom prst="rect">
            <a:avLst/>
          </a:prstGeom>
          <a:noFill/>
        </p:spPr>
      </p:pic>
      <p:pic>
        <p:nvPicPr>
          <p:cNvPr id="10" name="Picture 9" descr="C:\Users\DannySixx\Desktop\Picture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15016"/>
            <a:ext cx="1428760" cy="1052002"/>
          </a:xfrm>
          <a:prstGeom prst="rect">
            <a:avLst/>
          </a:prstGeom>
          <a:noFill/>
        </p:spPr>
      </p:pic>
      <p:pic>
        <p:nvPicPr>
          <p:cNvPr id="11" name="Picture 11" descr="C:\Users\DannySixx\Desktop\Picture5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46" y="5715016"/>
            <a:ext cx="1358282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857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Bauhaus 93" pitchFamily="82" charset="0"/>
              </a:rPr>
              <a:t>Populáció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214563" y="100012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A populáció az ökológia egyik legfontosabb alapfogalma, 2 eltérő módon is használják: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45720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Egy adott fajba tartozó élőlények tényleges szaporodási közössége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786313" y="45720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Egy ökológiai vizsgálat céljából esszenciálisan azonosnak tekintett élőlényegyedek összessé</a:t>
            </a:r>
          </a:p>
        </p:txBody>
      </p:sp>
      <p:pic>
        <p:nvPicPr>
          <p:cNvPr id="15369" name="Picture 9" descr="C:\Users\DannySixx\Desktop\okologia\istock_population-t3v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3922398" cy="261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C:\Users\DannySixx\Desktop\okologia\image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857364"/>
            <a:ext cx="2443915" cy="271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:\Users\DannySixx\Desktop\Picture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786454"/>
            <a:ext cx="1042989" cy="1220816"/>
          </a:xfrm>
          <a:prstGeom prst="rect">
            <a:avLst/>
          </a:prstGeom>
          <a:noFill/>
        </p:spPr>
      </p:pic>
      <p:pic>
        <p:nvPicPr>
          <p:cNvPr id="12" name="Picture 11" descr="C:\Users\DannySixx\Desktop\Picture5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46" y="5715016"/>
            <a:ext cx="1358282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0" y="2857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sz="6000" dirty="0">
                <a:solidFill>
                  <a:schemeClr val="bg1"/>
                </a:solidFill>
                <a:latin typeface="Bauhaus 93" pitchFamily="82" charset="0"/>
              </a:rPr>
              <a:t>Biogazdálkodás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214563" y="1285875"/>
            <a:ext cx="4786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A biogazdálkodás (más néven ökogazdálkodás) olyan gazdálkodási forma, mely szerves trágyázáson, biológiai növényvédelmen és természetes biológiai ciklusokon alapul.</a:t>
            </a:r>
          </a:p>
        </p:txBody>
      </p:sp>
      <p:pic>
        <p:nvPicPr>
          <p:cNvPr id="16390" name="Picture 6" descr="C:\Users\DannySixx\Desktop\okologia\biotermek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071810"/>
            <a:ext cx="3786214" cy="2726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C:\Users\DannySixx\Desktop\Picture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786454"/>
            <a:ext cx="1042989" cy="1220816"/>
          </a:xfrm>
          <a:prstGeom prst="rect">
            <a:avLst/>
          </a:prstGeom>
          <a:noFill/>
        </p:spPr>
      </p:pic>
      <p:pic>
        <p:nvPicPr>
          <p:cNvPr id="9" name="Picture 9" descr="C:\Users\DannySixx\Desktop\Picture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15016"/>
            <a:ext cx="1428760" cy="105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895725" y="3228975"/>
            <a:ext cx="1352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Története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2143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6000" dirty="0">
                <a:solidFill>
                  <a:schemeClr val="bg1"/>
                </a:solidFill>
                <a:latin typeface="Bauhaus 93" pitchFamily="82" charset="0"/>
              </a:rPr>
              <a:t>Története 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14313" y="3714750"/>
            <a:ext cx="8715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1920-as években megjelent a biogazdálkodást célul tűző mozgalom</a:t>
            </a:r>
          </a:p>
          <a:p>
            <a:pPr algn="ctr">
              <a:buFont typeface="Arial" charset="0"/>
              <a:buChar char="•"/>
            </a:pPr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1940-es években ettől függetlenül Angliában is megjelent a biogazdálkodás</a:t>
            </a:r>
          </a:p>
          <a:p>
            <a:pPr algn="ctr">
              <a:buFont typeface="Arial" charset="0"/>
              <a:buChar char="•"/>
            </a:pPr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Albert Howardot tartják az ipari forradalmat követő biogazdálkodás atyjának.</a:t>
            </a:r>
          </a:p>
        </p:txBody>
      </p:sp>
      <p:pic>
        <p:nvPicPr>
          <p:cNvPr id="17416" name="Picture 8" descr="C:\Users\DannySixx\Desktop\okologia\dsc_6333_kise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143272" cy="208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9" descr="C:\Users\DannySixx\Desktop\okologia\bio_magazinbol-280x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:\Users\DannySixx\Desktop\Picture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786454"/>
            <a:ext cx="1042989" cy="1220816"/>
          </a:xfrm>
          <a:prstGeom prst="rect">
            <a:avLst/>
          </a:prstGeom>
          <a:noFill/>
        </p:spPr>
      </p:pic>
      <p:pic>
        <p:nvPicPr>
          <p:cNvPr id="12" name="Picture 9" descr="C:\Users\DannySixx\Desktop\Picture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5117577"/>
            <a:ext cx="2143140" cy="1578003"/>
          </a:xfrm>
          <a:prstGeom prst="rect">
            <a:avLst/>
          </a:prstGeom>
          <a:noFill/>
        </p:spPr>
      </p:pic>
      <p:pic>
        <p:nvPicPr>
          <p:cNvPr id="13" name="Picture 11" descr="C:\Users\DannySixx\Desktop\Picture5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46" y="5715016"/>
            <a:ext cx="1358282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4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solidFill>
                  <a:schemeClr val="bg1"/>
                </a:solidFill>
                <a:latin typeface="Bauhaus 93" pitchFamily="82" charset="0"/>
              </a:rPr>
              <a:t>Források</a:t>
            </a:r>
            <a:endParaRPr lang="hu-HU" sz="6000" dirty="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1428736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hlinkClick r:id="rId2"/>
              </a:rPr>
              <a:t>http://www.antisocialmediallc.com/2012/02/arrow-icons-right-left-up-and-down/</a:t>
            </a:r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hlinkClick r:id="rId3"/>
              </a:rPr>
              <a:t>http://www.fanpop.com/clubs/space/images/7076476/title/space-art-wallpaper-wallpaper</a:t>
            </a:r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hlinkClick r:id="rId4"/>
              </a:rPr>
              <a:t>http://www.vu.lt/en/news/2894-annual-meeting-of-international-society-of-chemical-ecology</a:t>
            </a:r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hlinkClick r:id="rId5"/>
              </a:rPr>
              <a:t>http://mta.hu/fileadmin/2010/03/karc2_002.jpg</a:t>
            </a:r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hlinkClick r:id="rId6"/>
              </a:rPr>
              <a:t>http://www.wallpaper-valley.com/nature/wallpaper/Nature_Mountains.jpg</a:t>
            </a:r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hlinkClick r:id="rId7"/>
              </a:rPr>
              <a:t>http://www.greenfo.hu/uploads/kepek/55/5598/cikk.jpg</a:t>
            </a:r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hlinkClick r:id="rId8"/>
              </a:rPr>
              <a:t>http://boards.cannabis.com/attachments/hydroponics/235794d1263894784-grandaddy-purple-sativa-spirit-bubble-gum-blue-dream-chemy.jpg</a:t>
            </a:r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hlinkClick r:id="rId9"/>
              </a:rPr>
              <a:t>http://www.bioco.hu/img/feloldott.jpg</a:t>
            </a:r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hlinkClick r:id="rId10"/>
              </a:rPr>
              <a:t>http://www.oar.noaa.gov/spotlite/2008/images/climatemodel_leaf_lg.jpg</a:t>
            </a:r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hlinkClick r:id="rId11"/>
              </a:rPr>
              <a:t>http://labspace.open.ac.uk/file.php/4761/!via/oucontent/course/63/handout1_2.jpg</a:t>
            </a:r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hlinkClick r:id="rId12"/>
              </a:rPr>
              <a:t>http://m.cdn.blog.hu/gr/greenr/image/web-reservoir_of_seasons_05.jpg</a:t>
            </a:r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hlinkClick r:id="rId13"/>
              </a:rPr>
              <a:t>http://www.utisugo.hu/_Images/hirek/001106367_jungfraubahnen.jpg.jpg_orig.jpg</a:t>
            </a:r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hlinkClick r:id="rId14"/>
              </a:rPr>
              <a:t>http://static2.origos.hu/i/0909/20090907taplalekh.jpg</a:t>
            </a:r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hlinkClick r:id="rId15"/>
              </a:rPr>
              <a:t>http://termtud.akg.hu/okt/8/1/10eloleny.htm</a:t>
            </a:r>
            <a:endParaRPr lang="hu-H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hlinkClick r:id="rId16"/>
              </a:rPr>
              <a:t>http://jinpra.wz.cz/fotogalerie/biotop_potok.jpg</a:t>
            </a:r>
            <a:endParaRPr lang="hu-HU" sz="1200" dirty="0">
              <a:solidFill>
                <a:schemeClr val="bg1"/>
              </a:solidFill>
            </a:endParaRPr>
          </a:p>
        </p:txBody>
      </p:sp>
      <p:pic>
        <p:nvPicPr>
          <p:cNvPr id="9" name="Picture 10" descr="C:\Users\DannySixx\Desktop\Picture6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7224" y="5786454"/>
            <a:ext cx="1042989" cy="1220816"/>
          </a:xfrm>
          <a:prstGeom prst="rect">
            <a:avLst/>
          </a:prstGeom>
          <a:noFill/>
        </p:spPr>
      </p:pic>
      <p:pic>
        <p:nvPicPr>
          <p:cNvPr id="10" name="Picture 9" descr="C:\Users\DannySixx\Desktop\Picture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58016" y="5117577"/>
            <a:ext cx="2143140" cy="1578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dirty="0" smtClean="0">
                <a:solidFill>
                  <a:schemeClr val="bg1"/>
                </a:solidFill>
                <a:latin typeface="Bauhaus 93" pitchFamily="82" charset="0"/>
              </a:rPr>
              <a:t>Köszönöm a figyelmet </a:t>
            </a:r>
            <a:endParaRPr lang="hu-HU" sz="6600" dirty="0">
              <a:solidFill>
                <a:schemeClr val="bg1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79200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5400" dirty="0">
                <a:solidFill>
                  <a:schemeClr val="bg1"/>
                </a:solidFill>
                <a:latin typeface="Gungsuh" pitchFamily="18" charset="-127"/>
              </a:rPr>
              <a:t>ÖKOLÓGIA</a:t>
            </a:r>
          </a:p>
        </p:txBody>
      </p:sp>
      <p:sp>
        <p:nvSpPr>
          <p:cNvPr id="307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16430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Fogalma</a:t>
            </a:r>
          </a:p>
        </p:txBody>
      </p:sp>
      <p:sp>
        <p:nvSpPr>
          <p:cNvPr id="3076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0" y="22145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Alapjai</a:t>
            </a:r>
          </a:p>
        </p:txBody>
      </p:sp>
      <p:sp>
        <p:nvSpPr>
          <p:cNvPr id="3077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250031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Módszertani Irányzatai</a:t>
            </a:r>
          </a:p>
        </p:txBody>
      </p:sp>
      <p:sp>
        <p:nvSpPr>
          <p:cNvPr id="3078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278606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chemeClr val="bg1"/>
                </a:solidFill>
                <a:latin typeface="Bauhaus 93" pitchFamily="82" charset="0"/>
              </a:rPr>
              <a:t>Ökológiai alapfogalmak</a:t>
            </a:r>
          </a:p>
        </p:txBody>
      </p:sp>
      <p:sp>
        <p:nvSpPr>
          <p:cNvPr id="3079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Biogazdálkodás</a:t>
            </a:r>
          </a:p>
        </p:txBody>
      </p:sp>
      <p:pic>
        <p:nvPicPr>
          <p:cNvPr id="3081" name="Picture 9" descr="C:\Users\DannySixx\Desktop\Picture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000636"/>
            <a:ext cx="1444625" cy="144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76" grpId="0"/>
      <p:bldP spid="3077" grpId="0"/>
      <p:bldP spid="3078" grpId="0"/>
      <p:bldP spid="30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0" y="14287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6000" dirty="0">
                <a:solidFill>
                  <a:schemeClr val="bg1"/>
                </a:solidFill>
                <a:latin typeface="Bauhaus 93" pitchFamily="82" charset="0"/>
              </a:rPr>
              <a:t>fogalma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000375" y="1357313"/>
            <a:ext cx="3000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Az ökológia a tudományoknak azon ága, amely az élettereket, az élőlények és a környezet kapcsolatait vizsgálja.</a:t>
            </a:r>
          </a:p>
        </p:txBody>
      </p:sp>
      <p:pic>
        <p:nvPicPr>
          <p:cNvPr id="3078" name="Picture 6" descr="C:\Users\DannySixx\Desktop\okologia\Bufo_bor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357563"/>
            <a:ext cx="2693988" cy="202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Users\DannySixx\Desktop\okologia\Blue_Linckia_Star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00438"/>
            <a:ext cx="2286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C:\Users\DannySixx\Desktop\okologia\688px-Hawk_eating_pr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00438"/>
            <a:ext cx="2785102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5" name="Picture 9" descr="C:\Users\DannySixx\Desktop\Picture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15016"/>
            <a:ext cx="1428760" cy="1052002"/>
          </a:xfrm>
          <a:prstGeom prst="rect">
            <a:avLst/>
          </a:prstGeom>
          <a:noFill/>
        </p:spPr>
      </p:pic>
      <p:pic>
        <p:nvPicPr>
          <p:cNvPr id="4107" name="Picture 11" descr="C:\Users\DannySixx\Desktop\Picture5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46" y="5715016"/>
            <a:ext cx="1358282" cy="1000108"/>
          </a:xfrm>
          <a:prstGeom prst="rect">
            <a:avLst/>
          </a:prstGeom>
          <a:noFill/>
        </p:spPr>
      </p:pic>
      <p:pic>
        <p:nvPicPr>
          <p:cNvPr id="4106" name="Picture 10" descr="C:\Users\DannySixx\Desktop\Picture6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5786454"/>
            <a:ext cx="1042989" cy="1220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0" y="142875"/>
            <a:ext cx="4572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Az MTA Ökológiai Bizottságának testületi állásfoglalása szerint:” Az ökológia „feladata azoknak a limitálással irányított (…) jelenségeknek és folyamatoknak (…) a kutatása, amelyek a populációk és közösségeik tér- és időbeni mennyiségi eloszlását és viselkedését (…) ténylegesen okozzák”. 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(Anonim, 1987)</a:t>
            </a:r>
          </a:p>
        </p:txBody>
      </p:sp>
      <p:pic>
        <p:nvPicPr>
          <p:cNvPr id="4102" name="Picture 6" descr="C:\Users\DannySixx\Desktop\okologia\The_Earth_seen_from_Apollo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714752"/>
            <a:ext cx="2682881" cy="2682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C:\Users\DannySixx\Desktop\okologia\European_honey_bee_extracts_nec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14752"/>
            <a:ext cx="3357586" cy="2654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0" descr="C:\Users\DannySixx\Desktop\Picture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786454"/>
            <a:ext cx="1042989" cy="1220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0" y="2143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6000" dirty="0">
                <a:solidFill>
                  <a:schemeClr val="bg1"/>
                </a:solidFill>
                <a:latin typeface="Bauhaus 93" pitchFamily="82" charset="0"/>
              </a:rPr>
              <a:t>Alapjai</a:t>
            </a:r>
          </a:p>
        </p:txBody>
      </p:sp>
      <p:pic>
        <p:nvPicPr>
          <p:cNvPr id="5" name="Picture 2" descr="C:\Users\DannySixx\Desktop\okologia\Ernst_Haecke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071546"/>
            <a:ext cx="2887672" cy="3609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28625" y="2071688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Az ökológia, mint tudomány elnevezését Ernst Haeckel használta először 1866-ban az élőlények és környezetük kapcsolatát vizsgáló fiziológiai szakterület megjelölésére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500063" y="442912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Tehát a maitól nagyon eltérő módon Igaz nem sokkal később már Ő maga is árnyaltabb véleményt alkotott.</a:t>
            </a:r>
          </a:p>
        </p:txBody>
      </p:sp>
      <p:pic>
        <p:nvPicPr>
          <p:cNvPr id="9" name="Picture 10" descr="C:\Users\DannySixx\Desktop\Picture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786454"/>
            <a:ext cx="1042989" cy="1220816"/>
          </a:xfrm>
          <a:prstGeom prst="rect">
            <a:avLst/>
          </a:prstGeom>
          <a:noFill/>
        </p:spPr>
      </p:pic>
      <p:pic>
        <p:nvPicPr>
          <p:cNvPr id="11" name="Picture 9" descr="C:\Users\DannySixx\Desktop\Picture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15016"/>
            <a:ext cx="1428760" cy="105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714625" y="285750"/>
            <a:ext cx="4000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Az ökológia nem kiragadott élőlényegyedekkel, hanem azok populációival foglalkozik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0" y="48577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Ökológiai okokról akkor beszélünk, ha a mintázatot létrehozó hatótényezők a jelenben fejtik ki hatásukat.</a:t>
            </a:r>
          </a:p>
        </p:txBody>
      </p:sp>
      <p:pic>
        <p:nvPicPr>
          <p:cNvPr id="6148" name="Picture 4" descr="C:\Users\DannySixx\Desktop\okologia\Nature_Mount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00174"/>
            <a:ext cx="5643602" cy="325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C:\Users\DannySixx\Desktop\Pictur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715016"/>
            <a:ext cx="1428760" cy="1052002"/>
          </a:xfrm>
          <a:prstGeom prst="rect">
            <a:avLst/>
          </a:prstGeom>
          <a:noFill/>
        </p:spPr>
      </p:pic>
      <p:pic>
        <p:nvPicPr>
          <p:cNvPr id="9" name="Picture 10" descr="C:\Users\DannySixx\Desktop\Picture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786454"/>
            <a:ext cx="1042989" cy="1220816"/>
          </a:xfrm>
          <a:prstGeom prst="rect">
            <a:avLst/>
          </a:prstGeom>
          <a:noFill/>
        </p:spPr>
      </p:pic>
      <p:pic>
        <p:nvPicPr>
          <p:cNvPr id="10" name="Picture 11" descr="C:\Users\DannySixx\Desktop\Picture5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46" y="5715016"/>
            <a:ext cx="1358282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0" y="214313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Bauhaus 93" pitchFamily="82" charset="0"/>
              </a:rPr>
              <a:t>Fontos Tudnivalók</a:t>
            </a:r>
          </a:p>
          <a:p>
            <a:pPr algn="ctr"/>
            <a:r>
              <a:rPr lang="hu-HU" sz="4000" dirty="0">
                <a:solidFill>
                  <a:schemeClr val="bg1"/>
                </a:solidFill>
                <a:latin typeface="Bauhaus 93" pitchFamily="82" charset="0"/>
              </a:rPr>
              <a:t> Ernst Haeckel-röL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357438" y="2143125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Haeckel eredetileg orvos volt, később azonban összehasonlító anatómia és zoológia professzora lett.</a:t>
            </a:r>
          </a:p>
          <a:p>
            <a:pPr algn="ctr">
              <a:buFont typeface="Arial" charset="0"/>
              <a:buChar char="•"/>
            </a:pPr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 Neki köszönhetünk néhány ma is használatos biológiai fogalmat, mint például törzs vagy ökológia.</a:t>
            </a:r>
          </a:p>
          <a:p>
            <a:pPr algn="ctr">
              <a:buFont typeface="Arial" charset="0"/>
              <a:buChar char="•"/>
            </a:pPr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 Haeckel szerint a politika pedig nem más mint alkalmazott biológia</a:t>
            </a:r>
          </a:p>
        </p:txBody>
      </p:sp>
      <p:pic>
        <p:nvPicPr>
          <p:cNvPr id="7172" name="Picture 4" descr="C:\Users\DannySixx\Desktop\okologi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14554"/>
            <a:ext cx="222556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DannySixx\Desktop\okologia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14554"/>
            <a:ext cx="208259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DannySixx\Desktop\okologia\420px-Haeckel_Actini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857760"/>
            <a:ext cx="1285884" cy="1833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C:\Users\DannySixx\Desktop\Picture6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5786454"/>
            <a:ext cx="1042989" cy="1220816"/>
          </a:xfrm>
          <a:prstGeom prst="rect">
            <a:avLst/>
          </a:prstGeom>
          <a:noFill/>
        </p:spPr>
      </p:pic>
      <p:pic>
        <p:nvPicPr>
          <p:cNvPr id="10" name="Picture 11" descr="C:\Users\DannySixx\Desktop\Picture5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46" y="5715016"/>
            <a:ext cx="1358282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0" y="2857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6000" dirty="0">
                <a:solidFill>
                  <a:schemeClr val="bg1"/>
                </a:solidFill>
                <a:latin typeface="Bauhaus 93" pitchFamily="82" charset="0"/>
              </a:rPr>
              <a:t>Módszertani Irányzatai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71500" y="1500188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chemeClr val="bg1"/>
                </a:solidFill>
                <a:latin typeface="Bauhaus 93" pitchFamily="82" charset="0"/>
              </a:rPr>
              <a:t>3 Nagyobb Módszertani irányzat létezik melyek: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285875" y="2071688"/>
            <a:ext cx="685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1. A valós természeti folyamatok megfigyeléséből kiinduló terepi ökológusok arra törekszenek, hogy vizsgálataik a megfigyelendő folyamatokba való minél kevesebb beavatkozással járjanak</a:t>
            </a:r>
          </a:p>
        </p:txBody>
      </p:sp>
      <p:pic>
        <p:nvPicPr>
          <p:cNvPr id="11269" name="Picture 5" descr="C:\Users\DannySixx\Desktop\okologia\ci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500438"/>
            <a:ext cx="2786062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C:\Users\DannySixx\Desktop\okologia\ds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00438"/>
            <a:ext cx="4524372" cy="301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0" descr="C:\Users\DannySixx\Desktop\Picture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786454"/>
            <a:ext cx="1042989" cy="1220816"/>
          </a:xfrm>
          <a:prstGeom prst="rect">
            <a:avLst/>
          </a:prstGeom>
          <a:noFill/>
        </p:spPr>
      </p:pic>
      <p:pic>
        <p:nvPicPr>
          <p:cNvPr id="11" name="Picture 9" descr="C:\Users\DannySixx\Desktop\Picture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5715016"/>
            <a:ext cx="1428760" cy="105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285875" y="142875"/>
            <a:ext cx="6715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11. Az ökológiai kutatások másik irányzata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Bauhaus 93" pitchFamily="82" charset="0"/>
              </a:rPr>
              <a:t> (a kísérletezők) nem a megfigyelt természeti folyamat leírását, hanem egy kiragadott részjelenséggel kapcsolatos hipotézist állít vizsgálódásának középpontjába</a:t>
            </a:r>
          </a:p>
        </p:txBody>
      </p:sp>
      <p:pic>
        <p:nvPicPr>
          <p:cNvPr id="9220" name="Picture 4" descr="C:\Users\DannySixx\Desktop\okologia\che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071678"/>
            <a:ext cx="4752975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1" name="Picture 5" descr="C:\Users\DannySixx\Desktop\okologia\felold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43063"/>
            <a:ext cx="2746375" cy="366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C:\Users\DannySixx\Desktop\Picture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786454"/>
            <a:ext cx="1042989" cy="1220816"/>
          </a:xfrm>
          <a:prstGeom prst="rect">
            <a:avLst/>
          </a:prstGeom>
          <a:noFill/>
        </p:spPr>
      </p:pic>
      <p:pic>
        <p:nvPicPr>
          <p:cNvPr id="10" name="Picture 9" descr="C:\Users\DannySixx\Desktop\Picture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5715016"/>
            <a:ext cx="1428760" cy="1052002"/>
          </a:xfrm>
          <a:prstGeom prst="rect">
            <a:avLst/>
          </a:prstGeom>
          <a:noFill/>
        </p:spPr>
      </p:pic>
      <p:pic>
        <p:nvPicPr>
          <p:cNvPr id="11" name="Picture 11" descr="C:\Users\DannySixx\Desktop\Picture5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46" y="5715016"/>
            <a:ext cx="1358282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513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Bauhaus 93</vt:lpstr>
      <vt:lpstr>Gungsuh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DannySixx</dc:creator>
  <cp:lastModifiedBy>DannySixx</cp:lastModifiedBy>
  <cp:revision>84</cp:revision>
  <dcterms:created xsi:type="dcterms:W3CDTF">2013-02-11T23:06:35Z</dcterms:created>
  <dcterms:modified xsi:type="dcterms:W3CDTF">2013-02-15T10:17:43Z</dcterms:modified>
</cp:coreProperties>
</file>