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6" r:id="rId2"/>
    <p:sldId id="256" r:id="rId3"/>
    <p:sldId id="257" r:id="rId4"/>
    <p:sldId id="258" r:id="rId5"/>
    <p:sldId id="259" r:id="rId6"/>
    <p:sldId id="261"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4708" autoAdjust="0"/>
  </p:normalViewPr>
  <p:slideViewPr>
    <p:cSldViewPr>
      <p:cViewPr>
        <p:scale>
          <a:sx n="100" d="100"/>
          <a:sy n="100" d="100"/>
        </p:scale>
        <p:origin x="-72"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12" name="Picture 11" descr="9_02.jpg"/>
          <p:cNvPicPr preferRelativeResize="0">
            <a:picLocks/>
          </p:cNvPicPr>
          <p:nvPr/>
        </p:nvPicPr>
        <p:blipFill>
          <a:blip r:embed="rId2">
            <a:duotone>
              <a:schemeClr val="accent1">
                <a:shade val="45000"/>
                <a:satMod val="135000"/>
              </a:schemeClr>
              <a:prstClr val="white"/>
            </a:duotone>
          </a:blip>
          <a:stretch>
            <a:fillRect/>
          </a:stretch>
        </p:blipFill>
        <p:spPr>
          <a:xfrm>
            <a:off x="7754112" y="0"/>
            <a:ext cx="73152" cy="6858000"/>
          </a:xfrm>
          <a:prstGeom prst="rect">
            <a:avLst/>
          </a:prstGeom>
        </p:spPr>
      </p:pic>
      <p:pic>
        <p:nvPicPr>
          <p:cNvPr id="7" name="Picture 6" descr="1_05.jpg"/>
          <p:cNvPicPr>
            <a:picLocks noChangeAspect="1"/>
          </p:cNvPicPr>
          <p:nvPr/>
        </p:nvPicPr>
        <p:blipFill>
          <a:blip r:embed="rId3"/>
          <a:stretch>
            <a:fillRect/>
          </a:stretch>
        </p:blipFill>
        <p:spPr>
          <a:xfrm>
            <a:off x="7810500" y="0"/>
            <a:ext cx="1333500" cy="6858000"/>
          </a:xfrm>
          <a:prstGeom prst="rect">
            <a:avLst/>
          </a:prstGeom>
        </p:spPr>
      </p:pic>
      <p:grpSp>
        <p:nvGrpSpPr>
          <p:cNvPr id="4" name="Group 17"/>
          <p:cNvGrpSpPr/>
          <p:nvPr/>
        </p:nvGrpSpPr>
        <p:grpSpPr>
          <a:xfrm>
            <a:off x="0" y="6630352"/>
            <a:ext cx="9144000" cy="228600"/>
            <a:chOff x="0" y="6582727"/>
            <a:chExt cx="9144000" cy="228600"/>
          </a:xfrm>
        </p:grpSpPr>
        <p:sp>
          <p:nvSpPr>
            <p:cNvPr id="10" name="Rectangle 9"/>
            <p:cNvSpPr/>
            <p:nvPr/>
          </p:nvSpPr>
          <p:spPr>
            <a:xfrm>
              <a:off x="7813040" y="6582727"/>
              <a:ext cx="1330960" cy="228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34101" y="6582727"/>
              <a:ext cx="1609724"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82727"/>
              <a:ext cx="6096000"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57200" y="1371600"/>
            <a:ext cx="6781800" cy="1069975"/>
          </a:xfrm>
        </p:spPr>
        <p:txBody>
          <a:bodyPr bIns="0" anchor="b" anchorCtr="0">
            <a:noAutofit/>
          </a:bodyPr>
          <a:lstStyle>
            <a:lvl1pPr>
              <a:defRPr sz="4200" baseline="0"/>
            </a:lvl1pPr>
          </a:lstStyle>
          <a:p>
            <a:r>
              <a:rPr lang="hu-HU" smtClean="0"/>
              <a:t>Mintacím szerkesztése</a:t>
            </a:r>
            <a:endParaRPr lang="en-US" dirty="0"/>
          </a:p>
        </p:txBody>
      </p:sp>
      <p:sp>
        <p:nvSpPr>
          <p:cNvPr id="3" name="Subtitle 2"/>
          <p:cNvSpPr>
            <a:spLocks noGrp="1"/>
          </p:cNvSpPr>
          <p:nvPr>
            <p:ph type="subTitle" idx="1"/>
          </p:nvPr>
        </p:nvSpPr>
        <p:spPr>
          <a:xfrm>
            <a:off x="457200" y="2438400"/>
            <a:ext cx="6781800" cy="762000"/>
          </a:xfrm>
        </p:spPr>
        <p:txBody>
          <a:bodyPr lIns="0" tIns="0" rIns="0">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19" name="Date Placeholder 18"/>
          <p:cNvSpPr>
            <a:spLocks noGrp="1"/>
          </p:cNvSpPr>
          <p:nvPr>
            <p:ph type="dt" sz="half" idx="10"/>
          </p:nvPr>
        </p:nvSpPr>
        <p:spPr>
          <a:xfrm>
            <a:off x="6210300" y="6610350"/>
            <a:ext cx="1524000" cy="228600"/>
          </a:xfrm>
        </p:spPr>
        <p:txBody>
          <a:bodyPr/>
          <a:lstStyle/>
          <a:p>
            <a:fld id="{4831956A-6F85-4C5D-8433-C3A2CBAFFEDF}" type="datetimeFigureOut">
              <a:rPr lang="hu-HU" smtClean="0"/>
              <a:t>2013.02.14.</a:t>
            </a:fld>
            <a:endParaRPr lang="hu-HU"/>
          </a:p>
        </p:txBody>
      </p:sp>
      <p:sp>
        <p:nvSpPr>
          <p:cNvPr id="20" name="Slide Number Placeholder 19"/>
          <p:cNvSpPr>
            <a:spLocks noGrp="1"/>
          </p:cNvSpPr>
          <p:nvPr>
            <p:ph type="sldNum" sz="quarter" idx="11"/>
          </p:nvPr>
        </p:nvSpPr>
        <p:spPr>
          <a:xfrm>
            <a:off x="7924800" y="6610350"/>
            <a:ext cx="1198880" cy="228600"/>
          </a:xfrm>
        </p:spPr>
        <p:txBody>
          <a:bodyPr/>
          <a:lstStyle/>
          <a:p>
            <a:fld id="{C983F904-C86D-491E-AF8D-BCADFCDEAEAF}" type="slidenum">
              <a:rPr lang="hu-HU" smtClean="0"/>
              <a:t>‹#›</a:t>
            </a:fld>
            <a:endParaRPr lang="hu-HU"/>
          </a:p>
        </p:txBody>
      </p:sp>
      <p:sp>
        <p:nvSpPr>
          <p:cNvPr id="21" name="Footer Placeholder 20"/>
          <p:cNvSpPr>
            <a:spLocks noGrp="1"/>
          </p:cNvSpPr>
          <p:nvPr>
            <p:ph type="ftr" sz="quarter" idx="12"/>
          </p:nvPr>
        </p:nvSpPr>
        <p:spPr>
          <a:xfrm>
            <a:off x="457200" y="6611112"/>
            <a:ext cx="5600700" cy="228600"/>
          </a:xfrm>
        </p:spPr>
        <p:txBody>
          <a:bodyPr/>
          <a:lstStyle/>
          <a:p>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4831956A-6F85-4C5D-8433-C3A2CBAFFEDF}" type="datetimeFigureOut">
              <a:rPr lang="hu-HU" smtClean="0"/>
              <a:t>2013.02.14.</a:t>
            </a:fld>
            <a:endParaRPr lang="hu-HU"/>
          </a:p>
        </p:txBody>
      </p:sp>
      <p:sp>
        <p:nvSpPr>
          <p:cNvPr id="23" name="Slide Number Placeholder 22"/>
          <p:cNvSpPr>
            <a:spLocks noGrp="1"/>
          </p:cNvSpPr>
          <p:nvPr>
            <p:ph type="sldNum" sz="quarter" idx="11"/>
          </p:nvPr>
        </p:nvSpPr>
        <p:spPr/>
        <p:txBody>
          <a:bodyPr/>
          <a:lstStyle/>
          <a:p>
            <a:fld id="{C983F904-C86D-491E-AF8D-BCADFCDEAEAF}" type="slidenum">
              <a:rPr lang="hu-HU" smtClean="0"/>
              <a:t>‹#›</a:t>
            </a:fld>
            <a:endParaRPr lang="hu-HU"/>
          </a:p>
        </p:txBody>
      </p:sp>
      <p:sp>
        <p:nvSpPr>
          <p:cNvPr id="24" name="Footer Placeholder 23"/>
          <p:cNvSpPr>
            <a:spLocks noGrp="1"/>
          </p:cNvSpPr>
          <p:nvPr>
            <p:ph type="ftr" sz="quarter" idx="12"/>
          </p:nvPr>
        </p:nvSpPr>
        <p:spPr/>
        <p:txBody>
          <a:bodyPr/>
          <a:lstStyle/>
          <a:p>
            <a:endParaRPr lang="hu-HU"/>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9085"/>
            <a:ext cx="2057400" cy="5537078"/>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457200" y="585216"/>
            <a:ext cx="6019800" cy="5541264"/>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4831956A-6F85-4C5D-8433-C3A2CBAFFEDF}" type="datetimeFigureOut">
              <a:rPr lang="hu-HU" smtClean="0"/>
              <a:t>2013.02.14.</a:t>
            </a:fld>
            <a:endParaRPr lang="hu-HU"/>
          </a:p>
        </p:txBody>
      </p:sp>
      <p:sp>
        <p:nvSpPr>
          <p:cNvPr id="23" name="Slide Number Placeholder 22"/>
          <p:cNvSpPr>
            <a:spLocks noGrp="1"/>
          </p:cNvSpPr>
          <p:nvPr>
            <p:ph type="sldNum" sz="quarter" idx="11"/>
          </p:nvPr>
        </p:nvSpPr>
        <p:spPr/>
        <p:txBody>
          <a:bodyPr/>
          <a:lstStyle/>
          <a:p>
            <a:fld id="{C983F904-C86D-491E-AF8D-BCADFCDEAEAF}" type="slidenum">
              <a:rPr lang="hu-HU" smtClean="0"/>
              <a:t>‹#›</a:t>
            </a:fld>
            <a:endParaRPr lang="hu-HU"/>
          </a:p>
        </p:txBody>
      </p:sp>
      <p:sp>
        <p:nvSpPr>
          <p:cNvPr id="24" name="Footer Placeholder 23"/>
          <p:cNvSpPr>
            <a:spLocks noGrp="1"/>
          </p:cNvSpPr>
          <p:nvPr>
            <p:ph type="ftr" sz="quarter" idx="12"/>
          </p:nvPr>
        </p:nvSpPr>
        <p:spPr/>
        <p:txBody>
          <a:bodyPr/>
          <a:lstStyle/>
          <a:p>
            <a:endParaRPr lang="hu-HU"/>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grpSp>
        <p:nvGrpSpPr>
          <p:cNvPr id="4" name="Group 20"/>
          <p:cNvGrpSpPr/>
          <p:nvPr/>
        </p:nvGrpSpPr>
        <p:grpSpPr>
          <a:xfrm>
            <a:off x="0" y="6631305"/>
            <a:ext cx="9144000" cy="228600"/>
            <a:chOff x="0" y="6583680"/>
            <a:chExt cx="9144000" cy="228600"/>
          </a:xfrm>
        </p:grpSpPr>
        <p:sp>
          <p:nvSpPr>
            <p:cNvPr id="32" name="Rectangle 3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0" name="Picture 9" descr="2_01.jpg"/>
          <p:cNvPicPr>
            <a:picLocks noChangeAspect="1"/>
          </p:cNvPicPr>
          <p:nvPr/>
        </p:nvPicPr>
        <p:blipFill>
          <a:blip r:embed="rId3"/>
          <a:stretch>
            <a:fillRect/>
          </a:stretch>
        </p:blipFill>
        <p:spPr>
          <a:xfrm>
            <a:off x="0" y="0"/>
            <a:ext cx="9144000" cy="403860"/>
          </a:xfrm>
          <a:prstGeom prst="rect">
            <a:avLst/>
          </a:prstGeom>
        </p:spPr>
      </p:pic>
      <p:sp>
        <p:nvSpPr>
          <p:cNvPr id="2" name="Title 1"/>
          <p:cNvSpPr>
            <a:spLocks noGrp="1"/>
          </p:cNvSpPr>
          <p:nvPr>
            <p:ph type="title"/>
          </p:nvPr>
        </p:nvSpPr>
        <p:spPr/>
        <p:txBody>
          <a:bodyPr/>
          <a:lstStyle/>
          <a:p>
            <a:r>
              <a:rPr lang="hu-HU" smtClean="0"/>
              <a:t>Mintacím szerkesztése</a:t>
            </a:r>
            <a:endParaRPr lang="en-US"/>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7" name="Date Placeholder 16"/>
          <p:cNvSpPr>
            <a:spLocks noGrp="1"/>
          </p:cNvSpPr>
          <p:nvPr>
            <p:ph type="dt" sz="half" idx="10"/>
          </p:nvPr>
        </p:nvSpPr>
        <p:spPr/>
        <p:txBody>
          <a:bodyPr/>
          <a:lstStyle/>
          <a:p>
            <a:fld id="{4831956A-6F85-4C5D-8433-C3A2CBAFFEDF}" type="datetimeFigureOut">
              <a:rPr lang="hu-HU" smtClean="0"/>
              <a:t>2013.02.14.</a:t>
            </a:fld>
            <a:endParaRPr lang="hu-HU"/>
          </a:p>
        </p:txBody>
      </p:sp>
      <p:sp>
        <p:nvSpPr>
          <p:cNvPr id="18" name="Slide Number Placeholder 17"/>
          <p:cNvSpPr>
            <a:spLocks noGrp="1"/>
          </p:cNvSpPr>
          <p:nvPr>
            <p:ph type="sldNum" sz="quarter" idx="11"/>
          </p:nvPr>
        </p:nvSpPr>
        <p:spPr/>
        <p:txBody>
          <a:bodyPr/>
          <a:lstStyle/>
          <a:p>
            <a:fld id="{C983F904-C86D-491E-AF8D-BCADFCDEAEAF}" type="slidenum">
              <a:rPr lang="hu-HU" smtClean="0"/>
              <a:t>‹#›</a:t>
            </a:fld>
            <a:endParaRPr lang="hu-HU"/>
          </a:p>
        </p:txBody>
      </p:sp>
      <p:sp>
        <p:nvSpPr>
          <p:cNvPr id="20" name="Footer Placeholder 19"/>
          <p:cNvSpPr>
            <a:spLocks noGrp="1"/>
          </p:cNvSpPr>
          <p:nvPr>
            <p:ph type="ftr" sz="quarter" idx="12"/>
          </p:nvPr>
        </p:nvSpPr>
        <p:spPr/>
        <p:txBody>
          <a:bodyPr/>
          <a:lstStyle/>
          <a:p>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grpSp>
        <p:nvGrpSpPr>
          <p:cNvPr id="4" name="Group 22"/>
          <p:cNvGrpSpPr/>
          <p:nvPr/>
        </p:nvGrpSpPr>
        <p:grpSpPr>
          <a:xfrm>
            <a:off x="1438274" y="6629400"/>
            <a:ext cx="7705726" cy="228600"/>
            <a:chOff x="1438274" y="6629400"/>
            <a:chExt cx="7705726" cy="228600"/>
          </a:xfrm>
        </p:grpSpPr>
        <p:sp>
          <p:nvSpPr>
            <p:cNvPr id="27" name="Rectangle 26"/>
            <p:cNvSpPr/>
            <p:nvPr/>
          </p:nvSpPr>
          <p:spPr>
            <a:xfrm>
              <a:off x="8763000" y="662940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42480" y="662940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38274" y="6629400"/>
              <a:ext cx="5663565"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752600" y="5245101"/>
            <a:ext cx="6934199" cy="1155700"/>
          </a:xfrm>
        </p:spPr>
        <p:txBody>
          <a:bodyPr anchor="t">
            <a:normAutofit/>
          </a:bodyPr>
          <a:lstStyle>
            <a:lvl1pPr algn="r">
              <a:defRPr sz="4200" b="0" i="0" cap="none" baseline="0"/>
            </a:lvl1pPr>
          </a:lstStyle>
          <a:p>
            <a:r>
              <a:rPr lang="hu-HU" smtClean="0"/>
              <a:t>Mintacím szerkesztése</a:t>
            </a:r>
            <a:endParaRPr lang="en-US" dirty="0"/>
          </a:p>
        </p:txBody>
      </p:sp>
      <p:sp>
        <p:nvSpPr>
          <p:cNvPr id="3" name="Text Placeholder 2"/>
          <p:cNvSpPr>
            <a:spLocks noGrp="1"/>
          </p:cNvSpPr>
          <p:nvPr>
            <p:ph type="body" idx="1"/>
          </p:nvPr>
        </p:nvSpPr>
        <p:spPr>
          <a:xfrm>
            <a:off x="1752600" y="4114800"/>
            <a:ext cx="6934199" cy="1130300"/>
          </a:xfrm>
        </p:spPr>
        <p:txBody>
          <a:bodyPr anchor="b">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pic>
        <p:nvPicPr>
          <p:cNvPr id="10" name="Picture 9" descr="9_01.jpg"/>
          <p:cNvPicPr>
            <a:picLocks noChangeAspect="1"/>
          </p:cNvPicPr>
          <p:nvPr/>
        </p:nvPicPr>
        <p:blipFill>
          <a:blip r:embed="rId2"/>
          <a:stretch>
            <a:fillRect/>
          </a:stretch>
        </p:blipFill>
        <p:spPr>
          <a:xfrm>
            <a:off x="0" y="0"/>
            <a:ext cx="1363980" cy="6858000"/>
          </a:xfrm>
          <a:prstGeom prst="rect">
            <a:avLst/>
          </a:prstGeom>
        </p:spPr>
      </p:pic>
      <p:sp>
        <p:nvSpPr>
          <p:cNvPr id="24" name="Date Placeholder 23"/>
          <p:cNvSpPr>
            <a:spLocks noGrp="1"/>
          </p:cNvSpPr>
          <p:nvPr>
            <p:ph type="dt" sz="half" idx="10"/>
          </p:nvPr>
        </p:nvSpPr>
        <p:spPr>
          <a:xfrm>
            <a:off x="7162800" y="6610350"/>
            <a:ext cx="1524000" cy="246888"/>
          </a:xfrm>
        </p:spPr>
        <p:txBody>
          <a:bodyPr/>
          <a:lstStyle/>
          <a:p>
            <a:fld id="{4831956A-6F85-4C5D-8433-C3A2CBAFFEDF}" type="datetimeFigureOut">
              <a:rPr lang="hu-HU" smtClean="0"/>
              <a:t>2013.02.14.</a:t>
            </a:fld>
            <a:endParaRPr lang="hu-HU"/>
          </a:p>
        </p:txBody>
      </p:sp>
      <p:sp>
        <p:nvSpPr>
          <p:cNvPr id="25" name="Slide Number Placeholder 24"/>
          <p:cNvSpPr>
            <a:spLocks noGrp="1"/>
          </p:cNvSpPr>
          <p:nvPr>
            <p:ph type="sldNum" sz="quarter" idx="11"/>
          </p:nvPr>
        </p:nvSpPr>
        <p:spPr>
          <a:xfrm>
            <a:off x="8742680" y="6610350"/>
            <a:ext cx="381000" cy="246888"/>
          </a:xfrm>
        </p:spPr>
        <p:txBody>
          <a:bodyPr/>
          <a:lstStyle/>
          <a:p>
            <a:fld id="{C983F904-C86D-491E-AF8D-BCADFCDEAEAF}" type="slidenum">
              <a:rPr lang="hu-HU" smtClean="0"/>
              <a:t>‹#›</a:t>
            </a:fld>
            <a:endParaRPr lang="hu-HU"/>
          </a:p>
        </p:txBody>
      </p:sp>
      <p:sp>
        <p:nvSpPr>
          <p:cNvPr id="26" name="Footer Placeholder 25"/>
          <p:cNvSpPr>
            <a:spLocks noGrp="1"/>
          </p:cNvSpPr>
          <p:nvPr>
            <p:ph type="ftr" sz="quarter" idx="12"/>
          </p:nvPr>
        </p:nvSpPr>
        <p:spPr>
          <a:xfrm>
            <a:off x="1524000" y="6610350"/>
            <a:ext cx="5562600" cy="247650"/>
          </a:xfrm>
        </p:spPr>
        <p:txBody>
          <a:bodyPr/>
          <a:lstStyle/>
          <a:p>
            <a:endParaRPr lang="hu-HU"/>
          </a:p>
        </p:txBody>
      </p:sp>
      <p:pic>
        <p:nvPicPr>
          <p:cNvPr id="20" name="Picture 19" descr="vert_bar_02.png"/>
          <p:cNvPicPr preferRelativeResize="0">
            <a:picLocks/>
          </p:cNvPicPr>
          <p:nvPr/>
        </p:nvPicPr>
        <p:blipFill>
          <a:blip r:embed="rId3">
            <a:duotone>
              <a:schemeClr val="accent3">
                <a:shade val="45000"/>
                <a:satMod val="135000"/>
              </a:schemeClr>
              <a:prstClr val="white"/>
            </a:duotone>
          </a:blip>
          <a:stretch>
            <a:fillRect/>
          </a:stretch>
        </p:blipFill>
        <p:spPr>
          <a:xfrm>
            <a:off x="1362456" y="0"/>
            <a:ext cx="73152"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pic>
        <p:nvPicPr>
          <p:cNvPr id="13" name="Picture 12" descr="bar_06.png"/>
          <p:cNvPicPr>
            <a:picLocks noChangeAspect="1"/>
          </p:cNvPicPr>
          <p:nvPr/>
        </p:nvPicPr>
        <p:blipFill>
          <a:blip r:embed="rId2">
            <a:duotone>
              <a:schemeClr val="accent4">
                <a:shade val="45000"/>
                <a:satMod val="135000"/>
              </a:schemeClr>
              <a:prstClr val="white"/>
            </a:duotone>
          </a:blip>
          <a:stretch>
            <a:fillRect/>
          </a:stretch>
        </p:blipFill>
        <p:spPr>
          <a:xfrm>
            <a:off x="0" y="403860"/>
            <a:ext cx="9144000" cy="53340"/>
          </a:xfrm>
          <a:prstGeom prst="rect">
            <a:avLst/>
          </a:prstGeom>
        </p:spPr>
      </p:pic>
      <p:sp>
        <p:nvSpPr>
          <p:cNvPr id="2" name="Title 1"/>
          <p:cNvSpPr>
            <a:spLocks noGrp="1"/>
          </p:cNvSpPr>
          <p:nvPr>
            <p:ph type="title"/>
          </p:nvPr>
        </p:nvSpPr>
        <p:spPr/>
        <p:txBody>
          <a:bodyPr/>
          <a:lstStyle/>
          <a:p>
            <a:r>
              <a:rPr lang="hu-HU" smtClean="0"/>
              <a:t>Mintacím szerkesztése</a:t>
            </a:r>
            <a:endParaRPr lang="en-US"/>
          </a:p>
        </p:txBody>
      </p:sp>
      <p:pic>
        <p:nvPicPr>
          <p:cNvPr id="12" name="Picture 11" descr="3_01.jpg"/>
          <p:cNvPicPr>
            <a:picLocks noChangeAspect="1"/>
          </p:cNvPicPr>
          <p:nvPr/>
        </p:nvPicPr>
        <p:blipFill>
          <a:blip r:embed="rId3"/>
          <a:stretch>
            <a:fillRect/>
          </a:stretch>
        </p:blipFill>
        <p:spPr>
          <a:xfrm>
            <a:off x="0" y="0"/>
            <a:ext cx="9144000" cy="403860"/>
          </a:xfrm>
          <a:prstGeom prst="rect">
            <a:avLst/>
          </a:prstGeom>
        </p:spPr>
      </p:pic>
      <p:sp>
        <p:nvSpPr>
          <p:cNvPr id="14" name="Content Placeholder 13"/>
          <p:cNvSpPr>
            <a:spLocks noGrp="1"/>
          </p:cNvSpPr>
          <p:nvPr>
            <p:ph sz="quarter" idx="13"/>
          </p:nvPr>
        </p:nvSpPr>
        <p:spPr>
          <a:xfrm>
            <a:off x="457200" y="1981200"/>
            <a:ext cx="40386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6" name="Content Placeholder 15"/>
          <p:cNvSpPr>
            <a:spLocks noGrp="1"/>
          </p:cNvSpPr>
          <p:nvPr>
            <p:ph sz="quarter" idx="14"/>
          </p:nvPr>
        </p:nvSpPr>
        <p:spPr>
          <a:xfrm>
            <a:off x="4648200" y="1981200"/>
            <a:ext cx="40386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grpSp>
        <p:nvGrpSpPr>
          <p:cNvPr id="3" name="Group 14"/>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4831956A-6F85-4C5D-8433-C3A2CBAFFEDF}" type="datetimeFigureOut">
              <a:rPr lang="hu-HU" smtClean="0"/>
              <a:t>2013.02.14.</a:t>
            </a:fld>
            <a:endParaRPr lang="hu-HU"/>
          </a:p>
        </p:txBody>
      </p:sp>
      <p:sp>
        <p:nvSpPr>
          <p:cNvPr id="21" name="Slide Number Placeholder 20"/>
          <p:cNvSpPr>
            <a:spLocks noGrp="1"/>
          </p:cNvSpPr>
          <p:nvPr>
            <p:ph type="sldNum" sz="quarter" idx="16"/>
          </p:nvPr>
        </p:nvSpPr>
        <p:spPr/>
        <p:txBody>
          <a:bodyPr/>
          <a:lstStyle/>
          <a:p>
            <a:fld id="{C983F904-C86D-491E-AF8D-BCADFCDEAEAF}" type="slidenum">
              <a:rPr lang="hu-HU" smtClean="0"/>
              <a:t>‹#›</a:t>
            </a:fld>
            <a:endParaRPr lang="hu-HU"/>
          </a:p>
        </p:txBody>
      </p:sp>
      <p:sp>
        <p:nvSpPr>
          <p:cNvPr id="22" name="Footer Placeholder 21"/>
          <p:cNvSpPr>
            <a:spLocks noGrp="1"/>
          </p:cNvSpPr>
          <p:nvPr>
            <p:ph type="ftr" sz="quarter" idx="17"/>
          </p:nvPr>
        </p:nvSpPr>
        <p:spPr/>
        <p:txBody>
          <a:bodyPr/>
          <a:lstStyle/>
          <a:p>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a:p>
        </p:txBody>
      </p:sp>
      <p:sp>
        <p:nvSpPr>
          <p:cNvPr id="3" name="Text Placeholder 2"/>
          <p:cNvSpPr>
            <a:spLocks noGrp="1"/>
          </p:cNvSpPr>
          <p:nvPr>
            <p:ph type="body" idx="1"/>
          </p:nvPr>
        </p:nvSpPr>
        <p:spPr>
          <a:xfrm>
            <a:off x="457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pic>
        <p:nvPicPr>
          <p:cNvPr id="14" name="Picture 13" descr="4_01.jpg"/>
          <p:cNvPicPr>
            <a:picLocks noChangeAspect="1"/>
          </p:cNvPicPr>
          <p:nvPr/>
        </p:nvPicPr>
        <p:blipFill>
          <a:blip r:embed="rId2"/>
          <a:stretch>
            <a:fillRect/>
          </a:stretch>
        </p:blipFill>
        <p:spPr>
          <a:xfrm>
            <a:off x="0" y="0"/>
            <a:ext cx="9144000" cy="403860"/>
          </a:xfrm>
          <a:prstGeom prst="rect">
            <a:avLst/>
          </a:prstGeom>
        </p:spPr>
      </p:pic>
      <p:sp>
        <p:nvSpPr>
          <p:cNvPr id="15" name="Text Placeholder 2"/>
          <p:cNvSpPr>
            <a:spLocks noGrp="1"/>
          </p:cNvSpPr>
          <p:nvPr>
            <p:ph type="body" idx="13"/>
          </p:nvPr>
        </p:nvSpPr>
        <p:spPr>
          <a:xfrm>
            <a:off x="4648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17" name="Content Placeholder 16"/>
          <p:cNvSpPr>
            <a:spLocks noGrp="1"/>
          </p:cNvSpPr>
          <p:nvPr>
            <p:ph sz="quarter" idx="14"/>
          </p:nvPr>
        </p:nvSpPr>
        <p:spPr>
          <a:xfrm>
            <a:off x="457200" y="2438400"/>
            <a:ext cx="4038600" cy="3657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19" name="Content Placeholder 18"/>
          <p:cNvSpPr>
            <a:spLocks noGrp="1"/>
          </p:cNvSpPr>
          <p:nvPr>
            <p:ph sz="quarter" idx="15"/>
          </p:nvPr>
        </p:nvSpPr>
        <p:spPr>
          <a:xfrm>
            <a:off x="4648200" y="2438400"/>
            <a:ext cx="4038600" cy="36576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pic>
        <p:nvPicPr>
          <p:cNvPr id="16" name="Picture 15" descr="bar_06.png"/>
          <p:cNvPicPr>
            <a:picLocks noChangeAspect="1"/>
          </p:cNvPicPr>
          <p:nvPr/>
        </p:nvPicPr>
        <p:blipFill>
          <a:blip r:embed="rId3">
            <a:duotone>
              <a:schemeClr val="accent5">
                <a:shade val="45000"/>
                <a:satMod val="135000"/>
              </a:schemeClr>
              <a:prstClr val="white"/>
            </a:duotone>
          </a:blip>
          <a:stretch>
            <a:fillRect/>
          </a:stretch>
        </p:blipFill>
        <p:spPr>
          <a:xfrm>
            <a:off x="0" y="403860"/>
            <a:ext cx="9144000" cy="53340"/>
          </a:xfrm>
          <a:prstGeom prst="rect">
            <a:avLst/>
          </a:prstGeom>
        </p:spPr>
      </p:pic>
      <p:grpSp>
        <p:nvGrpSpPr>
          <p:cNvPr id="4" name="Group 17"/>
          <p:cNvGrpSpPr/>
          <p:nvPr/>
        </p:nvGrpSpPr>
        <p:grpSpPr>
          <a:xfrm>
            <a:off x="0" y="6631305"/>
            <a:ext cx="9144000" cy="228600"/>
            <a:chOff x="0" y="6583680"/>
            <a:chExt cx="9144000" cy="228600"/>
          </a:xfrm>
        </p:grpSpPr>
        <p:sp>
          <p:nvSpPr>
            <p:cNvPr id="20" name="Rectangle 1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22"/>
          <p:cNvSpPr>
            <a:spLocks noGrp="1"/>
          </p:cNvSpPr>
          <p:nvPr>
            <p:ph type="dt" sz="half" idx="16"/>
          </p:nvPr>
        </p:nvSpPr>
        <p:spPr/>
        <p:txBody>
          <a:bodyPr/>
          <a:lstStyle/>
          <a:p>
            <a:fld id="{4831956A-6F85-4C5D-8433-C3A2CBAFFEDF}" type="datetimeFigureOut">
              <a:rPr lang="hu-HU" smtClean="0"/>
              <a:t>2013.02.14.</a:t>
            </a:fld>
            <a:endParaRPr lang="hu-HU"/>
          </a:p>
        </p:txBody>
      </p:sp>
      <p:sp>
        <p:nvSpPr>
          <p:cNvPr id="24" name="Slide Number Placeholder 23"/>
          <p:cNvSpPr>
            <a:spLocks noGrp="1"/>
          </p:cNvSpPr>
          <p:nvPr>
            <p:ph type="sldNum" sz="quarter" idx="17"/>
          </p:nvPr>
        </p:nvSpPr>
        <p:spPr/>
        <p:txBody>
          <a:bodyPr/>
          <a:lstStyle/>
          <a:p>
            <a:fld id="{C983F904-C86D-491E-AF8D-BCADFCDEAEAF}" type="slidenum">
              <a:rPr lang="hu-HU" smtClean="0"/>
              <a:t>‹#›</a:t>
            </a:fld>
            <a:endParaRPr lang="hu-HU"/>
          </a:p>
        </p:txBody>
      </p:sp>
      <p:sp>
        <p:nvSpPr>
          <p:cNvPr id="25" name="Footer Placeholder 24"/>
          <p:cNvSpPr>
            <a:spLocks noGrp="1"/>
          </p:cNvSpPr>
          <p:nvPr>
            <p:ph type="ftr" sz="quarter" idx="18"/>
          </p:nvPr>
        </p:nvSpPr>
        <p:spPr/>
        <p:txBody>
          <a:bodyPr/>
          <a:lstStyle/>
          <a:p>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a:p>
        </p:txBody>
      </p:sp>
      <p:pic>
        <p:nvPicPr>
          <p:cNvPr id="10" name="Picture 9" descr="2_01.jpg"/>
          <p:cNvPicPr>
            <a:picLocks noChangeAspect="1"/>
          </p:cNvPicPr>
          <p:nvPr/>
        </p:nvPicPr>
        <p:blipFill>
          <a:blip r:embed="rId2"/>
          <a:stretch>
            <a:fillRect/>
          </a:stretch>
        </p:blipFill>
        <p:spPr>
          <a:xfrm>
            <a:off x="0" y="0"/>
            <a:ext cx="9144000" cy="403860"/>
          </a:xfrm>
          <a:prstGeom prst="rect">
            <a:avLst/>
          </a:prstGeom>
        </p:spPr>
      </p:pic>
      <p:pic>
        <p:nvPicPr>
          <p:cNvPr id="11" name="Picture 10" descr="bar_06.png"/>
          <p:cNvPicPr>
            <a:picLocks noChangeAspect="1"/>
          </p:cNvPicPr>
          <p:nvPr/>
        </p:nvPicPr>
        <p:blipFill>
          <a:blip r:embed="rId3">
            <a:duotone>
              <a:schemeClr val="accent6">
                <a:shade val="45000"/>
                <a:satMod val="135000"/>
              </a:schemeClr>
              <a:prstClr val="white"/>
            </a:duotone>
          </a:blip>
          <a:stretch>
            <a:fillRect/>
          </a:stretch>
        </p:blipFill>
        <p:spPr>
          <a:xfrm>
            <a:off x="0" y="403860"/>
            <a:ext cx="9144000" cy="53340"/>
          </a:xfrm>
          <a:prstGeom prst="rect">
            <a:avLst/>
          </a:prstGeom>
        </p:spPr>
      </p:pic>
      <p:grpSp>
        <p:nvGrpSpPr>
          <p:cNvPr id="3" name="Group 11"/>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p:cNvSpPr>
            <a:spLocks noGrp="1"/>
          </p:cNvSpPr>
          <p:nvPr>
            <p:ph type="dt" sz="half" idx="10"/>
          </p:nvPr>
        </p:nvSpPr>
        <p:spPr/>
        <p:txBody>
          <a:bodyPr/>
          <a:lstStyle/>
          <a:p>
            <a:fld id="{4831956A-6F85-4C5D-8433-C3A2CBAFFEDF}" type="datetimeFigureOut">
              <a:rPr lang="hu-HU" smtClean="0"/>
              <a:t>2013.02.14.</a:t>
            </a:fld>
            <a:endParaRPr lang="hu-HU"/>
          </a:p>
        </p:txBody>
      </p:sp>
      <p:sp>
        <p:nvSpPr>
          <p:cNvPr id="17" name="Slide Number Placeholder 16"/>
          <p:cNvSpPr>
            <a:spLocks noGrp="1"/>
          </p:cNvSpPr>
          <p:nvPr>
            <p:ph type="sldNum" sz="quarter" idx="11"/>
          </p:nvPr>
        </p:nvSpPr>
        <p:spPr/>
        <p:txBody>
          <a:bodyPr/>
          <a:lstStyle/>
          <a:p>
            <a:fld id="{C983F904-C86D-491E-AF8D-BCADFCDEAEAF}" type="slidenum">
              <a:rPr lang="hu-HU" smtClean="0"/>
              <a:t>‹#›</a:t>
            </a:fld>
            <a:endParaRPr lang="hu-HU"/>
          </a:p>
        </p:txBody>
      </p:sp>
      <p:sp>
        <p:nvSpPr>
          <p:cNvPr id="18" name="Footer Placeholder 17"/>
          <p:cNvSpPr>
            <a:spLocks noGrp="1"/>
          </p:cNvSpPr>
          <p:nvPr>
            <p:ph type="ftr" sz="quarter" idx="12"/>
          </p:nvPr>
        </p:nvSpPr>
        <p:spPr/>
        <p:txBody>
          <a:bodyPr/>
          <a:lstStyle/>
          <a:p>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grpSp>
        <p:nvGrpSpPr>
          <p:cNvPr id="2" name="Group 8"/>
          <p:cNvGrpSpPr/>
          <p:nvPr/>
        </p:nvGrpSpPr>
        <p:grpSpPr>
          <a:xfrm>
            <a:off x="0" y="6631305"/>
            <a:ext cx="9144000" cy="228600"/>
            <a:chOff x="0" y="6583680"/>
            <a:chExt cx="9144000" cy="228600"/>
          </a:xfrm>
        </p:grpSpPr>
        <p:sp>
          <p:nvSpPr>
            <p:cNvPr id="10" name="Rectangle 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12"/>
          <p:cNvSpPr>
            <a:spLocks noGrp="1"/>
          </p:cNvSpPr>
          <p:nvPr>
            <p:ph type="dt" sz="half" idx="10"/>
          </p:nvPr>
        </p:nvSpPr>
        <p:spPr/>
        <p:txBody>
          <a:bodyPr/>
          <a:lstStyle/>
          <a:p>
            <a:fld id="{4831956A-6F85-4C5D-8433-C3A2CBAFFEDF}" type="datetimeFigureOut">
              <a:rPr lang="hu-HU" smtClean="0"/>
              <a:t>2013.02.14.</a:t>
            </a:fld>
            <a:endParaRPr lang="hu-HU"/>
          </a:p>
        </p:txBody>
      </p:sp>
      <p:sp>
        <p:nvSpPr>
          <p:cNvPr id="14" name="Slide Number Placeholder 13"/>
          <p:cNvSpPr>
            <a:spLocks noGrp="1"/>
          </p:cNvSpPr>
          <p:nvPr>
            <p:ph type="sldNum" sz="quarter" idx="11"/>
          </p:nvPr>
        </p:nvSpPr>
        <p:spPr/>
        <p:txBody>
          <a:bodyPr/>
          <a:lstStyle/>
          <a:p>
            <a:fld id="{C983F904-C86D-491E-AF8D-BCADFCDEAEAF}" type="slidenum">
              <a:rPr lang="hu-HU" smtClean="0"/>
              <a:t>‹#›</a:t>
            </a:fld>
            <a:endParaRPr lang="hu-HU"/>
          </a:p>
        </p:txBody>
      </p:sp>
      <p:sp>
        <p:nvSpPr>
          <p:cNvPr id="22" name="Footer Placeholder 21"/>
          <p:cNvSpPr>
            <a:spLocks noGrp="1"/>
          </p:cNvSpPr>
          <p:nvPr>
            <p:ph type="ftr" sz="quarter" idx="12"/>
          </p:nvPr>
        </p:nvSpPr>
        <p:spPr/>
        <p:txBody>
          <a:bodyPr/>
          <a:lstStyle/>
          <a:p>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pic>
        <p:nvPicPr>
          <p:cNvPr id="12" name="Picture 11" descr="3_01.jpg"/>
          <p:cNvPicPr>
            <a:picLocks noChangeAspect="1"/>
          </p:cNvPicPr>
          <p:nvPr/>
        </p:nvPicPr>
        <p:blipFill>
          <a:blip r:embed="rId2"/>
          <a:stretch>
            <a:fillRect/>
          </a:stretch>
        </p:blipFill>
        <p:spPr>
          <a:xfrm>
            <a:off x="0" y="0"/>
            <a:ext cx="9144000" cy="403860"/>
          </a:xfrm>
          <a:prstGeom prst="rect">
            <a:avLst/>
          </a:prstGeom>
        </p:spPr>
      </p:pic>
      <p:sp>
        <p:nvSpPr>
          <p:cNvPr id="13" name="Text Placeholder 2"/>
          <p:cNvSpPr>
            <a:spLocks noGrp="1"/>
          </p:cNvSpPr>
          <p:nvPr>
            <p:ph type="title"/>
          </p:nvPr>
        </p:nvSpPr>
        <p:spPr>
          <a:xfrm>
            <a:off x="457200" y="1524000"/>
            <a:ext cx="3352800" cy="914400"/>
          </a:xfrm>
        </p:spPr>
        <p:txBody>
          <a:bodyPr lIns="0" rIns="0" anchor="b">
            <a:noAutofit/>
          </a:bodyPr>
          <a:lstStyle>
            <a:lvl1pPr marL="0" indent="0">
              <a:lnSpc>
                <a:spcPct val="100000"/>
              </a:lnSpc>
              <a:buNone/>
              <a:defRPr sz="18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Mintacím szerkesztése</a:t>
            </a:r>
            <a:endParaRPr lang="en-US" smtClean="0"/>
          </a:p>
        </p:txBody>
      </p:sp>
      <p:sp>
        <p:nvSpPr>
          <p:cNvPr id="15" name="Content Placeholder 14"/>
          <p:cNvSpPr>
            <a:spLocks noGrp="1"/>
          </p:cNvSpPr>
          <p:nvPr>
            <p:ph sz="quarter" idx="14"/>
          </p:nvPr>
        </p:nvSpPr>
        <p:spPr>
          <a:xfrm>
            <a:off x="4419600" y="1524000"/>
            <a:ext cx="42672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ext Placeholder 3"/>
          <p:cNvSpPr>
            <a:spLocks noGrp="1"/>
          </p:cNvSpPr>
          <p:nvPr>
            <p:ph type="body" idx="2"/>
          </p:nvPr>
        </p:nvSpPr>
        <p:spPr>
          <a:xfrm>
            <a:off x="457201" y="2514599"/>
            <a:ext cx="3352800" cy="3127248"/>
          </a:xfrm>
        </p:spPr>
        <p:txBody>
          <a:bodyPr/>
          <a:lstStyle>
            <a:lvl1pPr marL="0" indent="0">
              <a:lnSpc>
                <a:spcPct val="1500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pic>
        <p:nvPicPr>
          <p:cNvPr id="14" name="Picture 13" descr="bar_06.png"/>
          <p:cNvPicPr>
            <a:picLocks noChangeAspect="1"/>
          </p:cNvPicPr>
          <p:nvPr/>
        </p:nvPicPr>
        <p:blipFill>
          <a:blip r:embed="rId3">
            <a:duotone>
              <a:schemeClr val="accent1">
                <a:shade val="45000"/>
                <a:satMod val="135000"/>
              </a:schemeClr>
              <a:prstClr val="white"/>
            </a:duotone>
          </a:blip>
          <a:stretch>
            <a:fillRect/>
          </a:stretch>
        </p:blipFill>
        <p:spPr>
          <a:xfrm>
            <a:off x="0" y="403860"/>
            <a:ext cx="9144000" cy="53340"/>
          </a:xfrm>
          <a:prstGeom prst="rect">
            <a:avLst/>
          </a:prstGeom>
        </p:spPr>
      </p:pic>
      <p:grpSp>
        <p:nvGrpSpPr>
          <p:cNvPr id="2" name="Group 15"/>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4831956A-6F85-4C5D-8433-C3A2CBAFFEDF}" type="datetimeFigureOut">
              <a:rPr lang="hu-HU" smtClean="0"/>
              <a:t>2013.02.14.</a:t>
            </a:fld>
            <a:endParaRPr lang="hu-HU"/>
          </a:p>
        </p:txBody>
      </p:sp>
      <p:sp>
        <p:nvSpPr>
          <p:cNvPr id="21" name="Slide Number Placeholder 20"/>
          <p:cNvSpPr>
            <a:spLocks noGrp="1"/>
          </p:cNvSpPr>
          <p:nvPr>
            <p:ph type="sldNum" sz="quarter" idx="16"/>
          </p:nvPr>
        </p:nvSpPr>
        <p:spPr/>
        <p:txBody>
          <a:bodyPr/>
          <a:lstStyle/>
          <a:p>
            <a:fld id="{C983F904-C86D-491E-AF8D-BCADFCDEAEAF}" type="slidenum">
              <a:rPr lang="hu-HU" smtClean="0"/>
              <a:t>‹#›</a:t>
            </a:fld>
            <a:endParaRPr lang="hu-HU"/>
          </a:p>
        </p:txBody>
      </p:sp>
      <p:sp>
        <p:nvSpPr>
          <p:cNvPr id="22" name="Footer Placeholder 21"/>
          <p:cNvSpPr>
            <a:spLocks noGrp="1"/>
          </p:cNvSpPr>
          <p:nvPr>
            <p:ph type="ftr" sz="quarter" idx="17"/>
          </p:nvPr>
        </p:nvSpPr>
        <p:spPr/>
        <p:txBody>
          <a:bodyPr/>
          <a:lstStyle/>
          <a:p>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grpSp>
        <p:nvGrpSpPr>
          <p:cNvPr id="12" name="Group 15"/>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27048"/>
            <a:ext cx="3355848" cy="914400"/>
          </a:xfrm>
        </p:spPr>
        <p:txBody>
          <a:bodyPr anchor="b">
            <a:normAutofit/>
          </a:bodyPr>
          <a:lstStyle>
            <a:lvl1pPr algn="l">
              <a:defRPr lang="en-US" sz="1800" b="1" i="0" kern="1200" cap="all" spc="100" baseline="0" dirty="0" smtClean="0">
                <a:solidFill>
                  <a:schemeClr val="tx2"/>
                </a:solidFill>
                <a:latin typeface="+mn-lt"/>
                <a:ea typeface="+mn-ea"/>
                <a:cs typeface="+mn-cs"/>
              </a:defRPr>
            </a:lvl1pPr>
          </a:lstStyle>
          <a:p>
            <a:pPr marL="0" lvl="0" indent="0" algn="l" defTabSz="914400" rtl="0" eaLnBrk="1" latinLnBrk="0" hangingPunct="1">
              <a:lnSpc>
                <a:spcPct val="100000"/>
              </a:lnSpc>
              <a:spcBef>
                <a:spcPct val="20000"/>
              </a:spcBef>
              <a:spcAft>
                <a:spcPts val="600"/>
              </a:spcAft>
              <a:buFont typeface="Wingdings" pitchFamily="2" charset="2"/>
              <a:buNone/>
            </a:pPr>
            <a:r>
              <a:rPr lang="hu-HU" smtClean="0"/>
              <a:t>Mintacím szerkesztése</a:t>
            </a:r>
            <a:endParaRPr lang="en-US" dirty="0"/>
          </a:p>
        </p:txBody>
      </p:sp>
      <p:sp>
        <p:nvSpPr>
          <p:cNvPr id="3" name="Picture Placeholder 2"/>
          <p:cNvSpPr>
            <a:spLocks noGrp="1"/>
          </p:cNvSpPr>
          <p:nvPr>
            <p:ph type="pic" idx="1"/>
          </p:nvPr>
        </p:nvSpPr>
        <p:spPr>
          <a:xfrm>
            <a:off x="4425696" y="1554480"/>
            <a:ext cx="4270248" cy="4059936"/>
          </a:xfrm>
          <a:solidFill>
            <a:schemeClr val="bg1"/>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57200" y="2514600"/>
            <a:ext cx="3355848" cy="3127248"/>
          </a:xfrm>
        </p:spPr>
        <p:txBody>
          <a:bodyPr/>
          <a:lstStyle>
            <a:lvl1pPr marL="0" indent="0">
              <a:lnSpc>
                <a:spcPct val="150000"/>
              </a:lnSpc>
              <a:spcBef>
                <a:spcPts val="0"/>
              </a:spcBef>
              <a:buNone/>
              <a:defRPr lang="en-US" sz="1400" kern="1200" baseline="0" dirty="0" smtClean="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4831956A-6F85-4C5D-8433-C3A2CBAFFEDF}" type="datetimeFigureOut">
              <a:rPr lang="hu-HU" smtClean="0"/>
              <a:t>2013.02.14.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C983F904-C86D-491E-AF8D-BCADFCDEAEAF}" type="slidenum">
              <a:rPr lang="hu-HU" smtClean="0"/>
              <a:t>‹#›</a:t>
            </a:fld>
            <a:endParaRPr lang="hu-HU"/>
          </a:p>
        </p:txBody>
      </p:sp>
      <p:pic>
        <p:nvPicPr>
          <p:cNvPr id="8" name="Picture 7" descr="4_01.jpg"/>
          <p:cNvPicPr>
            <a:picLocks noChangeAspect="1"/>
          </p:cNvPicPr>
          <p:nvPr/>
        </p:nvPicPr>
        <p:blipFill>
          <a:blip r:embed="rId2"/>
          <a:stretch>
            <a:fillRect/>
          </a:stretch>
        </p:blipFill>
        <p:spPr>
          <a:xfrm>
            <a:off x="0" y="0"/>
            <a:ext cx="9144000" cy="403860"/>
          </a:xfrm>
          <a:prstGeom prst="rect">
            <a:avLst/>
          </a:prstGeom>
        </p:spPr>
      </p:pic>
      <p:pic>
        <p:nvPicPr>
          <p:cNvPr id="9" name="Picture 8" descr="bar_06.png"/>
          <p:cNvPicPr>
            <a:picLocks noChangeAspect="1"/>
          </p:cNvPicPr>
          <p:nvPr/>
        </p:nvPicPr>
        <p:blipFill>
          <a:blip r:embed="rId3">
            <a:duotone>
              <a:schemeClr val="accent2">
                <a:shade val="45000"/>
                <a:satMod val="135000"/>
              </a:schemeClr>
              <a:prstClr val="white"/>
            </a:duotone>
          </a:blip>
          <a:stretch>
            <a:fillRect/>
          </a:stretch>
        </p:blipFill>
        <p:spPr>
          <a:xfrm>
            <a:off x="0" y="403860"/>
            <a:ext cx="9144000" cy="53340"/>
          </a:xfrm>
          <a:prstGeom prst="rect">
            <a:avLst/>
          </a:prstGeom>
        </p:spPr>
      </p:pic>
      <p:cxnSp>
        <p:nvCxnSpPr>
          <p:cNvPr id="10" name="Straight Connector 9"/>
          <p:cNvCxnSpPr/>
          <p:nvPr/>
        </p:nvCxnSpPr>
        <p:spPr>
          <a:xfrm>
            <a:off x="4419600" y="1524000"/>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5637212"/>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alpha val="0"/>
                </a:schemeClr>
              </a:gs>
              <a:gs pos="34000">
                <a:schemeClr val="bg1">
                  <a:lumMod val="75000"/>
                  <a:alpha val="61000"/>
                </a:schemeClr>
              </a:gs>
              <a:gs pos="38000">
                <a:schemeClr val="bg1">
                  <a:lumMod val="75000"/>
                  <a:alpha val="76000"/>
                </a:schemeClr>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90600"/>
            <a:ext cx="8229600" cy="914400"/>
          </a:xfrm>
          <a:prstGeom prst="rect">
            <a:avLst/>
          </a:prstGeom>
        </p:spPr>
        <p:txBody>
          <a:bodyPr vert="horz" lIns="0" tIns="45720" rIns="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0" tIns="45720" rIns="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7162800" y="6610350"/>
            <a:ext cx="1524000" cy="228600"/>
          </a:xfrm>
          <a:prstGeom prst="rect">
            <a:avLst/>
          </a:prstGeom>
        </p:spPr>
        <p:txBody>
          <a:bodyPr vert="horz" lIns="91440" tIns="45720" rIns="91440" bIns="45720" rtlCol="0" anchor="ctr"/>
          <a:lstStyle>
            <a:lvl1pPr algn="r">
              <a:defRPr sz="900" baseline="0">
                <a:solidFill>
                  <a:schemeClr val="tx1"/>
                </a:solidFill>
              </a:defRPr>
            </a:lvl1pPr>
          </a:lstStyle>
          <a:p>
            <a:fld id="{4831956A-6F85-4C5D-8433-C3A2CBAFFEDF}" type="datetimeFigureOut">
              <a:rPr lang="hu-HU" smtClean="0"/>
              <a:t>2013.02.14.</a:t>
            </a:fld>
            <a:endParaRPr lang="hu-HU"/>
          </a:p>
        </p:txBody>
      </p:sp>
      <p:sp>
        <p:nvSpPr>
          <p:cNvPr id="5" name="Footer Placeholder 4"/>
          <p:cNvSpPr>
            <a:spLocks noGrp="1"/>
          </p:cNvSpPr>
          <p:nvPr>
            <p:ph type="ftr" sz="quarter" idx="3"/>
          </p:nvPr>
        </p:nvSpPr>
        <p:spPr>
          <a:xfrm>
            <a:off x="457200" y="6610350"/>
            <a:ext cx="6629400" cy="228600"/>
          </a:xfrm>
          <a:prstGeom prst="rect">
            <a:avLst/>
          </a:prstGeom>
        </p:spPr>
        <p:txBody>
          <a:bodyPr vert="horz" lIns="91440" tIns="45720" rIns="91440" bIns="45720" rtlCol="0" anchor="ctr"/>
          <a:lstStyle>
            <a:lvl1pPr algn="r">
              <a:defRPr sz="900" baseline="0">
                <a:solidFill>
                  <a:schemeClr val="tx1"/>
                </a:solidFill>
              </a:defRPr>
            </a:lvl1pPr>
          </a:lstStyle>
          <a:p>
            <a:endParaRPr lang="hu-HU"/>
          </a:p>
        </p:txBody>
      </p:sp>
      <p:sp>
        <p:nvSpPr>
          <p:cNvPr id="6" name="Slide Number Placeholder 5"/>
          <p:cNvSpPr>
            <a:spLocks noGrp="1"/>
          </p:cNvSpPr>
          <p:nvPr>
            <p:ph type="sldNum" sz="quarter" idx="4"/>
          </p:nvPr>
        </p:nvSpPr>
        <p:spPr>
          <a:xfrm>
            <a:off x="8742680" y="6610350"/>
            <a:ext cx="381000" cy="228600"/>
          </a:xfrm>
          <a:prstGeom prst="rect">
            <a:avLst/>
          </a:prstGeom>
        </p:spPr>
        <p:txBody>
          <a:bodyPr vert="horz" lIns="91440" tIns="45720" rIns="91440" bIns="45720" rtlCol="0" anchor="ctr"/>
          <a:lstStyle>
            <a:lvl1pPr algn="r">
              <a:defRPr sz="900" baseline="0">
                <a:solidFill>
                  <a:schemeClr val="tx1"/>
                </a:solidFill>
              </a:defRPr>
            </a:lvl1pPr>
          </a:lstStyle>
          <a:p>
            <a:fld id="{C983F904-C86D-491E-AF8D-BCADFCDEAEAF}" type="slidenum">
              <a:rPr lang="hu-HU" smtClean="0"/>
              <a:t>‹#›</a:t>
            </a:fld>
            <a:endParaRPr lang="hu-H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zalontai.co.hu/napelemes-aramtermeles/halozatba-" TargetMode="External"/><Relationship Id="rId2" Type="http://schemas.openxmlformats.org/officeDocument/2006/relationships/hyperlink" Target="http://www.youtube.com/watch?v=IpYYgTq_WkM" TargetMode="External"/><Relationship Id="rId1" Type="http://schemas.openxmlformats.org/officeDocument/2006/relationships/slideLayout" Target="../slideLayouts/slideLayout2.xml"/><Relationship Id="rId6" Type="http://schemas.openxmlformats.org/officeDocument/2006/relationships/hyperlink" Target="http://www.sg.hu/cikkek/16718/muhold_helyett_napelemes_repulo" TargetMode="External"/><Relationship Id="rId5" Type="http://schemas.openxmlformats.org/officeDocument/2006/relationships/hyperlink" Target="http://www.autosforum.hu/hirek/404-palyazat-jarmuipar-kutatashoz-szechenyi-" TargetMode="External"/><Relationship Id="rId4" Type="http://schemas.openxmlformats.org/officeDocument/2006/relationships/hyperlink" Target="http://hu.wikipedia.org/wiki/Meg%C3%BAjul%C3%B3_energiaforr%C3%A1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79512" y="476672"/>
            <a:ext cx="7457554" cy="830997"/>
          </a:xfrm>
          <a:prstGeom prst="rect">
            <a:avLst/>
          </a:prstGeom>
          <a:noFill/>
        </p:spPr>
        <p:txBody>
          <a:bodyPr wrap="none" rtlCol="0">
            <a:spAutoFit/>
            <a:scene3d>
              <a:camera prst="orthographicFront"/>
              <a:lightRig rig="threePt" dir="t"/>
            </a:scene3d>
            <a:sp3d extrusionH="57150">
              <a:bevelT w="50800" h="38100" prst="riblet"/>
            </a:sp3d>
          </a:bodyPr>
          <a:lstStyle/>
          <a:p>
            <a:r>
              <a:rPr lang="hu-HU"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5400000" algn="t" rotWithShape="0">
                    <a:prstClr val="black">
                      <a:alpha val="40000"/>
                    </a:prstClr>
                  </a:outerShdw>
                  <a:reflection blurRad="6350" stA="60000" endA="900" endPos="58000" dir="5400000" sy="-100000" algn="bl" rotWithShape="0"/>
                </a:effectLst>
              </a:rPr>
              <a:t>Energiatakarékos módszerek</a:t>
            </a:r>
            <a:endParaRPr lang="hu-HU"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5" name="Szövegdoboz 4"/>
          <p:cNvSpPr txBox="1"/>
          <p:nvPr/>
        </p:nvSpPr>
        <p:spPr>
          <a:xfrm>
            <a:off x="539552" y="2060848"/>
            <a:ext cx="2355132" cy="369332"/>
          </a:xfrm>
          <a:prstGeom prst="rect">
            <a:avLst/>
          </a:prstGeom>
          <a:noFill/>
        </p:spPr>
        <p:txBody>
          <a:bodyPr wrap="none" rtlCol="0">
            <a:spAutoFit/>
          </a:bodyPr>
          <a:lstStyle/>
          <a:p>
            <a:r>
              <a:rPr lang="hu-HU" dirty="0" smtClean="0">
                <a:effectLst>
                  <a:innerShdw blurRad="63500" dist="50800" dir="5400000">
                    <a:prstClr val="black">
                      <a:alpha val="50000"/>
                    </a:prstClr>
                  </a:innerShdw>
                  <a:reflection blurRad="6350" stA="55000" endA="300" endPos="45500" dir="5400000" sy="-100000" algn="bl" rotWithShape="0"/>
                </a:effectLst>
                <a:latin typeface="Algerian" pitchFamily="82" charset="0"/>
              </a:rPr>
              <a:t>Csukárdi Rajmund</a:t>
            </a:r>
            <a:endParaRPr lang="hu-HU" dirty="0">
              <a:effectLst>
                <a:innerShdw blurRad="63500" dist="50800" dir="5400000">
                  <a:prstClr val="black">
                    <a:alpha val="50000"/>
                  </a:prstClr>
                </a:innerShdw>
                <a:reflection blurRad="6350" stA="55000" endA="300" endPos="45500" dir="5400000" sy="-100000" algn="bl" rotWithShape="0"/>
              </a:effectLst>
              <a:latin typeface="Algerian" pitchFamily="82" charset="0"/>
            </a:endParaRPr>
          </a:p>
        </p:txBody>
      </p:sp>
      <p:sp>
        <p:nvSpPr>
          <p:cNvPr id="6" name="Szövegdoboz 5"/>
          <p:cNvSpPr txBox="1"/>
          <p:nvPr/>
        </p:nvSpPr>
        <p:spPr>
          <a:xfrm>
            <a:off x="511524" y="2628156"/>
            <a:ext cx="2066591" cy="369332"/>
          </a:xfrm>
          <a:prstGeom prst="rect">
            <a:avLst/>
          </a:prstGeom>
          <a:noFill/>
        </p:spPr>
        <p:txBody>
          <a:bodyPr wrap="none" rtlCol="0">
            <a:spAutoFit/>
          </a:bodyPr>
          <a:lstStyle/>
          <a:p>
            <a:r>
              <a:rPr lang="hu-HU" dirty="0" smtClean="0">
                <a:latin typeface="Algerian" pitchFamily="82" charset="0"/>
              </a:rPr>
              <a:t>Tóth Gabriella</a:t>
            </a:r>
            <a:endParaRPr lang="hu-HU" dirty="0">
              <a:latin typeface="Algerian" pitchFamily="82" charset="0"/>
            </a:endParaRPr>
          </a:p>
        </p:txBody>
      </p:sp>
      <p:sp>
        <p:nvSpPr>
          <p:cNvPr id="7" name="Szövegdoboz 6"/>
          <p:cNvSpPr txBox="1"/>
          <p:nvPr/>
        </p:nvSpPr>
        <p:spPr>
          <a:xfrm>
            <a:off x="539552" y="3140968"/>
            <a:ext cx="4951997" cy="646331"/>
          </a:xfrm>
          <a:prstGeom prst="rect">
            <a:avLst/>
          </a:prstGeom>
          <a:noFill/>
        </p:spPr>
        <p:txBody>
          <a:bodyPr wrap="none" rtlCol="0">
            <a:spAutoFit/>
          </a:bodyPr>
          <a:lstStyle/>
          <a:p>
            <a:r>
              <a:rPr lang="hu-HU" dirty="0" smtClean="0">
                <a:latin typeface="Algerian" pitchFamily="82" charset="0"/>
              </a:rPr>
              <a:t>Karolina Katolikus Általános  Iskola </a:t>
            </a:r>
          </a:p>
          <a:p>
            <a:r>
              <a:rPr lang="hu-HU" dirty="0" smtClean="0">
                <a:latin typeface="Algerian" pitchFamily="82" charset="0"/>
              </a:rPr>
              <a:t>Vác,2600,Konstantin-tér 7</a:t>
            </a:r>
            <a:r>
              <a:rPr lang="hu-HU" dirty="0" smtClean="0"/>
              <a:t>.</a:t>
            </a:r>
            <a:endParaRPr lang="hu-HU" dirty="0"/>
          </a:p>
        </p:txBody>
      </p:sp>
    </p:spTree>
    <p:extLst>
      <p:ext uri="{BB962C8B-B14F-4D97-AF65-F5344CB8AC3E}">
        <p14:creationId xmlns:p14="http://schemas.microsoft.com/office/powerpoint/2010/main" val="422360006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mp4">
            <a:hlinkClick r:id="" action="ppaction://media"/>
          </p:cNvPr>
          <p:cNvPicPr>
            <a:picLocks noChangeAspect="1"/>
          </p:cNvPicPr>
          <p:nvPr>
            <a:videoFile r:link="rId1"/>
            <p:extLst>
              <p:ext uri="{DAA4B4D4-6D71-4841-9C94-3DE7FCFB9230}">
                <p14:media xmlns:p14="http://schemas.microsoft.com/office/powerpoint/2010/main" r:embed="rId2">
                  <p14:trim end="83446.3665"/>
                </p14:media>
              </p:ext>
            </p:extLst>
          </p:nvPr>
        </p:nvPicPr>
        <p:blipFill>
          <a:blip r:embed="rId4"/>
          <a:stretch>
            <a:fillRect/>
          </a:stretch>
        </p:blipFill>
        <p:spPr>
          <a:xfrm>
            <a:off x="2123728" y="1556792"/>
            <a:ext cx="4896543" cy="3672408"/>
          </a:xfrm>
          <a:prstGeom prst="rect">
            <a:avLst/>
          </a:prstGeom>
          <a:ln>
            <a:noFill/>
          </a:ln>
          <a:effectLst>
            <a:softEdge rad="112500"/>
          </a:effectLst>
        </p:spPr>
      </p:pic>
      <p:pic>
        <p:nvPicPr>
          <p:cNvPr id="1027" name="Picture 3" descr="C:\Users\xy\SkyDrive\Rajmund\PPT-verseny\Új mappa\1 Téma napelem\2 napelemes autók\Képek\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343050"/>
            <a:ext cx="6624735" cy="4104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Szövegdoboz 10"/>
          <p:cNvSpPr txBox="1"/>
          <p:nvPr/>
        </p:nvSpPr>
        <p:spPr>
          <a:xfrm>
            <a:off x="2464618" y="790871"/>
            <a:ext cx="4032448" cy="769441"/>
          </a:xfrm>
          <a:prstGeom prst="rect">
            <a:avLst/>
          </a:prstGeom>
          <a:noFill/>
        </p:spPr>
        <p:txBody>
          <a:bodyPr wrap="square" rtlCol="0">
            <a:spAutoFit/>
          </a:bodyPr>
          <a:lstStyle/>
          <a:p>
            <a:r>
              <a:rPr lang="hu-HU"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Napelemes autó</a:t>
            </a:r>
            <a:endParaRPr lang="hu-HU"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4038157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8"/>
                                        </p:tgtEl>
                                      </p:cBhvr>
                                    </p:cmd>
                                  </p:childTnLst>
                                </p:cTn>
                              </p:par>
                              <p:par>
                                <p:cTn id="7" presetID="6" presetClass="entr" presetSubtype="32" fill="hold" nodeType="withEffect">
                                  <p:stCondLst>
                                    <p:cond delay="54000"/>
                                  </p:stCondLst>
                                  <p:childTnLst>
                                    <p:set>
                                      <p:cBhvr>
                                        <p:cTn id="8" dur="1" fill="hold">
                                          <p:stCondLst>
                                            <p:cond delay="0"/>
                                          </p:stCondLst>
                                        </p:cTn>
                                        <p:tgtEl>
                                          <p:spTgt spid="1027"/>
                                        </p:tgtEl>
                                        <p:attrNameLst>
                                          <p:attrName>style.visibility</p:attrName>
                                        </p:attrNameLst>
                                      </p:cBhvr>
                                      <p:to>
                                        <p:strVal val="visible"/>
                                      </p:to>
                                    </p:set>
                                    <p:animEffect transition="in" filter="circle(out)">
                                      <p:cBhvr>
                                        <p:cTn id="9" dur="2000"/>
                                        <p:tgtEl>
                                          <p:spTgt spid="1027"/>
                                        </p:tgtEl>
                                      </p:cBhvr>
                                    </p:animEffect>
                                  </p:childTnLst>
                                </p:cTn>
                              </p:par>
                              <p:par>
                                <p:cTn id="10" presetID="16" presetClass="entr" presetSubtype="42" fill="hold" grpId="0" nodeType="withEffect">
                                  <p:stCondLst>
                                    <p:cond delay="5500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xy\SkyDrive\Rajmund\PPT-verseny\Új mappa\1 Téma napelem\2 napelemes autók\Képek\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4" y="3518123"/>
            <a:ext cx="2996593" cy="2708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1893832" y="764704"/>
            <a:ext cx="5040559"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hu-HU" dirty="0">
                <a:ln w="18415" cmpd="sng">
                  <a:solidFill>
                    <a:srgbClr val="FFFFFF"/>
                  </a:solidFill>
                  <a:prstDash val="solid"/>
                </a:ln>
                <a:solidFill>
                  <a:srgbClr val="FFFFFF"/>
                </a:solidFill>
                <a:effectLst>
                  <a:outerShdw blurRad="63500" dir="3600000" algn="tl" rotWithShape="0">
                    <a:srgbClr val="000000">
                      <a:alpha val="70000"/>
                    </a:srgbClr>
                  </a:outerShdw>
                </a:effectLst>
              </a:rPr>
              <a:t>A 20. század, legfőképpen pedig az utóbbi évtized nagy olajárrobbanása, illetve a kőolajtartalékok fogyása már korábban is arra késztette a tervezőket, hogy olyan járműveket építsenek ki, amelyek nem benzinnel vagy gázolajjal működnek. Ebbe a sorba illeszkedik az elektromos autó és továbbfejlesztett változata a napenergiát hasznosító járművek kifejlesztése is</a:t>
            </a:r>
            <a:r>
              <a:rPr lang="hu-H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hu-H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89782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03648" y="1484784"/>
            <a:ext cx="6696743"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hu-HU" dirty="0"/>
              <a:t>Azonban ezeknek a tesztváltozatoknak is nagy hátránya, hogy csupán napi 18 km megtételére képesek, az ehhez szükséges 600 wattot pedig a jármű 21 százalékát borító napelem állítja elő.</a:t>
            </a:r>
          </a:p>
          <a:p>
            <a:endParaRPr lang="hu-HU" dirty="0"/>
          </a:p>
        </p:txBody>
      </p:sp>
      <p:pic>
        <p:nvPicPr>
          <p:cNvPr id="3074" name="Picture 2" descr="C:\Users\xy\SkyDrive\Rajmund\PPT-verseny\Új mappa\1 Téma napelem\2 napelemes autók\Képek\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769" y="2780928"/>
            <a:ext cx="5012499" cy="3759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6647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547664" y="1196752"/>
            <a:ext cx="6408712"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hu-HU" dirty="0"/>
              <a:t>Külön örvendetes, hogy a napelemes autók fejlesztésében Magyarország is élen jár, Győr és Miskolc gépészmérnök hallgatói is több nemzetközi versenyen mutatták már be napelemes autó terveiket. Az előbbi város hallgatói azért is külön elismerést érdemelnek, mert sikerült olyan - kizárólag napenergiát használó - autót készíteniük, amely felhős időben is üzemképes lehet</a:t>
            </a:r>
            <a:r>
              <a:rPr lang="hu-HU" dirty="0" smtClean="0"/>
              <a:t>.</a:t>
            </a:r>
            <a:endParaRPr lang="hu-HU" dirty="0"/>
          </a:p>
        </p:txBody>
      </p:sp>
      <p:pic>
        <p:nvPicPr>
          <p:cNvPr id="4098" name="Picture 2" descr="C:\Users\xy\SkyDrive\Rajmund\PPT-verseny\Új mappa\1 Téma napelem\2 napelemes autók\Képek\4467_20100425_0007_FDA_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149" y="3284984"/>
            <a:ext cx="5060545"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0296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asa Helios Solar Powered Aircraft(ipho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1273267"/>
            <a:ext cx="5256584" cy="3948494"/>
          </a:xfrm>
          <a:prstGeom prst="rect">
            <a:avLst/>
          </a:prstGeom>
        </p:spPr>
      </p:pic>
      <p:pic>
        <p:nvPicPr>
          <p:cNvPr id="5122" name="Picture 2" descr="C:\Users\xy\SkyDrive\Rajmund\PPT-verseny\Új mappa\1 Téma napelem\3 napelemes repülők\Képe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04" y="1052736"/>
            <a:ext cx="7620000" cy="5000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2395084" y="536913"/>
            <a:ext cx="4463145" cy="769441"/>
          </a:xfrm>
          <a:prstGeom prst="rect">
            <a:avLst/>
          </a:prstGeom>
          <a:noFill/>
        </p:spPr>
        <p:txBody>
          <a:bodyPr wrap="none" rtlCol="0">
            <a:spAutoFit/>
          </a:bodyPr>
          <a:lstStyle/>
          <a:p>
            <a:r>
              <a:rPr lang="hu-HU"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Napelemes repülő</a:t>
            </a:r>
            <a:endParaRPr lang="hu-HU"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780684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8" fill="hold"/>
                                        <p:tgtEl>
                                          <p:spTgt spid="5"/>
                                        </p:tgtEl>
                                      </p:cBhvr>
                                    </p:cmd>
                                  </p:childTnLst>
                                </p:cTn>
                              </p:par>
                              <p:par>
                                <p:cTn id="7" presetID="6" presetClass="entr" presetSubtype="16" fill="hold" nodeType="withEffect">
                                  <p:stCondLst>
                                    <p:cond delay="34500"/>
                                  </p:stCondLst>
                                  <p:childTnLst>
                                    <p:set>
                                      <p:cBhvr>
                                        <p:cTn id="8" dur="1" fill="hold">
                                          <p:stCondLst>
                                            <p:cond delay="0"/>
                                          </p:stCondLst>
                                        </p:cTn>
                                        <p:tgtEl>
                                          <p:spTgt spid="5122"/>
                                        </p:tgtEl>
                                        <p:attrNameLst>
                                          <p:attrName>style.visibility</p:attrName>
                                        </p:attrNameLst>
                                      </p:cBhvr>
                                      <p:to>
                                        <p:strVal val="visible"/>
                                      </p:to>
                                    </p:set>
                                    <p:animEffect transition="in" filter="circle(in)">
                                      <p:cBhvr>
                                        <p:cTn id="9" dur="2000"/>
                                        <p:tgtEl>
                                          <p:spTgt spid="5122"/>
                                        </p:tgtEl>
                                      </p:cBhvr>
                                    </p:animEffect>
                                  </p:childTnLst>
                                </p:cTn>
                              </p:par>
                              <p:par>
                                <p:cTn id="10" presetID="16" presetClass="entr" presetSubtype="37" fill="hold" grpId="0" nodeType="withEffect">
                                  <p:stCondLst>
                                    <p:cond delay="3600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691680" y="1196752"/>
            <a:ext cx="5760639"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hu-H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Egy napenergiával működő repülőszerkezet a legjobb úton halad a repülés magassági világcsúcsának megdöntése felé. A </a:t>
            </a:r>
            <a:r>
              <a:rPr lang="hu-HU"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Helios</a:t>
            </a:r>
            <a:r>
              <a:rPr lang="hu-H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melyet 62000 napcella lát el energiával - első teszt repülésén 22.800 méteres magasságot ért el, a nyáron ezt 30.000 méterre szeretnék növelni, amely a kereskedelmi gépek repülési magasságának több mint háromszorosa. A jelenlegi csúcs egyébként 24.000 méter</a:t>
            </a:r>
            <a:endParaRPr lang="hu-H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146" name="Picture 2" descr="C:\Users\xy\SkyDrive\Rajmund\PPT-verseny\Új mappa\1 Téma napelem\3 napelemes repülők\Képek\0717sola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342134"/>
            <a:ext cx="4536504" cy="2994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7660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619672" y="908720"/>
            <a:ext cx="5760639" cy="36933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hu-HU" dirty="0"/>
              <a:t>A napelemes gép a Hawaii szigeteki </a:t>
            </a:r>
            <a:r>
              <a:rPr lang="hu-HU" dirty="0" err="1"/>
              <a:t>Kauai</a:t>
            </a:r>
            <a:r>
              <a:rPr lang="hu-HU" dirty="0"/>
              <a:t> Haditengerészeti támaszpontjáról indult, ahol a tudósok szerint a legkedvezőbbek a nap és szél adottságai. A </a:t>
            </a:r>
            <a:r>
              <a:rPr lang="hu-HU" dirty="0" err="1"/>
              <a:t>Heliost</a:t>
            </a:r>
            <a:r>
              <a:rPr lang="hu-HU" dirty="0"/>
              <a:t> 15 millió dolláros költségvetéssel építette az amerikai űrhivatal, a NASA és egy kaliforniai cég, az </a:t>
            </a:r>
            <a:r>
              <a:rPr lang="hu-HU" dirty="0" err="1"/>
              <a:t>AeroVironment</a:t>
            </a:r>
            <a:r>
              <a:rPr lang="hu-HU" dirty="0"/>
              <a:t>. </a:t>
            </a:r>
            <a:r>
              <a:rPr lang="hu-HU" dirty="0"/>
              <a:t/>
            </a:r>
            <a:br>
              <a:rPr lang="hu-HU" dirty="0"/>
            </a:br>
            <a:r>
              <a:rPr lang="hu-HU" dirty="0"/>
              <a:t>A repülő szerkezet fura látványt nyújt, valójában egy 74 méteres átlátszó szárny, amely leginkább egy bumeránghoz hasonlít. Felületét napelemek borítják, melyek 40 kilowattnyi energiát tudnak termelni, ez öt háztartás napi energiájának felel meg. John </a:t>
            </a:r>
            <a:r>
              <a:rPr lang="hu-HU" dirty="0" err="1"/>
              <a:t>Hicks</a:t>
            </a:r>
            <a:r>
              <a:rPr lang="hu-HU" dirty="0"/>
              <a:t> a program vezetője elmondta, hogy a repülőgép akár hónapokat is el tudna tölteni a levegőben, mivel tároló egységekkel is el van látva ezért éjszaka sem akadnak gondjai az energia ellátással.</a:t>
            </a:r>
            <a:endParaRPr lang="hu-HU" dirty="0"/>
          </a:p>
        </p:txBody>
      </p:sp>
      <p:pic>
        <p:nvPicPr>
          <p:cNvPr id="7170" name="Picture 2" descr="C:\Users\xy\SkyDrive\Rajmund\PPT-verseny\Új mappa\1 Téma napelem\3 napelemes repülők\Képek\0717sola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786805"/>
            <a:ext cx="6679131" cy="4595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14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plus(in)">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2699792" y="1412776"/>
            <a:ext cx="417646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hu-HU" dirty="0"/>
              <a:t>Mivel a Heliosnak nem kell adott pályát követni, mint a műholdaknak, ezért könnyen le lehet hozni karbantartásra, vagy a rakomány cseréjére. Képes továbbá hosszú időre egyetlen ponton maradni a Föld felszíne fölött</a:t>
            </a:r>
            <a:endParaRPr lang="hu-HU" dirty="0"/>
          </a:p>
        </p:txBody>
      </p:sp>
      <p:pic>
        <p:nvPicPr>
          <p:cNvPr id="8194" name="Picture 2" descr="C:\Users\xy\SkyDrive\Rajmund\PPT-verseny\Új mappa\1 Téma napelem\3 napelemes repülők\Képe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295" y="3350120"/>
            <a:ext cx="4101457" cy="2754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04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ppt_w</p:attrName>
                                        </p:attrNameLst>
                                      </p:cBhvr>
                                      <p:tavLst>
                                        <p:tav tm="0">
                                          <p:val>
                                            <p:fltVal val="0"/>
                                          </p:val>
                                        </p:tav>
                                        <p:tav tm="100000">
                                          <p:val>
                                            <p:strVal val="#ppt_w"/>
                                          </p:val>
                                        </p:tav>
                                      </p:tavLst>
                                    </p:anim>
                                    <p:anim calcmode="lin" valueType="num">
                                      <p:cBhvr>
                                        <p:cTn id="8" dur="2000" fill="hold"/>
                                        <p:tgtEl>
                                          <p:spTgt spid="8194"/>
                                        </p:tgtEl>
                                        <p:attrNameLst>
                                          <p:attrName>ppt_h</p:attrName>
                                        </p:attrNameLst>
                                      </p:cBhvr>
                                      <p:tavLst>
                                        <p:tav tm="0">
                                          <p:val>
                                            <p:fltVal val="0"/>
                                          </p:val>
                                        </p:tav>
                                        <p:tav tm="100000">
                                          <p:val>
                                            <p:strVal val="#ppt_h"/>
                                          </p:val>
                                        </p:tav>
                                      </p:tavLst>
                                    </p:anim>
                                    <p:animEffect transition="in" filter="fade">
                                      <p:cBhvr>
                                        <p:cTn id="9"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üggőleges szélgenerát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1680" y="1262261"/>
            <a:ext cx="5943418" cy="4457563"/>
          </a:xfrm>
          <a:prstGeom prst="rect">
            <a:avLst/>
          </a:prstGeom>
          <a:ln>
            <a:noFill/>
          </a:ln>
          <a:effectLst>
            <a:softEdge rad="112500"/>
          </a:effectLst>
        </p:spPr>
      </p:pic>
      <p:pic>
        <p:nvPicPr>
          <p:cNvPr id="9218" name="Picture 2" descr="C:\Users\xy\SkyDrive\Rajmund\PPT-verseny\Új mappa\2 Téma szélenergia\1 működése\Képe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943" y="1227981"/>
            <a:ext cx="7374175" cy="4837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2699792" y="593081"/>
            <a:ext cx="3438634" cy="923330"/>
          </a:xfrm>
          <a:prstGeom prst="rect">
            <a:avLst/>
          </a:prstGeom>
          <a:noFill/>
        </p:spPr>
        <p:txBody>
          <a:bodyPr wrap="none" rtlCol="0">
            <a:spAutoFit/>
          </a:bodyPr>
          <a:lstStyle/>
          <a:p>
            <a:r>
              <a:rPr lang="hu-HU"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Szélenergia</a:t>
            </a:r>
            <a:endParaRPr lang="hu-HU" sz="5400" dirty="0"/>
          </a:p>
        </p:txBody>
      </p:sp>
    </p:spTree>
    <p:extLst>
      <p:ext uri="{BB962C8B-B14F-4D97-AF65-F5344CB8AC3E}">
        <p14:creationId xmlns:p14="http://schemas.microsoft.com/office/powerpoint/2010/main" val="135547159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 fill="hold"/>
                                        <p:tgtEl>
                                          <p:spTgt spid="6"/>
                                        </p:tgtEl>
                                      </p:cBhvr>
                                    </p:cmd>
                                  </p:childTnLst>
                                </p:cTn>
                              </p:par>
                              <p:par>
                                <p:cTn id="7" presetID="6" presetClass="entr" presetSubtype="16" fill="hold" nodeType="withEffect">
                                  <p:stCondLst>
                                    <p:cond delay="21000"/>
                                  </p:stCondLst>
                                  <p:childTnLst>
                                    <p:set>
                                      <p:cBhvr>
                                        <p:cTn id="8" dur="1" fill="hold">
                                          <p:stCondLst>
                                            <p:cond delay="0"/>
                                          </p:stCondLst>
                                        </p:cTn>
                                        <p:tgtEl>
                                          <p:spTgt spid="9218"/>
                                        </p:tgtEl>
                                        <p:attrNameLst>
                                          <p:attrName>style.visibility</p:attrName>
                                        </p:attrNameLst>
                                      </p:cBhvr>
                                      <p:to>
                                        <p:strVal val="visible"/>
                                      </p:to>
                                    </p:set>
                                    <p:animEffect transition="in" filter="circle(in)">
                                      <p:cBhvr>
                                        <p:cTn id="9" dur="2000"/>
                                        <p:tgtEl>
                                          <p:spTgt spid="9218"/>
                                        </p:tgtEl>
                                      </p:cBhvr>
                                    </p:animEffect>
                                  </p:childTnLst>
                                </p:cTn>
                              </p:par>
                              <p:par>
                                <p:cTn id="10" presetID="16" presetClass="entr" presetSubtype="21" fill="hold" grpId="0" nodeType="withEffect">
                                  <p:stCondLst>
                                    <p:cond delay="230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971600" y="1700808"/>
            <a:ext cx="7242901" cy="2308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hu-HU" dirty="0"/>
              <a:t>A szélenergia megújuló energiafajta, amelynek termelése környezetvédelmi és költségelőnyei miatt rohamos ütemben nő a világban, főleg Európában. A Nap Földet elérő energiájának 1-3%-a alakul szélenergiává. Ez 50-100-szor nagyobb mennyiség, mint amennyit a Föld teljes növényvilága konvertál a fotoszintézisen keresztül. E szélenergia </a:t>
            </a:r>
            <a:r>
              <a:rPr lang="hu-HU" dirty="0" smtClean="0"/>
              <a:t>jó része </a:t>
            </a:r>
            <a:r>
              <a:rPr lang="hu-HU" dirty="0"/>
              <a:t>nagy magasságokban található, ahol a szél folyamatos sebessége meghaladhatja a 160 kilométer per órát. A súrlódáson keresztül a szélenergia szétoszlik a Föld atmoszférájában és felszínén.</a:t>
            </a:r>
            <a:endParaRPr lang="hu-HU" dirty="0"/>
          </a:p>
        </p:txBody>
      </p:sp>
      <p:pic>
        <p:nvPicPr>
          <p:cNvPr id="10242" name="Picture 2" descr="C:\Users\xy\SkyDrive\Rajmund\PPT-verseny\Új mappa\2 Téma szélenergia\1 működése\Képek\54203_windmanyein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18" y="764704"/>
            <a:ext cx="7776864" cy="5832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8048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out)">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95536" y="1844824"/>
            <a:ext cx="7680960" cy="2438399"/>
          </a:xfrm>
        </p:spPr>
        <p:txBody>
          <a:bodyPr>
            <a:normAutofit fontScale="90000"/>
            <a:scene3d>
              <a:camera prst="perspectiveRelaxedModerately"/>
              <a:lightRig rig="threePt" dir="t"/>
            </a:scene3d>
            <a:sp3d extrusionH="57150">
              <a:bevelT w="69850" h="69850" prst="divot"/>
            </a:sp3d>
          </a:bodyPr>
          <a:lstStyle/>
          <a:p>
            <a:pPr algn="ctr"/>
            <a:r>
              <a:rPr lang="hu-HU" sz="89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rPr>
              <a:t>Voice-Tech </a:t>
            </a:r>
            <a:br>
              <a:rPr lang="hu-HU" sz="89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rPr>
            </a:br>
            <a:r>
              <a:rPr lang="hu-HU" sz="89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rPr>
              <a:t>Media</a:t>
            </a:r>
            <a:r>
              <a:rPr lang="hu-H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rPr>
              <a:t/>
            </a:r>
            <a:br>
              <a:rPr lang="hu-HU"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rPr>
            </a:br>
            <a:r>
              <a:rPr lang="hu-HU" sz="6000"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Present</a:t>
            </a:r>
            <a:r>
              <a:rPr lang="hu-H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r>
            <a:br>
              <a:rPr lang="hu-HU"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br>
            <a:endParaRPr lang="hu-HU"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139700">
                  <a:schemeClr val="accent1">
                    <a:satMod val="175000"/>
                    <a:alpha val="40000"/>
                  </a:schemeClr>
                </a:glow>
                <a:outerShdw blurRad="50800" dist="38100" dir="5400000" algn="t" rotWithShape="0">
                  <a:prstClr val="black">
                    <a:alpha val="40000"/>
                  </a:prstClr>
                </a:outerShdw>
                <a:reflection blurRad="6350" stA="60000" endA="900" endPos="58000" dir="5400000" sy="-100000" algn="bl" rotWithShape="0"/>
              </a:effectLst>
            </a:endParaRPr>
          </a:p>
        </p:txBody>
      </p:sp>
    </p:spTree>
    <p:extLst>
      <p:ext uri="{BB962C8B-B14F-4D97-AF65-F5344CB8AC3E}">
        <p14:creationId xmlns:p14="http://schemas.microsoft.com/office/powerpoint/2010/main" val="237108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2339752" y="1628800"/>
            <a:ext cx="4752528" cy="34163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hu-HU" dirty="0"/>
              <a:t>A szélenergia kitermelésének modern formája a szélturbina lapátjainak forgási energiáját alakítja át elektromos árammá. Ennél sokkal öregebb technológia a szélmalom, amelyben a szélenergia csak mechanikus szerkezetet működtetett és fizikai munkát végzett, mint a gabonaőrlés, vagy a vízpumpálás. A szelek mozgását egy sor egyéb tényező is komplikálja, mint az évszakok vagy a nappal és éjszaka váltakozása, a Coriolis-erő, a föld és a víz fényvisszaverő képességének, a nedvességtartalomnak és a szélsúrlódásnak az egyenetlenségei.</a:t>
            </a:r>
            <a:endParaRPr lang="hu-HU" dirty="0"/>
          </a:p>
        </p:txBody>
      </p:sp>
      <p:pic>
        <p:nvPicPr>
          <p:cNvPr id="11266" name="Picture 2" descr="C:\Users\xy\SkyDrive\Rajmund\PPT-verseny\Új mappa\2 Téma szélenergia\1 működése\Képek\Fil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5"/>
            <a:ext cx="6278562" cy="4981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2999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2000" fill="hold"/>
                                        <p:tgtEl>
                                          <p:spTgt spid="11266"/>
                                        </p:tgtEl>
                                        <p:attrNameLst>
                                          <p:attrName>ppt_w</p:attrName>
                                        </p:attrNameLst>
                                      </p:cBhvr>
                                      <p:tavLst>
                                        <p:tav tm="0">
                                          <p:val>
                                            <p:fltVal val="0"/>
                                          </p:val>
                                        </p:tav>
                                        <p:tav tm="100000">
                                          <p:val>
                                            <p:strVal val="#ppt_w"/>
                                          </p:val>
                                        </p:tav>
                                      </p:tavLst>
                                    </p:anim>
                                    <p:anim calcmode="lin" valueType="num">
                                      <p:cBhvr>
                                        <p:cTn id="8" dur="2000" fill="hold"/>
                                        <p:tgtEl>
                                          <p:spTgt spid="11266"/>
                                        </p:tgtEl>
                                        <p:attrNameLst>
                                          <p:attrName>ppt_h</p:attrName>
                                        </p:attrNameLst>
                                      </p:cBhvr>
                                      <p:tavLst>
                                        <p:tav tm="0">
                                          <p:val>
                                            <p:fltVal val="0"/>
                                          </p:val>
                                        </p:tav>
                                        <p:tav tm="100000">
                                          <p:val>
                                            <p:strVal val="#ppt_h"/>
                                          </p:val>
                                        </p:tav>
                                      </p:tavLst>
                                    </p:anim>
                                    <p:animEffect transition="in" filter="fade">
                                      <p:cBhvr>
                                        <p:cTn id="9"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763688" y="1124744"/>
            <a:ext cx="5864939" cy="830997"/>
          </a:xfrm>
          <a:prstGeom prst="rect">
            <a:avLst/>
          </a:prstGeom>
          <a:noFill/>
        </p:spPr>
        <p:txBody>
          <a:bodyPr wrap="none" rtlCol="0">
            <a:spAutoFit/>
          </a:bodyPr>
          <a:lstStyle/>
          <a:p>
            <a:r>
              <a:rPr lang="hu-HU" sz="4800" dirty="0" smtClean="0"/>
              <a:t>Köszönöm a figyelmet!</a:t>
            </a:r>
            <a:endParaRPr lang="hu-HU" sz="4800" dirty="0"/>
          </a:p>
        </p:txBody>
      </p:sp>
      <p:sp>
        <p:nvSpPr>
          <p:cNvPr id="5" name="Szövegdoboz 4"/>
          <p:cNvSpPr txBox="1"/>
          <p:nvPr/>
        </p:nvSpPr>
        <p:spPr>
          <a:xfrm>
            <a:off x="467544" y="3284984"/>
            <a:ext cx="6840760" cy="2862322"/>
          </a:xfrm>
          <a:prstGeom prst="rect">
            <a:avLst/>
          </a:prstGeom>
          <a:noFill/>
        </p:spPr>
        <p:txBody>
          <a:bodyPr wrap="square" rtlCol="0">
            <a:spAutoFit/>
          </a:bodyPr>
          <a:lstStyle/>
          <a:p>
            <a:r>
              <a:rPr lang="hu-HU" b="1" u="sng" dirty="0" smtClean="0"/>
              <a:t>Forráslista:</a:t>
            </a:r>
            <a:r>
              <a:rPr lang="hu-HU" dirty="0"/>
              <a:t>	</a:t>
            </a:r>
            <a:r>
              <a:rPr lang="hu-HU" dirty="0">
                <a:latin typeface="Adobe Arabic" pitchFamily="18" charset="-78"/>
                <a:cs typeface="Adobe Arabic" pitchFamily="18" charset="-78"/>
                <a:hlinkClick r:id="rId2"/>
              </a:rPr>
              <a:t>http://</a:t>
            </a:r>
            <a:r>
              <a:rPr lang="hu-HU" dirty="0" smtClean="0">
                <a:latin typeface="Adobe Arabic" pitchFamily="18" charset="-78"/>
                <a:cs typeface="Adobe Arabic" pitchFamily="18" charset="-78"/>
                <a:hlinkClick r:id="rId2"/>
              </a:rPr>
              <a:t>www.youtube.com/watch?v=IpYYgTq_WkM</a:t>
            </a:r>
            <a:endParaRPr lang="hu-HU" dirty="0" smtClean="0">
              <a:latin typeface="Adobe Arabic" pitchFamily="18" charset="-78"/>
              <a:cs typeface="Adobe Arabic" pitchFamily="18" charset="-78"/>
            </a:endParaRPr>
          </a:p>
          <a:p>
            <a:r>
              <a:rPr lang="hu-HU" dirty="0">
                <a:latin typeface="Adobe Arabic" pitchFamily="18" charset="-78"/>
                <a:cs typeface="Adobe Arabic" pitchFamily="18" charset="-78"/>
              </a:rPr>
              <a:t>		</a:t>
            </a:r>
            <a:r>
              <a:rPr lang="hu-HU" dirty="0">
                <a:latin typeface="Adobe Arabic" pitchFamily="18" charset="-78"/>
                <a:cs typeface="Adobe Arabic" pitchFamily="18" charset="-78"/>
                <a:hlinkClick r:id="rId3"/>
              </a:rPr>
              <a:t>http://</a:t>
            </a:r>
            <a:r>
              <a:rPr lang="hu-HU" dirty="0" smtClean="0">
                <a:latin typeface="Adobe Arabic" pitchFamily="18" charset="-78"/>
                <a:cs typeface="Adobe Arabic" pitchFamily="18" charset="-78"/>
                <a:hlinkClick r:id="rId3"/>
              </a:rPr>
              <a:t>www.szalontai.co.hu/napelemes-aramtermeles/halozatba-</a:t>
            </a:r>
            <a:r>
              <a:rPr lang="hu-HU" dirty="0" smtClean="0">
                <a:latin typeface="Adobe Arabic" pitchFamily="18" charset="-78"/>
                <a:cs typeface="Adobe Arabic" pitchFamily="18" charset="-78"/>
              </a:rPr>
              <a:t>			</a:t>
            </a:r>
            <a:r>
              <a:rPr lang="hu-HU" u="sng" dirty="0" err="1" smtClean="0">
                <a:solidFill>
                  <a:schemeClr val="accent4"/>
                </a:solidFill>
                <a:latin typeface="Adobe Arabic" pitchFamily="18" charset="-78"/>
                <a:cs typeface="Adobe Arabic" pitchFamily="18" charset="-78"/>
              </a:rPr>
              <a:t>taplalo-rendszerek-mukodesi-elve.html</a:t>
            </a:r>
            <a:endParaRPr lang="hu-HU" u="sng" dirty="0" smtClean="0">
              <a:solidFill>
                <a:schemeClr val="accent4"/>
              </a:solidFill>
              <a:latin typeface="Adobe Arabic" pitchFamily="18" charset="-78"/>
              <a:cs typeface="Adobe Arabic" pitchFamily="18" charset="-78"/>
            </a:endParaRPr>
          </a:p>
          <a:p>
            <a:r>
              <a:rPr lang="hu-HU" dirty="0">
                <a:solidFill>
                  <a:schemeClr val="accent4"/>
                </a:solidFill>
                <a:latin typeface="Adobe Arabic" pitchFamily="18" charset="-78"/>
                <a:cs typeface="Adobe Arabic" pitchFamily="18" charset="-78"/>
              </a:rPr>
              <a:t>	</a:t>
            </a:r>
            <a:r>
              <a:rPr lang="hu-HU" dirty="0" smtClean="0">
                <a:solidFill>
                  <a:schemeClr val="accent4"/>
                </a:solidFill>
                <a:latin typeface="Adobe Arabic" pitchFamily="18" charset="-78"/>
                <a:cs typeface="Adobe Arabic" pitchFamily="18" charset="-78"/>
                <a:hlinkClick r:id="rId4"/>
              </a:rPr>
              <a:t>http</a:t>
            </a:r>
            <a:r>
              <a:rPr lang="hu-HU" dirty="0">
                <a:solidFill>
                  <a:schemeClr val="accent4"/>
                </a:solidFill>
                <a:latin typeface="Adobe Arabic" pitchFamily="18" charset="-78"/>
                <a:cs typeface="Adobe Arabic" pitchFamily="18" charset="-78"/>
                <a:hlinkClick r:id="rId4"/>
              </a:rPr>
              <a:t>://</a:t>
            </a:r>
            <a:r>
              <a:rPr lang="hu-HU" dirty="0" smtClean="0">
                <a:solidFill>
                  <a:schemeClr val="accent4"/>
                </a:solidFill>
                <a:latin typeface="Adobe Arabic" pitchFamily="18" charset="-78"/>
                <a:cs typeface="Adobe Arabic" pitchFamily="18" charset="-78"/>
                <a:hlinkClick r:id="rId4"/>
              </a:rPr>
              <a:t>hu.wikipedia.org/wiki/Meg%C3%BAjul%C3%B3_energiaforr%C3%A1s</a:t>
            </a:r>
            <a:endParaRPr lang="hu-HU" dirty="0" smtClean="0">
              <a:solidFill>
                <a:schemeClr val="accent4"/>
              </a:solidFill>
              <a:latin typeface="Adobe Arabic" pitchFamily="18" charset="-78"/>
              <a:cs typeface="Adobe Arabic" pitchFamily="18" charset="-78"/>
            </a:endParaRPr>
          </a:p>
          <a:p>
            <a:r>
              <a:rPr lang="hu-HU" dirty="0">
                <a:solidFill>
                  <a:schemeClr val="accent4"/>
                </a:solidFill>
                <a:latin typeface="Adobe Arabic" pitchFamily="18" charset="-78"/>
                <a:cs typeface="Adobe Arabic" pitchFamily="18" charset="-78"/>
              </a:rPr>
              <a:t>	</a:t>
            </a:r>
            <a:r>
              <a:rPr lang="hu-HU" dirty="0">
                <a:solidFill>
                  <a:schemeClr val="accent4"/>
                </a:solidFill>
                <a:latin typeface="Adobe Arabic" pitchFamily="18" charset="-78"/>
                <a:cs typeface="Adobe Arabic" pitchFamily="18" charset="-78"/>
                <a:hlinkClick r:id="rId5"/>
              </a:rPr>
              <a:t>http://</a:t>
            </a:r>
            <a:r>
              <a:rPr lang="hu-HU" dirty="0" smtClean="0">
                <a:solidFill>
                  <a:schemeClr val="accent4"/>
                </a:solidFill>
                <a:latin typeface="Adobe Arabic" pitchFamily="18" charset="-78"/>
                <a:cs typeface="Adobe Arabic" pitchFamily="18" charset="-78"/>
                <a:hlinkClick r:id="rId5"/>
              </a:rPr>
              <a:t>www.autosforum.hu/hirek/404-palyazat-jarmuipar-kutatashoz-szechenyi-</a:t>
            </a:r>
            <a:r>
              <a:rPr lang="hu-HU" dirty="0" smtClean="0">
                <a:solidFill>
                  <a:schemeClr val="accent4"/>
                </a:solidFill>
                <a:latin typeface="Adobe Arabic" pitchFamily="18" charset="-78"/>
                <a:cs typeface="Adobe Arabic" pitchFamily="18" charset="-78"/>
              </a:rPr>
              <a:t>	</a:t>
            </a:r>
            <a:r>
              <a:rPr lang="hu-HU" u="sng" dirty="0" err="1" smtClean="0">
                <a:solidFill>
                  <a:schemeClr val="accent4"/>
                </a:solidFill>
                <a:latin typeface="Adobe Arabic" pitchFamily="18" charset="-78"/>
                <a:cs typeface="Adobe Arabic" pitchFamily="18" charset="-78"/>
              </a:rPr>
              <a:t>egyetem.html</a:t>
            </a:r>
            <a:endParaRPr lang="hu-HU" u="sng" dirty="0" smtClean="0">
              <a:solidFill>
                <a:schemeClr val="accent4"/>
              </a:solidFill>
              <a:latin typeface="Adobe Arabic" pitchFamily="18" charset="-78"/>
              <a:cs typeface="Adobe Arabic" pitchFamily="18" charset="-78"/>
            </a:endParaRPr>
          </a:p>
          <a:p>
            <a:r>
              <a:rPr lang="hu-HU" dirty="0">
                <a:solidFill>
                  <a:schemeClr val="accent4"/>
                </a:solidFill>
                <a:latin typeface="Adobe Arabic" pitchFamily="18" charset="-78"/>
                <a:cs typeface="Adobe Arabic" pitchFamily="18" charset="-78"/>
              </a:rPr>
              <a:t>	</a:t>
            </a:r>
            <a:r>
              <a:rPr lang="hu-HU" u="sng" dirty="0">
                <a:solidFill>
                  <a:schemeClr val="accent4"/>
                </a:solidFill>
                <a:latin typeface="Adobe Arabic" pitchFamily="18" charset="-78"/>
                <a:cs typeface="Adobe Arabic" pitchFamily="18" charset="-78"/>
                <a:hlinkClick r:id="rId6"/>
              </a:rPr>
              <a:t>http://</a:t>
            </a:r>
            <a:r>
              <a:rPr lang="hu-HU" u="sng" dirty="0" smtClean="0">
                <a:solidFill>
                  <a:schemeClr val="accent4"/>
                </a:solidFill>
                <a:latin typeface="Adobe Arabic" pitchFamily="18" charset="-78"/>
                <a:cs typeface="Adobe Arabic" pitchFamily="18" charset="-78"/>
                <a:hlinkClick r:id="rId6"/>
              </a:rPr>
              <a:t>www.sg.hu/cikkek/16718/muhold_helyett_napelemes_repulo</a:t>
            </a:r>
            <a:endParaRPr lang="hu-HU" u="sng" dirty="0" smtClean="0">
              <a:solidFill>
                <a:schemeClr val="accent4"/>
              </a:solidFill>
              <a:latin typeface="Adobe Arabic" pitchFamily="18" charset="-78"/>
              <a:cs typeface="Adobe Arabic" pitchFamily="18" charset="-78"/>
            </a:endParaRPr>
          </a:p>
          <a:p>
            <a:r>
              <a:rPr lang="hu-HU" dirty="0">
                <a:solidFill>
                  <a:schemeClr val="accent4"/>
                </a:solidFill>
                <a:latin typeface="Adobe Arabic" pitchFamily="18" charset="-78"/>
                <a:cs typeface="Adobe Arabic" pitchFamily="18" charset="-78"/>
              </a:rPr>
              <a:t>	</a:t>
            </a:r>
            <a:r>
              <a:rPr lang="hu-HU" u="sng" dirty="0">
                <a:solidFill>
                  <a:schemeClr val="accent4"/>
                </a:solidFill>
                <a:latin typeface="Adobe Arabic" pitchFamily="18" charset="-78"/>
                <a:cs typeface="Adobe Arabic" pitchFamily="18" charset="-78"/>
              </a:rPr>
              <a:t>http://www.youtube.com/watch?v=P0UAo69UfX8</a:t>
            </a:r>
          </a:p>
          <a:p>
            <a:r>
              <a:rPr lang="hu-HU" dirty="0">
                <a:latin typeface="Adobe Arabic" pitchFamily="18" charset="-78"/>
                <a:cs typeface="Adobe Arabic" pitchFamily="18" charset="-78"/>
              </a:rPr>
              <a:t>	</a:t>
            </a:r>
            <a:r>
              <a:rPr lang="hu-HU" dirty="0" smtClean="0">
                <a:latin typeface="Adobe Arabic" pitchFamily="18" charset="-78"/>
                <a:cs typeface="Adobe Arabic" pitchFamily="18" charset="-78"/>
              </a:rPr>
              <a:t>	</a:t>
            </a:r>
            <a:endParaRPr lang="hu-HU" dirty="0">
              <a:latin typeface="Adobe Arabic" pitchFamily="18" charset="-78"/>
              <a:cs typeface="Adobe Arabic" pitchFamily="18" charset="-78"/>
            </a:endParaRPr>
          </a:p>
          <a:p>
            <a:endParaRPr lang="hu-HU" dirty="0"/>
          </a:p>
        </p:txBody>
      </p:sp>
    </p:spTree>
    <p:extLst>
      <p:ext uri="{BB962C8B-B14F-4D97-AF65-F5344CB8AC3E}">
        <p14:creationId xmlns:p14="http://schemas.microsoft.com/office/powerpoint/2010/main" val="1919278647"/>
      </p:ext>
    </p:ext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0"/>
                                        <p:tgtEl>
                                          <p:spTgt spid="4">
                                            <p:txEl>
                                              <p:pRg st="0" end="0"/>
                                            </p:txEl>
                                          </p:spTgt>
                                        </p:tgtEl>
                                      </p:cBhvr>
                                    </p:animEffect>
                                    <p:anim calcmode="lin" valueType="num">
                                      <p:cBhvr>
                                        <p:cTn id="8"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arth- Year 3000.mp4">
            <a:hlinkClick r:id="" action="ppaction://media"/>
          </p:cNvPr>
          <p:cNvPicPr>
            <a:picLocks noChangeAspect="1"/>
          </p:cNvPicPr>
          <p:nvPr>
            <a:videoFile r:link="rId1"/>
            <p:extLst>
              <p:ext uri="{DAA4B4D4-6D71-4841-9C94-3DE7FCFB9230}">
                <p14:media xmlns:p14="http://schemas.microsoft.com/office/powerpoint/2010/main" r:embed="rId2">
                  <p14:trim st="3861.9976"/>
                </p14:media>
              </p:ext>
            </p:extLst>
          </p:nvPr>
        </p:nvPicPr>
        <p:blipFill>
          <a:blip r:embed="rId4"/>
          <a:stretch>
            <a:fillRect/>
          </a:stretch>
        </p:blipFill>
        <p:spPr>
          <a:xfrm>
            <a:off x="827584" y="620688"/>
            <a:ext cx="7392820" cy="5544616"/>
          </a:xfrm>
          <a:prstGeom prst="rect">
            <a:avLst/>
          </a:prstGeom>
          <a:ln>
            <a:noFill/>
          </a:ln>
          <a:effectLst>
            <a:softEdge rad="112500"/>
          </a:effectLst>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083" y="765753"/>
            <a:ext cx="5225820" cy="5225820"/>
          </a:xfrm>
          <a:prstGeom prst="rect">
            <a:avLst/>
          </a:prstGeom>
          <a:ln>
            <a:noFill/>
          </a:ln>
          <a:effectLst>
            <a:softEdge rad="112500"/>
          </a:effectLst>
        </p:spPr>
      </p:pic>
      <p:sp>
        <p:nvSpPr>
          <p:cNvPr id="7" name="Szövegdoboz 6"/>
          <p:cNvSpPr txBox="1"/>
          <p:nvPr/>
        </p:nvSpPr>
        <p:spPr>
          <a:xfrm>
            <a:off x="1172435" y="4149080"/>
            <a:ext cx="6703117" cy="1015663"/>
          </a:xfrm>
          <a:prstGeom prst="rect">
            <a:avLst/>
          </a:prstGeom>
          <a:noFill/>
          <a:effectLst>
            <a:glow rad="101600">
              <a:schemeClr val="accent1">
                <a:satMod val="175000"/>
                <a:alpha val="40000"/>
              </a:schemeClr>
            </a:glow>
          </a:effectLst>
        </p:spPr>
        <p:txBody>
          <a:bodyPr wrap="none" rtlCol="0">
            <a:spAutoFit/>
            <a:scene3d>
              <a:camera prst="orthographicFront"/>
              <a:lightRig rig="threePt" dir="t"/>
            </a:scene3d>
            <a:sp3d extrusionH="57150">
              <a:bevelT w="50800" h="38100" prst="riblet"/>
            </a:sp3d>
          </a:bodyPr>
          <a:lstStyle/>
          <a:p>
            <a:r>
              <a:rPr lang="hu-HU" sz="6000" b="1" dirty="0" smtClean="0">
                <a:ln w="12700">
                  <a:solidFill>
                    <a:schemeClr val="tx2">
                      <a:satMod val="155000"/>
                    </a:schemeClr>
                  </a:solidFill>
                  <a:prstDash val="solid"/>
                </a:ln>
                <a:solidFill>
                  <a:schemeClr val="bg2">
                    <a:tint val="85000"/>
                    <a:satMod val="155000"/>
                  </a:schemeClr>
                </a:solidFill>
                <a:effectLst>
                  <a:innerShdw blurRad="63500" dist="50800" dir="16200000">
                    <a:prstClr val="black">
                      <a:alpha val="50000"/>
                    </a:prstClr>
                  </a:innerShdw>
                  <a:reflection blurRad="6350" stA="60000" endA="900" endPos="58000" dir="5400000" sy="-100000" algn="bl" rotWithShape="0"/>
                </a:effectLst>
              </a:rPr>
              <a:t>Energiatakarékosság</a:t>
            </a:r>
            <a:endParaRPr lang="hu-HU" sz="6000" b="1" dirty="0">
              <a:ln w="12700">
                <a:solidFill>
                  <a:schemeClr val="tx2">
                    <a:satMod val="155000"/>
                  </a:schemeClr>
                </a:solidFill>
                <a:prstDash val="solid"/>
              </a:ln>
              <a:solidFill>
                <a:schemeClr val="bg2">
                  <a:tint val="85000"/>
                  <a:satMod val="155000"/>
                </a:schemeClr>
              </a:solidFill>
              <a:effectLst>
                <a:innerShdw blurRad="63500" dist="50800" dir="16200000">
                  <a:prstClr val="black">
                    <a:alpha val="50000"/>
                  </a:prstClr>
                </a:innerShdw>
                <a:reflection blurRad="6350" stA="60000" endA="900" endPos="58000" dir="5400000" sy="-100000" algn="bl" rotWithShape="0"/>
              </a:effectLst>
            </a:endParaRPr>
          </a:p>
        </p:txBody>
      </p:sp>
    </p:spTree>
    <p:extLst>
      <p:ext uri="{BB962C8B-B14F-4D97-AF65-F5344CB8AC3E}">
        <p14:creationId xmlns:p14="http://schemas.microsoft.com/office/powerpoint/2010/main" val="354627536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70" fill="hold"/>
                                        <p:tgtEl>
                                          <p:spTgt spid="5"/>
                                        </p:tgtEl>
                                      </p:cBhvr>
                                    </p:cmd>
                                  </p:childTnLst>
                                </p:cTn>
                              </p:par>
                              <p:par>
                                <p:cTn id="7" presetID="53" presetClass="entr" presetSubtype="16" fill="hold" nodeType="withEffect">
                                  <p:stCondLst>
                                    <p:cond delay="42000"/>
                                  </p:stCondLst>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ppt_w</p:attrName>
                                        </p:attrNameLst>
                                      </p:cBhvr>
                                      <p:tavLst>
                                        <p:tav tm="0">
                                          <p:val>
                                            <p:fltVal val="0"/>
                                          </p:val>
                                        </p:tav>
                                        <p:tav tm="100000">
                                          <p:val>
                                            <p:strVal val="#ppt_w"/>
                                          </p:val>
                                        </p:tav>
                                      </p:tavLst>
                                    </p:anim>
                                    <p:anim calcmode="lin" valueType="num">
                                      <p:cBhvr>
                                        <p:cTn id="10" dur="3000" fill="hold"/>
                                        <p:tgtEl>
                                          <p:spTgt spid="6"/>
                                        </p:tgtEl>
                                        <p:attrNameLst>
                                          <p:attrName>ppt_h</p:attrName>
                                        </p:attrNameLst>
                                      </p:cBhvr>
                                      <p:tavLst>
                                        <p:tav tm="0">
                                          <p:val>
                                            <p:fltVal val="0"/>
                                          </p:val>
                                        </p:tav>
                                        <p:tav tm="100000">
                                          <p:val>
                                            <p:strVal val="#ppt_h"/>
                                          </p:val>
                                        </p:tav>
                                      </p:tavLst>
                                    </p:anim>
                                    <p:animEffect transition="in" filter="fade">
                                      <p:cBhvr>
                                        <p:cTn id="11" dur="3000"/>
                                        <p:tgtEl>
                                          <p:spTgt spid="6"/>
                                        </p:tgtEl>
                                      </p:cBhvr>
                                    </p:animEffect>
                                  </p:childTnLst>
                                </p:cTn>
                              </p:par>
                              <p:par>
                                <p:cTn id="12" presetID="6" presetClass="entr" presetSubtype="16" fill="hold" grpId="0" nodeType="withEffect">
                                  <p:stCondLst>
                                    <p:cond delay="4400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67544" y="692696"/>
            <a:ext cx="8291264" cy="2023864"/>
          </a:xfrm>
        </p:spPr>
        <p:txBody>
          <a:bodyPr/>
          <a:lstStyle/>
          <a:p>
            <a:r>
              <a:rPr lang="hu-HU" dirty="0"/>
              <a:t>A megújuló energiaforrások jelentősége, hogy használatuk összhangban van a fenntartható fejlődés alapelveivel, tehát alkalmazásuk nem rombolja a környezetet, ugyanakkor nem is fogják vissza az emberiség fejlődési lehetőségeit. Szemben a nem megújuló energiaforrások (kőszén, kőolaj, földgáz stb.) használatával, nem okoznak olyan halmozódó káros hatásokat mint az üvegházhatás, a levegőszennyezés, vagy a vízszennyezés.</a:t>
            </a:r>
          </a:p>
        </p:txBody>
      </p:sp>
      <p:pic>
        <p:nvPicPr>
          <p:cNvPr id="1026" name="Picture 2" descr="C:\Users\xy\Desktop\PPT\734px-Megujuloenergia_vilagon_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18" y="2636912"/>
            <a:ext cx="4665455" cy="3816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920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normAutofit/>
          </a:bodyPr>
          <a:lstStyle/>
          <a:p>
            <a:pPr algn="ctr"/>
            <a:r>
              <a:rPr lang="hu-HU" sz="3600" dirty="0" smtClean="0"/>
              <a:t>Az elkövetkezendőkben a két leggyakoribb </a:t>
            </a:r>
            <a:r>
              <a:rPr lang="hu-HU" sz="3600" u="sng" dirty="0" smtClean="0"/>
              <a:t>megújuló energiaforrással</a:t>
            </a:r>
            <a:r>
              <a:rPr lang="hu-HU" sz="3600" dirty="0" smtClean="0"/>
              <a:t> fogunk foglalkozni.</a:t>
            </a:r>
            <a:endParaRPr lang="hu-HU" sz="3600" dirty="0"/>
          </a:p>
        </p:txBody>
      </p:sp>
    </p:spTree>
    <p:extLst>
      <p:ext uri="{BB962C8B-B14F-4D97-AF65-F5344CB8AC3E}">
        <p14:creationId xmlns:p14="http://schemas.microsoft.com/office/powerpoint/2010/main" val="262614877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63688" y="1772816"/>
            <a:ext cx="4968552" cy="914400"/>
          </a:xfrm>
        </p:spPr>
        <p:txBody>
          <a:bodyPr>
            <a:noAutofit/>
          </a:bodyPr>
          <a:lstStyle/>
          <a:p>
            <a:r>
              <a:rPr lang="hu-HU" sz="6600" dirty="0" smtClean="0">
                <a:latin typeface="Algerian" pitchFamily="82" charset="0"/>
              </a:rPr>
              <a:t>A NAPELEM</a:t>
            </a:r>
            <a:endParaRPr lang="hu-HU" sz="6600" dirty="0">
              <a:latin typeface="Algerian" pitchFamily="82" charset="0"/>
            </a:endParaRPr>
          </a:p>
        </p:txBody>
      </p:sp>
      <p:pic>
        <p:nvPicPr>
          <p:cNvPr id="2050" name="Picture 2" descr="C:\Users\xy\SkyDrive\Rajmund\PPT-verseny\Diák\1 Téma napelem\1 működése\Képe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50207"/>
            <a:ext cx="6057900" cy="3810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69114"/>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611560" y="1124744"/>
            <a:ext cx="6840759" cy="1200329"/>
          </a:xfrm>
          <a:prstGeom prst="rect">
            <a:avLst/>
          </a:prstGeom>
          <a:noFill/>
        </p:spPr>
        <p:txBody>
          <a:bodyPr wrap="square" rtlCol="0">
            <a:spAutoFit/>
          </a:bodyPr>
          <a:lstStyle/>
          <a:p>
            <a:r>
              <a:rPr lang="hu-HU" dirty="0" smtClean="0"/>
              <a:t>A napelem egy olyan eszköz, amely a nap sugárzását elektromos árammá alakítja át a fényelektromos jelenség segítségével. A napelem teljesítménye függ annak típusától, méretétől, a sugárzás intenzitásától és a sugárzott fény hullámhosszától, valamint annak beesési szögétől.</a:t>
            </a:r>
            <a:endParaRPr lang="hu-HU" dirty="0"/>
          </a:p>
        </p:txBody>
      </p:sp>
      <p:pic>
        <p:nvPicPr>
          <p:cNvPr id="3075" name="Picture 3" descr="C:\Users\xy\SkyDrive\Rajmund\PPT-verseny\Diák\1 Téma napelem\1 működése\Képek\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564904"/>
            <a:ext cx="374441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328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971600" y="1052736"/>
            <a:ext cx="6912768" cy="1200329"/>
          </a:xfrm>
          <a:prstGeom prst="rect">
            <a:avLst/>
          </a:prstGeom>
          <a:noFill/>
        </p:spPr>
        <p:txBody>
          <a:bodyPr wrap="square" rtlCol="0">
            <a:spAutoFit/>
          </a:bodyPr>
          <a:lstStyle/>
          <a:p>
            <a:r>
              <a:rPr lang="hu-HU" dirty="0" smtClean="0"/>
              <a:t>Napelemes számológépekkel valószínűleg mindenki találkozott már, a '90-es években elérhető technika is már elengedő energiát biztosított, és megfizethető is volt. A napelemek szélesebb körű terjedése azonban még várat magára, leginkább az alacsony konverziós hatékonyság miatt.</a:t>
            </a:r>
            <a:endParaRPr lang="hu-HU" dirty="0"/>
          </a:p>
        </p:txBody>
      </p:sp>
      <p:pic>
        <p:nvPicPr>
          <p:cNvPr id="4098" name="Picture 2" descr="C:\Users\xy\SkyDrive\Rajmund\PPT-verseny\Diák\1 Téma napelem\1 működése\Képek\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64500"/>
            <a:ext cx="3528392" cy="42367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xy\SkyDrive\Rajmund\PPT-verseny\Diák\1 Téma napelem\1 működése\Képe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228" y="2555415"/>
            <a:ext cx="2770756" cy="3694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0898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31640" y="2060848"/>
            <a:ext cx="6408712" cy="193899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hu-HU" sz="4000" dirty="0" smtClean="0"/>
              <a:t>Most pedig két olyan dologgal fogunk foglalkozni ami napelemmel működik</a:t>
            </a:r>
            <a:endParaRPr lang="hu-HU" sz="4000" dirty="0"/>
          </a:p>
        </p:txBody>
      </p:sp>
    </p:spTree>
    <p:extLst>
      <p:ext uri="{BB962C8B-B14F-4D97-AF65-F5344CB8AC3E}">
        <p14:creationId xmlns:p14="http://schemas.microsoft.com/office/powerpoint/2010/main" val="154028401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Macro">
  <a:themeElements>
    <a:clrScheme name="Macro">
      <a:dk1>
        <a:sysClr val="windowText" lastClr="000000"/>
      </a:dk1>
      <a:lt1>
        <a:sysClr val="window" lastClr="FFFFFF"/>
      </a:lt1>
      <a:dk2>
        <a:srgbClr val="3F3F4D"/>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fontScheme name="Macro">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cro">
      <a:fillStyleLst>
        <a:solidFill>
          <a:schemeClr val="phClr"/>
        </a:solidFill>
        <a:gradFill rotWithShape="1">
          <a:gsLst>
            <a:gs pos="0">
              <a:schemeClr val="phClr">
                <a:tint val="65000"/>
                <a:satMod val="300000"/>
              </a:schemeClr>
            </a:gs>
            <a:gs pos="100000">
              <a:schemeClr val="phClr">
                <a:tint val="80000"/>
                <a:satMod val="150000"/>
              </a:schemeClr>
            </a:gs>
          </a:gsLst>
          <a:lin ang="5400000" scaled="0"/>
        </a:gradFill>
        <a:gradFill rotWithShape="1">
          <a:gsLst>
            <a:gs pos="0">
              <a:schemeClr val="phClr">
                <a:shade val="90000"/>
                <a:satMod val="300000"/>
              </a:schemeClr>
            </a:gs>
            <a:gs pos="100000">
              <a:schemeClr val="phClr">
                <a:satMod val="150000"/>
              </a:schemeClr>
            </a:gs>
          </a:gsLst>
          <a:path path="circle">
            <a:fillToRect l="50000" t="100000" r="100000" b="50000"/>
          </a:path>
        </a:gradFill>
      </a:fillStyleLst>
      <a:lnStyleLst>
        <a:ln w="9525" cap="flat" cmpd="sng" algn="ctr">
          <a:solidFill>
            <a:schemeClr val="phClr"/>
          </a:solidFill>
          <a:prstDash val="solid"/>
        </a:ln>
        <a:ln w="13970" cap="flat" cmpd="sng" algn="ctr">
          <a:solidFill>
            <a:schemeClr val="phClr"/>
          </a:solidFill>
          <a:prstDash val="solid"/>
        </a:ln>
        <a:ln w="22225" cap="flat" cmpd="sng" algn="ctr">
          <a:solidFill>
            <a:schemeClr val="phClr"/>
          </a:solidFill>
          <a:prstDash val="solid"/>
        </a:ln>
      </a:lnStyleLst>
      <a:effectStyleLst>
        <a:effectStyle>
          <a:effectLst>
            <a:outerShdw blurRad="50800" dist="25400" dir="5400000" rotWithShape="0">
              <a:srgbClr val="000000">
                <a:alpha val="70000"/>
              </a:srgbClr>
            </a:outerShdw>
          </a:effectLst>
        </a:effectStyle>
        <a:effectStyle>
          <a:effectLst>
            <a:outerShdw blurRad="25400" dist="25400" dir="5400000" rotWithShape="0">
              <a:srgbClr val="000000">
                <a:alpha val="70000"/>
              </a:srgbClr>
            </a:outerShdw>
          </a:effectLst>
          <a:scene3d>
            <a:camera prst="orthographicFront">
              <a:rot lat="0" lon="0" rev="0"/>
            </a:camera>
            <a:lightRig rig="threePt" dir="tl"/>
          </a:scene3d>
          <a:sp3d contourW="15875" prstMaterial="softmetal">
            <a:bevelT w="25400" h="19050" prst="angle"/>
            <a:contourClr>
              <a:schemeClr val="phClr">
                <a:shade val="30000"/>
              </a:schemeClr>
            </a:contourClr>
          </a:sp3d>
        </a:effectStyle>
        <a:effectStyle>
          <a:effectLst>
            <a:outerShdw blurRad="25400" dist="25400" dir="5400000" rotWithShape="0">
              <a:srgbClr val="000000">
                <a:alpha val="40000"/>
              </a:srgbClr>
            </a:outerShdw>
          </a:effectLst>
          <a:scene3d>
            <a:camera prst="orthographicFront">
              <a:rot lat="0" lon="0" rev="0"/>
            </a:camera>
            <a:lightRig rig="threePt" dir="tl"/>
          </a:scene3d>
          <a:sp3d contourW="19050" prstMaterial="metal">
            <a:bevelT w="63500" h="31750" prst="angle"/>
            <a:contourClr>
              <a:schemeClr val="phClr">
                <a:shade val="25000"/>
                <a:satMod val="130000"/>
              </a:schemeClr>
            </a:contourClr>
          </a:sp3d>
        </a:effectStyle>
      </a:effectStyleLst>
      <a:bgFillStyleLst>
        <a:solidFill>
          <a:schemeClr val="phClr"/>
        </a:solidFill>
        <a:gradFill rotWithShape="1">
          <a:gsLst>
            <a:gs pos="0">
              <a:schemeClr val="phClr">
                <a:tint val="67000"/>
                <a:shade val="93000"/>
                <a:satMod val="110000"/>
                <a:lumMod val="90000"/>
              </a:schemeClr>
            </a:gs>
            <a:gs pos="76000">
              <a:schemeClr val="phClr">
                <a:tint val="85000"/>
                <a:shade val="75000"/>
                <a:satMod val="120000"/>
              </a:schemeClr>
            </a:gs>
            <a:gs pos="100000">
              <a:schemeClr val="phClr">
                <a:tint val="86000"/>
                <a:shade val="50000"/>
                <a:satMod val="130000"/>
              </a:schemeClr>
            </a:gs>
          </a:gsLst>
          <a:lin ang="5400000" scaled="0"/>
        </a:gradFill>
        <a:gradFill rotWithShape="1">
          <a:gsLst>
            <a:gs pos="0">
              <a:schemeClr val="phClr">
                <a:tint val="96000"/>
                <a:shade val="35000"/>
                <a:satMod val="146000"/>
                <a:lumMod val="101000"/>
              </a:schemeClr>
            </a:gs>
            <a:gs pos="26000">
              <a:schemeClr val="phClr">
                <a:tint val="96000"/>
                <a:shade val="96000"/>
                <a:satMod val="190000"/>
              </a:schemeClr>
            </a:gs>
            <a:gs pos="100000">
              <a:schemeClr val="phClr">
                <a:tint val="60000"/>
                <a:shade val="90000"/>
                <a:satMod val="220000"/>
                <a:lumMod val="11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TC101859866[[fn=Makró]]</Template>
  <TotalTime>171</TotalTime>
  <Words>634</Words>
  <Application>Microsoft Office PowerPoint</Application>
  <PresentationFormat>Diavetítés a képernyőre (4:3 oldalarány)</PresentationFormat>
  <Paragraphs>32</Paragraphs>
  <Slides>21</Slides>
  <Notes>0</Notes>
  <HiddenSlides>0</HiddenSlides>
  <MMClips>4</MMClips>
  <ScaleCrop>false</ScaleCrop>
  <HeadingPairs>
    <vt:vector size="4" baseType="variant">
      <vt:variant>
        <vt:lpstr>Téma</vt:lpstr>
      </vt:variant>
      <vt:variant>
        <vt:i4>1</vt:i4>
      </vt:variant>
      <vt:variant>
        <vt:lpstr>Diacímek</vt:lpstr>
      </vt:variant>
      <vt:variant>
        <vt:i4>21</vt:i4>
      </vt:variant>
    </vt:vector>
  </HeadingPairs>
  <TitlesOfParts>
    <vt:vector size="22" baseType="lpstr">
      <vt:lpstr>Macro</vt:lpstr>
      <vt:lpstr>PowerPoint bemutató</vt:lpstr>
      <vt:lpstr>Voice-Tech  Media Present </vt:lpstr>
      <vt:lpstr>PowerPoint bemutató</vt:lpstr>
      <vt:lpstr>PowerPoint bemutató</vt:lpstr>
      <vt:lpstr>PowerPoint bemutató</vt:lpstr>
      <vt:lpstr>A NAPELEM</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Caepy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Petyánszki Krisztián</dc:creator>
  <cp:lastModifiedBy>Petyánszki Krisztián</cp:lastModifiedBy>
  <cp:revision>18</cp:revision>
  <dcterms:created xsi:type="dcterms:W3CDTF">2013-02-12T13:47:50Z</dcterms:created>
  <dcterms:modified xsi:type="dcterms:W3CDTF">2013-02-14T14:23:10Z</dcterms:modified>
</cp:coreProperties>
</file>