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61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2" r:id="rId16"/>
    <p:sldId id="271" r:id="rId17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9" autoAdjust="0"/>
    <p:restoredTop sz="94660"/>
  </p:normalViewPr>
  <p:slideViewPr>
    <p:cSldViewPr>
      <p:cViewPr varScale="1">
        <p:scale>
          <a:sx n="83" d="100"/>
          <a:sy n="83" d="100"/>
        </p:scale>
        <p:origin x="-46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églalap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Téglalap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Téglalap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Téglalap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Téglalap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Alcím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28" name="Dátum hely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2013.02.12.</a:t>
            </a:fld>
            <a:endParaRPr lang="hu-HU"/>
          </a:p>
        </p:txBody>
      </p:sp>
      <p:sp>
        <p:nvSpPr>
          <p:cNvPr id="17" name="Élőláb hely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Egyenes összekötő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Téglalap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llipszis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Ellipszis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Dia számának helye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8" name="Cím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2013.02.12.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Függőleges cím és szöve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églalap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Téglalap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Téglalap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Téglalap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Téglalap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Téglalap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Egyenes összekötő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Ellipszis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zis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2013.02.12.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2013.02.12.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8" name="Tartalom helye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églalap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Téglalap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Téglalap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Téglalap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Téglalap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Téglalap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13" name="Téglalap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Téglalap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2013.02.12.</a:t>
            </a:fld>
            <a:endParaRPr lang="hu-HU"/>
          </a:p>
        </p:txBody>
      </p:sp>
      <p:sp>
        <p:nvSpPr>
          <p:cNvPr id="8" name="Egyenes összekötő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Ellipszis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zis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08DCDE75-89FD-47D4-96B5-7D53BD2E92D4}" type="datetimeFigureOut">
              <a:rPr lang="hu-HU" smtClean="0"/>
              <a:pPr/>
              <a:t>2013.02.12.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8" name="Egyenes összekötő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Tartalom helye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12" name="Tartalom helye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gyenes összekötő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Téglalap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Téglalap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Téglalap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Téglalap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Téglalap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Téglalap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2013.02.12.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hu-HU"/>
          </a:p>
        </p:txBody>
      </p:sp>
      <p:sp>
        <p:nvSpPr>
          <p:cNvPr id="15" name="Egyenes összekötő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Téglalap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Tartalom helye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26" name="Tartalom helye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25" name="Ellipszis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Ellipszis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23" name="Cím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2013.02.12.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églalap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Téglalap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Téglalap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Téglalap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Téglalap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Téglalap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2013.02.12.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églalap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Téglalap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Téglalap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Téglalap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Téglalap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Téglalap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8" name="Téglalap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Egyenes összekötő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Tartalom helye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10" name="Ellipszis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Ellipszis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21" name="Téglalap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CDE75-89FD-47D4-96B5-7D53BD2E92D4}" type="datetimeFigureOut">
              <a:rPr lang="hu-HU" smtClean="0"/>
              <a:pPr/>
              <a:t>2013.02.12.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hu-H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Egyenes összekötő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Téglalap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Téglalap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Téglalap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Téglalap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Téglalap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Téglalap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Téglalap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Ellipszis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Ellipszis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22" name="Téglalap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08DCDE75-89FD-47D4-96B5-7D53BD2E92D4}" type="datetimeFigureOut">
              <a:rPr lang="hu-HU" smtClean="0"/>
              <a:pPr/>
              <a:t>2013.02.12.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églalap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Téglalap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Téglalap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Téglalap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Téglalap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átum helye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8DCDE75-89FD-47D4-96B5-7D53BD2E92D4}" type="datetimeFigureOut">
              <a:rPr lang="hu-HU" smtClean="0"/>
              <a:pPr/>
              <a:t>2013.02.12.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hu-HU"/>
          </a:p>
        </p:txBody>
      </p:sp>
      <p:sp>
        <p:nvSpPr>
          <p:cNvPr id="8" name="Téglalap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Egyenes összekötő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Ellipszis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Ellipszis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Dia számának helye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7D901B6B-DBA4-45B4-AC3D-5BEE23A6DF66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22" name="Cím helye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3" name="Szöveg helye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zantal.hu/index.php?link=news/news.php&amp;parentid=389&amp;topic=5" TargetMode="External"/><Relationship Id="rId2" Type="http://schemas.openxmlformats.org/officeDocument/2006/relationships/hyperlink" Target="http://www.globalplaza.hu/hir/bio-vagy-nem-bio-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femcafe.hu/cikkek/egeszseg/ervek-es-ellenervek-a-bioelelmiszerek-kapcsan" TargetMode="External"/><Relationship Id="rId4" Type="http://schemas.openxmlformats.org/officeDocument/2006/relationships/hyperlink" Target="http://tudatosvasarlo.hu/cikk/valoban-megeri-draga-bioelelmiszert-vasarolni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31640" y="1556792"/>
            <a:ext cx="6400800" cy="4725144"/>
          </a:xfrm>
        </p:spPr>
        <p:txBody>
          <a:bodyPr>
            <a:normAutofit/>
          </a:bodyPr>
          <a:lstStyle/>
          <a:p>
            <a:pPr algn="l"/>
            <a:r>
              <a:rPr lang="hu-HU" dirty="0" smtClean="0"/>
              <a:t>Készítette: </a:t>
            </a:r>
            <a:r>
              <a:rPr lang="hu-HU" dirty="0" err="1" smtClean="0"/>
              <a:t>Csalló</a:t>
            </a:r>
            <a:r>
              <a:rPr lang="hu-HU" dirty="0" smtClean="0"/>
              <a:t> Rebeka</a:t>
            </a:r>
            <a:br>
              <a:rPr lang="hu-HU" dirty="0" smtClean="0"/>
            </a:br>
            <a:r>
              <a:rPr lang="hu-HU" dirty="0" smtClean="0"/>
              <a:t>Felkészítő tanár : </a:t>
            </a:r>
            <a:r>
              <a:rPr lang="hu-HU" dirty="0" err="1" smtClean="0"/>
              <a:t>Kulicsné</a:t>
            </a:r>
            <a:r>
              <a:rPr lang="hu-HU" dirty="0" smtClean="0"/>
              <a:t> Takács 				Erzsébet</a:t>
            </a:r>
          </a:p>
          <a:p>
            <a:pPr algn="l"/>
            <a:endParaRPr lang="hu-HU" dirty="0" smtClean="0"/>
          </a:p>
          <a:p>
            <a:endParaRPr lang="hu-HU" dirty="0" smtClean="0"/>
          </a:p>
          <a:p>
            <a:r>
              <a:rPr lang="hu-HU" dirty="0" smtClean="0"/>
              <a:t>Bródy Imre Gimnázium és Alapfokú Művészetoktatási Intézmény</a:t>
            </a:r>
            <a:br>
              <a:rPr lang="hu-HU" dirty="0" smtClean="0"/>
            </a:br>
            <a:r>
              <a:rPr lang="hu-HU" dirty="0" smtClean="0"/>
              <a:t>8400, Ajka , Bródy Imre u. 4.</a:t>
            </a:r>
          </a:p>
          <a:p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/>
            </a:r>
            <a:br>
              <a:rPr lang="hu-HU" dirty="0" smtClean="0"/>
            </a:br>
            <a:endParaRPr lang="hu-HU" dirty="0"/>
          </a:p>
        </p:txBody>
      </p:sp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11560" y="0"/>
            <a:ext cx="7772400" cy="1470025"/>
          </a:xfrm>
        </p:spPr>
        <p:txBody>
          <a:bodyPr>
            <a:normAutofit/>
          </a:bodyPr>
          <a:lstStyle/>
          <a:p>
            <a:r>
              <a:rPr lang="hu-HU" sz="6600" dirty="0" err="1" smtClean="0">
                <a:latin typeface="Berlin Sans FB Demi" pitchFamily="34" charset="0"/>
              </a:rPr>
              <a:t>Bioélelmiszerek</a:t>
            </a:r>
            <a:endParaRPr lang="hu-HU" sz="6600" dirty="0">
              <a:latin typeface="Berlin Sans FB Demi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Eredménye</a:t>
            </a:r>
            <a:endParaRPr lang="hu-HU" dirty="0"/>
          </a:p>
        </p:txBody>
      </p:sp>
      <p:pic>
        <p:nvPicPr>
          <p:cNvPr id="4" name="Tartalom helye 3" descr="20130204-tojas-tanyasi-bio-ketreces (1)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124744" y="1527175"/>
            <a:ext cx="6858000" cy="4572000"/>
          </a:xfrm>
        </p:spPr>
      </p:pic>
      <p:sp>
        <p:nvSpPr>
          <p:cNvPr id="5" name="Szövegdoboz 4"/>
          <p:cNvSpPr txBox="1"/>
          <p:nvPr/>
        </p:nvSpPr>
        <p:spPr>
          <a:xfrm>
            <a:off x="6300192" y="3573016"/>
            <a:ext cx="17281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b="1" dirty="0" smtClean="0">
                <a:solidFill>
                  <a:srgbClr val="FF0000"/>
                </a:solidFill>
              </a:rPr>
              <a:t>Ketreces</a:t>
            </a:r>
            <a:endParaRPr lang="hu-HU" sz="2400" b="1" dirty="0">
              <a:solidFill>
                <a:srgbClr val="FF0000"/>
              </a:solidFill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1259632" y="4941168"/>
            <a:ext cx="1800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b="1" dirty="0" err="1" smtClean="0">
                <a:solidFill>
                  <a:srgbClr val="FF0000"/>
                </a:solidFill>
              </a:rPr>
              <a:t>Bio</a:t>
            </a:r>
            <a:endParaRPr lang="hu-HU" sz="2800" b="1" dirty="0">
              <a:solidFill>
                <a:srgbClr val="FF0000"/>
              </a:solidFill>
            </a:endParaRPr>
          </a:p>
        </p:txBody>
      </p:sp>
      <p:sp>
        <p:nvSpPr>
          <p:cNvPr id="7" name="Szövegdoboz 6"/>
          <p:cNvSpPr txBox="1"/>
          <p:nvPr/>
        </p:nvSpPr>
        <p:spPr>
          <a:xfrm>
            <a:off x="1331640" y="1700808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400" b="1" dirty="0" smtClean="0">
                <a:solidFill>
                  <a:srgbClr val="FF0000"/>
                </a:solidFill>
              </a:rPr>
              <a:t>Házi</a:t>
            </a:r>
            <a:endParaRPr lang="hu-HU" sz="2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6" grpId="0" build="allAtOnce"/>
      <p:bldP spid="7" grpId="0" build="allAtOnce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Igaz- hamis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u-HU" dirty="0" smtClean="0"/>
              <a:t>A </a:t>
            </a:r>
            <a:r>
              <a:rPr lang="hu-HU" dirty="0" err="1" smtClean="0"/>
              <a:t>bioélelmiszer</a:t>
            </a:r>
            <a:r>
              <a:rPr lang="hu-HU" dirty="0" smtClean="0"/>
              <a:t> bizonyítottan egészségesebb a hagyományosnál.</a:t>
            </a:r>
          </a:p>
          <a:p>
            <a:r>
              <a:rPr lang="hu-HU" dirty="0" smtClean="0"/>
              <a:t>Az USA támogatta az egyéni kutatásokat 12 millió dollárral.   </a:t>
            </a:r>
          </a:p>
          <a:p>
            <a:r>
              <a:rPr lang="hu-HU" dirty="0" smtClean="0"/>
              <a:t>Ketreces csirketenyésztésnél szabadon mozoghatnak a csirkék. </a:t>
            </a:r>
          </a:p>
          <a:p>
            <a:r>
              <a:rPr lang="hu-HU" dirty="0" smtClean="0"/>
              <a:t>A </a:t>
            </a:r>
            <a:r>
              <a:rPr lang="hu-HU" dirty="0" err="1" smtClean="0"/>
              <a:t>bionövények</a:t>
            </a:r>
            <a:r>
              <a:rPr lang="hu-HU" dirty="0" smtClean="0"/>
              <a:t> termesztése közben bármilyen permetezőszert lehet használni.</a:t>
            </a:r>
          </a:p>
          <a:p>
            <a:r>
              <a:rPr lang="hu-HU" dirty="0" smtClean="0"/>
              <a:t> A hagyományos élelmiszerekben kisebb a vitamintartalom. </a:t>
            </a:r>
            <a:endParaRPr lang="hu-HU" dirty="0"/>
          </a:p>
        </p:txBody>
      </p:sp>
      <p:sp>
        <p:nvSpPr>
          <p:cNvPr id="4" name="Téglalap 3"/>
          <p:cNvSpPr/>
          <p:nvPr/>
        </p:nvSpPr>
        <p:spPr>
          <a:xfrm>
            <a:off x="3707904" y="1988840"/>
            <a:ext cx="1728192" cy="43204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>
                <a:solidFill>
                  <a:schemeClr val="tx1"/>
                </a:solidFill>
                <a:hlinkClick r:id="" action="ppaction://noaction">
                  <a:snd r:embed="rId2" name="explode.wav"/>
                </a:hlinkClick>
              </a:rPr>
              <a:t>Hamis</a:t>
            </a:r>
            <a:endParaRPr lang="hu-HU" dirty="0">
              <a:solidFill>
                <a:schemeClr val="tx1"/>
              </a:solidFill>
            </a:endParaRPr>
          </a:p>
        </p:txBody>
      </p:sp>
      <p:sp>
        <p:nvSpPr>
          <p:cNvPr id="33" name="Téglalap 32"/>
          <p:cNvSpPr/>
          <p:nvPr/>
        </p:nvSpPr>
        <p:spPr>
          <a:xfrm>
            <a:off x="4427984" y="3789040"/>
            <a:ext cx="1728192" cy="43204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>
                <a:solidFill>
                  <a:schemeClr val="tx1"/>
                </a:solidFill>
                <a:hlinkClick r:id="" action="ppaction://noaction">
                  <a:snd r:embed="rId2" name="explode.wav"/>
                </a:hlinkClick>
              </a:rPr>
              <a:t>Igaz</a:t>
            </a:r>
            <a:endParaRPr lang="hu-HU" dirty="0">
              <a:solidFill>
                <a:schemeClr val="tx1"/>
              </a:solidFill>
            </a:endParaRPr>
          </a:p>
        </p:txBody>
      </p:sp>
      <p:sp>
        <p:nvSpPr>
          <p:cNvPr id="34" name="Téglalap 33"/>
          <p:cNvSpPr/>
          <p:nvPr/>
        </p:nvSpPr>
        <p:spPr>
          <a:xfrm>
            <a:off x="2339752" y="2924944"/>
            <a:ext cx="1728192" cy="43204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>
                <a:solidFill>
                  <a:schemeClr val="tx1"/>
                </a:solidFill>
                <a:hlinkClick r:id="" action="ppaction://noaction">
                  <a:snd r:embed="rId3" name="applause.wav"/>
                </a:hlinkClick>
              </a:rPr>
              <a:t>Hamis</a:t>
            </a:r>
            <a:endParaRPr lang="hu-HU" dirty="0">
              <a:solidFill>
                <a:schemeClr val="tx1"/>
              </a:solidFill>
            </a:endParaRPr>
          </a:p>
        </p:txBody>
      </p:sp>
      <p:sp>
        <p:nvSpPr>
          <p:cNvPr id="35" name="Téglalap 34"/>
          <p:cNvSpPr/>
          <p:nvPr/>
        </p:nvSpPr>
        <p:spPr>
          <a:xfrm>
            <a:off x="4355976" y="2924944"/>
            <a:ext cx="1728192" cy="43204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>
                <a:solidFill>
                  <a:schemeClr val="tx1"/>
                </a:solidFill>
                <a:hlinkClick r:id="" action="ppaction://noaction">
                  <a:snd r:embed="rId2" name="explode.wav"/>
                </a:hlinkClick>
              </a:rPr>
              <a:t>Igaz</a:t>
            </a:r>
            <a:endParaRPr lang="hu-HU" dirty="0">
              <a:solidFill>
                <a:schemeClr val="tx1"/>
              </a:solidFill>
            </a:endParaRPr>
          </a:p>
        </p:txBody>
      </p:sp>
      <p:sp>
        <p:nvSpPr>
          <p:cNvPr id="36" name="Téglalap 35"/>
          <p:cNvSpPr/>
          <p:nvPr/>
        </p:nvSpPr>
        <p:spPr>
          <a:xfrm>
            <a:off x="2339752" y="3789040"/>
            <a:ext cx="1728192" cy="43204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>
                <a:solidFill>
                  <a:schemeClr val="tx1"/>
                </a:solidFill>
                <a:hlinkClick r:id="" action="ppaction://noaction">
                  <a:snd r:embed="rId3" name="applause.wav"/>
                </a:hlinkClick>
              </a:rPr>
              <a:t>Hamis</a:t>
            </a:r>
            <a:endParaRPr lang="hu-HU" dirty="0">
              <a:solidFill>
                <a:schemeClr val="tx1"/>
              </a:solidFill>
            </a:endParaRPr>
          </a:p>
        </p:txBody>
      </p:sp>
      <p:sp>
        <p:nvSpPr>
          <p:cNvPr id="37" name="Téglalap 36"/>
          <p:cNvSpPr/>
          <p:nvPr/>
        </p:nvSpPr>
        <p:spPr>
          <a:xfrm>
            <a:off x="5652120" y="1988840"/>
            <a:ext cx="1728192" cy="43204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>
                <a:solidFill>
                  <a:schemeClr val="tx1"/>
                </a:solidFill>
                <a:hlinkClick r:id="" action="ppaction://noaction">
                  <a:snd r:embed="rId3" name="applause.wav"/>
                </a:hlinkClick>
              </a:rPr>
              <a:t>Igaz</a:t>
            </a:r>
            <a:endParaRPr lang="hu-HU" dirty="0">
              <a:solidFill>
                <a:schemeClr val="tx1"/>
              </a:solidFill>
            </a:endParaRPr>
          </a:p>
        </p:txBody>
      </p:sp>
      <p:sp>
        <p:nvSpPr>
          <p:cNvPr id="38" name="Téglalap 37"/>
          <p:cNvSpPr/>
          <p:nvPr/>
        </p:nvSpPr>
        <p:spPr>
          <a:xfrm>
            <a:off x="5508104" y="4653136"/>
            <a:ext cx="1728192" cy="43204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>
                <a:solidFill>
                  <a:schemeClr val="tx1"/>
                </a:solidFill>
                <a:hlinkClick r:id="" action="ppaction://noaction">
                  <a:snd r:embed="rId3" name="applause.wav"/>
                </a:hlinkClick>
              </a:rPr>
              <a:t>Hamis</a:t>
            </a:r>
            <a:endParaRPr lang="hu-HU" dirty="0">
              <a:solidFill>
                <a:schemeClr val="tx1"/>
              </a:solidFill>
            </a:endParaRPr>
          </a:p>
        </p:txBody>
      </p:sp>
      <p:sp>
        <p:nvSpPr>
          <p:cNvPr id="39" name="Téglalap 38"/>
          <p:cNvSpPr/>
          <p:nvPr/>
        </p:nvSpPr>
        <p:spPr>
          <a:xfrm>
            <a:off x="7236296" y="4653136"/>
            <a:ext cx="1728192" cy="43204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>
                <a:solidFill>
                  <a:schemeClr val="tx1"/>
                </a:solidFill>
                <a:hlinkClick r:id="" action="ppaction://noaction">
                  <a:snd r:embed="rId2" name="explode.wav"/>
                </a:hlinkClick>
              </a:rPr>
              <a:t>Igaz</a:t>
            </a:r>
            <a:endParaRPr lang="hu-HU" dirty="0">
              <a:solidFill>
                <a:schemeClr val="tx1"/>
              </a:solidFill>
            </a:endParaRPr>
          </a:p>
        </p:txBody>
      </p:sp>
      <p:sp>
        <p:nvSpPr>
          <p:cNvPr id="40" name="Téglalap 39"/>
          <p:cNvSpPr/>
          <p:nvPr/>
        </p:nvSpPr>
        <p:spPr>
          <a:xfrm>
            <a:off x="3491880" y="5589240"/>
            <a:ext cx="1728192" cy="43204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>
                <a:solidFill>
                  <a:schemeClr val="tx1"/>
                </a:solidFill>
                <a:hlinkClick r:id="" action="ppaction://noaction">
                  <a:snd r:embed="rId2" name="explode.wav"/>
                </a:hlinkClick>
              </a:rPr>
              <a:t>Hamis</a:t>
            </a:r>
            <a:endParaRPr lang="hu-HU" dirty="0">
              <a:solidFill>
                <a:schemeClr val="tx1"/>
              </a:solidFill>
            </a:endParaRPr>
          </a:p>
        </p:txBody>
      </p:sp>
      <p:sp>
        <p:nvSpPr>
          <p:cNvPr id="41" name="Téglalap 40"/>
          <p:cNvSpPr/>
          <p:nvPr/>
        </p:nvSpPr>
        <p:spPr>
          <a:xfrm>
            <a:off x="5508104" y="5589240"/>
            <a:ext cx="1728192" cy="43204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 smtClean="0">
                <a:solidFill>
                  <a:schemeClr val="tx1"/>
                </a:solidFill>
                <a:hlinkClick r:id="" action="ppaction://noaction">
                  <a:snd r:embed="rId3" name="applause.wav"/>
                </a:hlinkClick>
              </a:rPr>
              <a:t>Igaz</a:t>
            </a:r>
            <a:endParaRPr lang="hu-H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37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3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3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36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3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3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00"/>
                                        <p:tgtEl>
                                          <p:spTgt spid="3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4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00"/>
                                        <p:tgtEl>
                                          <p:spTgt spid="4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allAtOnce" animBg="1"/>
      <p:bldP spid="33" grpId="0" build="allAtOnce" animBg="1"/>
      <p:bldP spid="34" grpId="0" build="allAtOnce" animBg="1"/>
      <p:bldP spid="35" grpId="0" build="allAtOnce" animBg="1"/>
      <p:bldP spid="36" grpId="0" build="p" animBg="1"/>
      <p:bldP spid="37" grpId="0" build="allAtOnce" animBg="1"/>
      <p:bldP spid="38" grpId="0" build="allAtOnce" animBg="1"/>
      <p:bldP spid="39" grpId="0" build="allAtOnce" animBg="1"/>
      <p:bldP spid="40" grpId="0" build="allAtOnce" animBg="1"/>
      <p:bldP spid="41" grpId="0" build="allAtOnce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Szöveg kiegészítés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>
          <a:xfrm>
            <a:off x="323528" y="1916832"/>
            <a:ext cx="8503920" cy="457200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hu-HU" dirty="0" smtClean="0"/>
              <a:t>Az Európai Unió …………fonttal támogatott egy négyéves kutatást, amely  2007 végén ért véget. Eredménye szerint a biogyümölcs és </a:t>
            </a:r>
            <a:r>
              <a:rPr lang="hu-HU" dirty="0" err="1" smtClean="0"/>
              <a:t>-zöldség</a:t>
            </a:r>
            <a:r>
              <a:rPr lang="hu-HU" dirty="0" smtClean="0"/>
              <a:t> ……..</a:t>
            </a:r>
            <a:r>
              <a:rPr lang="hu-HU" dirty="0" err="1" smtClean="0"/>
              <a:t>-kal</a:t>
            </a:r>
            <a:r>
              <a:rPr lang="hu-HU" dirty="0" smtClean="0"/>
              <a:t>, az ……….körülmények között tartott tehenek teje pedig 90%-kal több antioxidánst tartalmaz, és 60%-kal magasabb a hasznos omega3-zsírsav-tartalma. Ezek az anyagok hasznosak az ……….gyakori betegségek: a rák, az érelmeszesedés, agyvérzés és infarktus elleni harcban. Bebizonyosodott az organikus táplálék magasabb…….., valamint az is, hogy a megfelelően tartott állatok húsa egészségesebb: a boldog állat ad …………..táplálékot.</a:t>
            </a:r>
            <a:endParaRPr lang="hu-HU" dirty="0"/>
          </a:p>
        </p:txBody>
      </p:sp>
      <p:sp>
        <p:nvSpPr>
          <p:cNvPr id="5" name="Szövegdoboz 4"/>
          <p:cNvSpPr txBox="1"/>
          <p:nvPr/>
        </p:nvSpPr>
        <p:spPr>
          <a:xfrm>
            <a:off x="971600" y="1556792"/>
            <a:ext cx="7632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 smtClean="0">
                <a:solidFill>
                  <a:schemeClr val="accent6">
                    <a:lumMod val="75000"/>
                  </a:schemeClr>
                </a:solidFill>
              </a:rPr>
              <a:t>organikus ; Európában ; 12 millió; vitamintartalma; jó minőségű  ; 40% </a:t>
            </a:r>
            <a:endParaRPr lang="hu-HU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5" grpId="0" build="allAtOnce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Fejezd be a mondatot!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u-HU" dirty="0" smtClean="0"/>
              <a:t>A </a:t>
            </a:r>
            <a:r>
              <a:rPr lang="hu-HU" dirty="0" err="1" smtClean="0"/>
              <a:t>bioélelmiszerek</a:t>
            </a:r>
            <a:r>
              <a:rPr lang="hu-HU" dirty="0" smtClean="0"/>
              <a:t> ___________________.</a:t>
            </a:r>
          </a:p>
          <a:p>
            <a:r>
              <a:rPr lang="hu-HU" dirty="0" smtClean="0"/>
              <a:t> A </a:t>
            </a:r>
            <a:r>
              <a:rPr lang="hu-HU" dirty="0" err="1" smtClean="0"/>
              <a:t>bio</a:t>
            </a:r>
            <a:r>
              <a:rPr lang="hu-HU" dirty="0" smtClean="0"/>
              <a:t> csirketenyésztés közben ______________.</a:t>
            </a:r>
          </a:p>
          <a:p>
            <a:r>
              <a:rPr lang="hu-HU" dirty="0" smtClean="0"/>
              <a:t> Az amerikai </a:t>
            </a:r>
            <a:r>
              <a:rPr lang="hu-HU" dirty="0" err="1" smtClean="0"/>
              <a:t>Organic</a:t>
            </a:r>
            <a:r>
              <a:rPr lang="hu-HU" dirty="0" smtClean="0"/>
              <a:t> Center _______________________.</a:t>
            </a:r>
          </a:p>
          <a:p>
            <a:r>
              <a:rPr lang="hu-HU" dirty="0" smtClean="0"/>
              <a:t> </a:t>
            </a:r>
            <a:r>
              <a:rPr lang="hu-HU" dirty="0" err="1" smtClean="0"/>
              <a:t>Biotakarmányt</a:t>
            </a:r>
            <a:r>
              <a:rPr lang="hu-HU" dirty="0" smtClean="0"/>
              <a:t> kapnak ____________________.</a:t>
            </a:r>
          </a:p>
          <a:p>
            <a:r>
              <a:rPr lang="hu-HU" dirty="0" smtClean="0"/>
              <a:t> Az egyéb kutatások eredményei bebizonyították,hogy __________________________.</a:t>
            </a:r>
            <a:endParaRPr lang="hu-HU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Kérdések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u-HU" dirty="0" smtClean="0"/>
              <a:t>Mi a </a:t>
            </a:r>
            <a:r>
              <a:rPr lang="hu-HU" dirty="0" err="1" smtClean="0"/>
              <a:t>bio</a:t>
            </a:r>
            <a:r>
              <a:rPr lang="hu-HU" dirty="0" smtClean="0"/>
              <a:t> növénytermesztés lényege?</a:t>
            </a:r>
          </a:p>
          <a:p>
            <a:r>
              <a:rPr lang="hu-HU" dirty="0" smtClean="0"/>
              <a:t>Mennyivel nő a  </a:t>
            </a:r>
            <a:r>
              <a:rPr lang="hu-HU" dirty="0" err="1" smtClean="0"/>
              <a:t>bioélelmiszerek</a:t>
            </a:r>
            <a:r>
              <a:rPr lang="hu-HU" dirty="0" smtClean="0"/>
              <a:t> termelése?</a:t>
            </a:r>
          </a:p>
          <a:p>
            <a:r>
              <a:rPr lang="hu-HU" dirty="0" smtClean="0"/>
              <a:t> Milyen értékekben tér el egymástól a hagyományos és a </a:t>
            </a:r>
            <a:r>
              <a:rPr lang="hu-HU" dirty="0" err="1" smtClean="0"/>
              <a:t>bio</a:t>
            </a:r>
            <a:r>
              <a:rPr lang="hu-HU" dirty="0" smtClean="0"/>
              <a:t> élelmiszer?</a:t>
            </a:r>
          </a:p>
          <a:p>
            <a:r>
              <a:rPr lang="hu-HU" dirty="0" err="1" smtClean="0"/>
              <a:t>Hányéves</a:t>
            </a:r>
            <a:r>
              <a:rPr lang="hu-HU" dirty="0" smtClean="0"/>
              <a:t> kutatást támogatott az Európai Unió?</a:t>
            </a:r>
          </a:p>
          <a:p>
            <a:r>
              <a:rPr lang="hu-HU" dirty="0" smtClean="0"/>
              <a:t> Mik az Európában gyakori betegségek?</a:t>
            </a:r>
          </a:p>
          <a:p>
            <a:pPr>
              <a:buNone/>
            </a:pPr>
            <a:endParaRPr lang="hu-HU" dirty="0" smtClean="0"/>
          </a:p>
          <a:p>
            <a:pPr>
              <a:buNone/>
            </a:pPr>
            <a:endParaRPr lang="hu-HU" dirty="0" smtClean="0"/>
          </a:p>
          <a:p>
            <a:pPr algn="ctr">
              <a:buNone/>
            </a:pPr>
            <a:endParaRPr lang="hu-HU" dirty="0" smtClean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hu-HU" sz="19900" dirty="0" smtClean="0">
                <a:latin typeface="Berlin Sans FB Demi" pitchFamily="34" charset="0"/>
              </a:rPr>
              <a:t>VÉGE</a:t>
            </a:r>
            <a:endParaRPr lang="hu-HU" sz="19900" dirty="0">
              <a:latin typeface="Berlin Sans FB Demi" pitchFamily="34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Források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hu-HU" dirty="0" smtClean="0">
                <a:hlinkClick r:id="rId2"/>
              </a:rPr>
              <a:t>http://www.globalplaza.hu/hir/bio-vagy-nem-bio-</a:t>
            </a:r>
            <a:endParaRPr lang="hu-HU" dirty="0" smtClean="0"/>
          </a:p>
          <a:p>
            <a:r>
              <a:rPr lang="hu-HU" dirty="0" smtClean="0">
                <a:hlinkClick r:id="rId3"/>
              </a:rPr>
              <a:t>http://www.szantal.hu/index.php?link=news%2Fnews.php&amp;parentid=389&amp;topic=5</a:t>
            </a:r>
            <a:endParaRPr lang="hu-HU" dirty="0" smtClean="0"/>
          </a:p>
          <a:p>
            <a:r>
              <a:rPr lang="hu-HU" dirty="0" smtClean="0">
                <a:hlinkClick r:id="rId4"/>
              </a:rPr>
              <a:t>http://tudatosvasarlo.hu/cikk/valoban-megeri-draga-bioelelmiszert-vasarolni</a:t>
            </a:r>
            <a:endParaRPr lang="hu-HU" dirty="0" smtClean="0"/>
          </a:p>
          <a:p>
            <a:r>
              <a:rPr lang="hu-HU" dirty="0" smtClean="0">
                <a:hlinkClick r:id="rId5"/>
              </a:rPr>
              <a:t>http://www.femcafe.hu/cikkek/egeszseg/ervek-es-ellenervek-a-bioelelmiszerek-kapcsan</a:t>
            </a:r>
            <a:endParaRPr lang="hu-HU" dirty="0" smtClean="0"/>
          </a:p>
          <a:p>
            <a:pPr>
              <a:buNone/>
            </a:pPr>
            <a:endParaRPr lang="hu-HU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Fogalma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>
          <a:xfrm>
            <a:off x="323528" y="2420888"/>
            <a:ext cx="8503920" cy="309634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hu-HU" dirty="0" smtClean="0">
                <a:latin typeface="Calibri Light" pitchFamily="34" charset="0"/>
              </a:rPr>
              <a:t>A gazdálkodók nem használhatnak műtrágyát, mérgező permetszert, </a:t>
            </a:r>
            <a:r>
              <a:rPr lang="hu-HU" dirty="0" err="1" smtClean="0">
                <a:latin typeface="Calibri Light" pitchFamily="34" charset="0"/>
              </a:rPr>
              <a:t>génmalipulált</a:t>
            </a:r>
            <a:r>
              <a:rPr lang="hu-HU" dirty="0" smtClean="0">
                <a:latin typeface="Calibri Light" pitchFamily="34" charset="0"/>
              </a:rPr>
              <a:t> </a:t>
            </a:r>
            <a:r>
              <a:rPr lang="hu-HU" dirty="0" err="1" smtClean="0">
                <a:latin typeface="Calibri Light" pitchFamily="34" charset="0"/>
              </a:rPr>
              <a:t>szaporítanyagot</a:t>
            </a:r>
            <a:r>
              <a:rPr lang="hu-HU" dirty="0" smtClean="0">
                <a:latin typeface="Calibri Light" pitchFamily="34" charset="0"/>
              </a:rPr>
              <a:t>, tartósítószert, adalékanyagot stb. A táplálék csak természetes alapanyagokat tartalmazhat. A kártevőket természetes eredetű szerrel permetezik,kézzel szedik össze.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smtClean="0"/>
              <a:t/>
            </a:r>
            <a:br>
              <a:rPr lang="hu-HU" dirty="0" smtClean="0"/>
            </a:br>
            <a:endParaRPr lang="hu-HU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Fogalma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>
          <a:xfrm>
            <a:off x="251520" y="2276872"/>
            <a:ext cx="8503920" cy="3558136"/>
          </a:xfrm>
        </p:spPr>
        <p:txBody>
          <a:bodyPr/>
          <a:lstStyle/>
          <a:p>
            <a:pPr algn="ctr">
              <a:buNone/>
            </a:pPr>
            <a:r>
              <a:rPr lang="hu-HU" dirty="0" smtClean="0"/>
              <a:t>A </a:t>
            </a:r>
            <a:r>
              <a:rPr lang="hu-HU" dirty="0" err="1" smtClean="0"/>
              <a:t>biohúst</a:t>
            </a:r>
            <a:r>
              <a:rPr lang="hu-HU" dirty="0" smtClean="0"/>
              <a:t> produkáló állattenyésztés során az állatot az előbbi elveknek megfelelő </a:t>
            </a:r>
            <a:r>
              <a:rPr lang="hu-HU" dirty="0" err="1" smtClean="0"/>
              <a:t>biotakarmánnyal</a:t>
            </a:r>
            <a:r>
              <a:rPr lang="hu-HU" dirty="0" smtClean="0"/>
              <a:t> etetik, és kerülik az antibiotikumok rutinszerű használatát. Az 1990-es évek óta a </a:t>
            </a:r>
            <a:r>
              <a:rPr lang="hu-HU" dirty="0" err="1" smtClean="0"/>
              <a:t>bioélelmiszerek</a:t>
            </a:r>
            <a:r>
              <a:rPr lang="hu-HU" dirty="0" smtClean="0"/>
              <a:t> termelése évi 20%-kal nő, ma már az </a:t>
            </a:r>
            <a:r>
              <a:rPr lang="hu-HU" dirty="0" err="1" smtClean="0"/>
              <a:t>összélelmiszer</a:t>
            </a:r>
            <a:r>
              <a:rPr lang="hu-HU" dirty="0" smtClean="0"/>
              <a:t> 1-2%-a organikus termesztésből származik.</a:t>
            </a:r>
          </a:p>
          <a:p>
            <a:endParaRPr lang="hu-HU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Jobb a </a:t>
            </a:r>
            <a:r>
              <a:rPr lang="hu-HU" dirty="0" err="1" smtClean="0"/>
              <a:t>bio</a:t>
            </a:r>
            <a:r>
              <a:rPr lang="hu-HU" dirty="0" smtClean="0"/>
              <a:t> mint a hagyományos?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>
          <a:xfrm>
            <a:off x="323528" y="1772816"/>
            <a:ext cx="8503920" cy="4320480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hu-HU" dirty="0" smtClean="0"/>
              <a:t>Fontos volt ,hogy bebizonyítsák: a </a:t>
            </a:r>
            <a:r>
              <a:rPr lang="hu-HU" dirty="0" err="1" smtClean="0"/>
              <a:t>bioélelmiszerek</a:t>
            </a:r>
            <a:r>
              <a:rPr lang="hu-HU" dirty="0" smtClean="0"/>
              <a:t>  egészségesebbek a hagyományos </a:t>
            </a:r>
            <a:r>
              <a:rPr lang="hu-HU" dirty="0" err="1" smtClean="0"/>
              <a:t>élelmiszereknél.A</a:t>
            </a:r>
            <a:r>
              <a:rPr lang="hu-HU" dirty="0" smtClean="0"/>
              <a:t> legutóbbi időkig mégis csak ellentmondó kutatások álltak rendelkezésünkre. Az utóbbi időben sok kutatás hasonlította össze a kétféle élelmiszer rost-, fehérje-, ásványi anyag- vagy vitamintartalmát, rákellenes és érvédő hatású antioxidáns-szintjét, valamint a bennük lévő káros nitrát, műtrágyamaradvány mennyiségét. Az eredmény viszont nem teljesen igaz,mivel eltérő hőmérsékletű és talajú helyeken termesztik őket.</a:t>
            </a:r>
            <a:endParaRPr lang="hu-HU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Jobb a </a:t>
            </a:r>
            <a:r>
              <a:rPr lang="hu-HU" dirty="0" err="1" smtClean="0"/>
              <a:t>bio</a:t>
            </a:r>
            <a:r>
              <a:rPr lang="hu-HU" dirty="0" smtClean="0"/>
              <a:t> mint a hagyományos?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>
          <a:xfrm>
            <a:off x="251520" y="1844824"/>
            <a:ext cx="8503920" cy="420620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hu-HU" dirty="0" smtClean="0"/>
              <a:t>Az amerikai </a:t>
            </a:r>
            <a:r>
              <a:rPr lang="hu-HU" b="1" dirty="0" err="1" smtClean="0"/>
              <a:t>Organic</a:t>
            </a:r>
            <a:r>
              <a:rPr lang="hu-HU" b="1" dirty="0" smtClean="0"/>
              <a:t> Center </a:t>
            </a:r>
            <a:r>
              <a:rPr lang="hu-HU" dirty="0" smtClean="0"/>
              <a:t>eredményei szerint a hagyományos élelmiszerekben magasabb volt a kálium-, foszfor- és fehérjetartalom, mint a </a:t>
            </a:r>
            <a:r>
              <a:rPr lang="hu-HU" dirty="0" err="1" smtClean="0"/>
              <a:t>bioélelmiszerekben</a:t>
            </a:r>
            <a:r>
              <a:rPr lang="hu-HU" dirty="0" smtClean="0"/>
              <a:t>, </a:t>
            </a:r>
            <a:r>
              <a:rPr lang="hu-HU" dirty="0" err="1" smtClean="0"/>
              <a:t>a</a:t>
            </a:r>
            <a:r>
              <a:rPr lang="hu-HU" dirty="0" smtClean="0"/>
              <a:t> </a:t>
            </a:r>
            <a:r>
              <a:rPr lang="hu-HU" dirty="0" err="1" smtClean="0"/>
              <a:t>bioélelmiszerekben</a:t>
            </a:r>
            <a:r>
              <a:rPr lang="hu-HU" dirty="0" smtClean="0"/>
              <a:t> viszont sokkal több volt a hagyományos élelmiszerekhez képest az összes többi hasznos anyagból, és kevesebb a nitrátból. Szerintük a </a:t>
            </a:r>
            <a:r>
              <a:rPr lang="hu-HU" dirty="0" err="1" smtClean="0"/>
              <a:t>bioélelmiszerek</a:t>
            </a:r>
            <a:r>
              <a:rPr lang="hu-HU" dirty="0" smtClean="0"/>
              <a:t> összességében 25%-kal magasabb táplálkozási értéket képviselnek, mint a hagyományosak.</a:t>
            </a:r>
            <a:endParaRPr lang="hu-HU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Kutatások eredményei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>
          <a:xfrm>
            <a:off x="323528" y="1628800"/>
            <a:ext cx="8503920" cy="4392488"/>
          </a:xfrm>
        </p:spPr>
        <p:txBody>
          <a:bodyPr>
            <a:normAutofit fontScale="70000" lnSpcReduction="20000"/>
          </a:bodyPr>
          <a:lstStyle/>
          <a:p>
            <a:pPr algn="ctr"/>
            <a:r>
              <a:rPr lang="hu-HU" dirty="0" smtClean="0"/>
              <a:t>Az organikus táplálékot fogyasztó anyák tejében 50%-kal magasabb a hasznos </a:t>
            </a:r>
            <a:r>
              <a:rPr lang="hu-HU" dirty="0" err="1" smtClean="0"/>
              <a:t>linolsav</a:t>
            </a:r>
            <a:r>
              <a:rPr lang="hu-HU" dirty="0" smtClean="0"/>
              <a:t> (telítetlen zsírsav) szintje.</a:t>
            </a:r>
          </a:p>
          <a:p>
            <a:pPr algn="ctr"/>
            <a:r>
              <a:rPr lang="hu-HU" dirty="0" smtClean="0"/>
              <a:t>Az organikus tejet fogyasztó gyermekek között alacsonyabb az ekcéma előfordulása.</a:t>
            </a:r>
          </a:p>
          <a:p>
            <a:pPr algn="ctr"/>
            <a:r>
              <a:rPr lang="hu-HU" dirty="0" smtClean="0"/>
              <a:t>Az organikus paradicsomból készült </a:t>
            </a:r>
            <a:r>
              <a:rPr lang="hu-HU" dirty="0" err="1" smtClean="0"/>
              <a:t>ketchupban</a:t>
            </a:r>
            <a:r>
              <a:rPr lang="hu-HU" dirty="0" smtClean="0"/>
              <a:t> kétszeres az antioxidáns (</a:t>
            </a:r>
            <a:r>
              <a:rPr lang="hu-HU" dirty="0" err="1" smtClean="0"/>
              <a:t>likopén</a:t>
            </a:r>
            <a:r>
              <a:rPr lang="hu-HU" dirty="0" smtClean="0"/>
              <a:t>)</a:t>
            </a:r>
            <a:r>
              <a:rPr lang="hu-HU" dirty="0" err="1" smtClean="0"/>
              <a:t>-szint</a:t>
            </a:r>
            <a:r>
              <a:rPr lang="hu-HU" dirty="0" smtClean="0"/>
              <a:t>, főleg a sötétebb színűekben; a </a:t>
            </a:r>
            <a:r>
              <a:rPr lang="hu-HU" dirty="0" err="1" smtClean="0"/>
              <a:t>biokiwi</a:t>
            </a:r>
            <a:r>
              <a:rPr lang="hu-HU" dirty="0" smtClean="0"/>
              <a:t> antioxidáns- és C-vitamin-szintje is magasabb, az organikus alma édesebb.</a:t>
            </a:r>
          </a:p>
          <a:p>
            <a:pPr algn="ctr"/>
            <a:r>
              <a:rPr lang="hu-HU" dirty="0" smtClean="0"/>
              <a:t>A növényvédőszer-maradvány tartalmú ételt fogyasztó kismamák esetén magasabb a terhességi cukorbetegség kialakulásának kockázata, és gyermekeik nagyobb eséllyel szenvednek idegrendszeri zavarokban.</a:t>
            </a:r>
          </a:p>
          <a:p>
            <a:pPr algn="ctr"/>
            <a:r>
              <a:rPr lang="hu-HU" dirty="0" smtClean="0"/>
              <a:t>Az organikus borban másfélszeres az antioxidánsok szintje, és talán ez az oka, hogy alacsonyabb benne a rákkeltő penészgomba-toxin mennyisége.</a:t>
            </a:r>
          </a:p>
          <a:p>
            <a:pPr algn="ctr"/>
            <a:r>
              <a:rPr lang="hu-HU" dirty="0" smtClean="0"/>
              <a:t>A hagyományos élelmiszerekben 60-szoros a növényvédőszer-maradvány mennyisége (</a:t>
            </a:r>
            <a:r>
              <a:rPr lang="hu-HU" dirty="0" err="1" smtClean="0"/>
              <a:t>bioélelmiszerbe</a:t>
            </a:r>
            <a:r>
              <a:rPr lang="hu-HU" dirty="0" smtClean="0"/>
              <a:t> is kerülhet vegyi anyag a termesztési területtel szomszédos, hagyományos művelésű földekről).</a:t>
            </a:r>
          </a:p>
          <a:p>
            <a:pPr algn="ctr"/>
            <a:r>
              <a:rPr lang="hu-HU" dirty="0" smtClean="0"/>
              <a:t>Organikus módszerekkel is biztosítható a Föld lakosságának táplálékigénye.</a:t>
            </a:r>
          </a:p>
          <a:p>
            <a:endParaRPr lang="hu-HU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Független kutatások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quarter" idx="1"/>
          </p:nvPr>
        </p:nvSpPr>
        <p:spPr>
          <a:xfrm>
            <a:off x="323528" y="1628800"/>
            <a:ext cx="8503920" cy="4572000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hu-HU" dirty="0" smtClean="0"/>
              <a:t> Az Európai Unió 12 millió fonttal támogatott egy négyéves kutatást, amely  2007 végén ért véget. Eredménye szerint a biogyümölcs és </a:t>
            </a:r>
            <a:r>
              <a:rPr lang="hu-HU" dirty="0" err="1" smtClean="0"/>
              <a:t>-zöldség</a:t>
            </a:r>
            <a:r>
              <a:rPr lang="hu-HU" dirty="0" smtClean="0"/>
              <a:t> 40%-kal, az organikus körülmények között tartott tehenek teje pedig 90%-kal több antioxidánst tartalmaz, és 60%-kal magasabb a hasznos omega3-zsírsav-tartalma. Ezek az anyagok hasznosak az Európában gyakori betegségek: a rák, az érelmeszesedés, agyvérzés és infarktus elleni harcban. Bebizonyosodott az organikus táplálék magasabb vitamintartalma, valamint az is, hogy a megfelelően tartott állatok húsa egészségesebb: a boldog állat ad jó minőségű táplálékot.</a:t>
            </a:r>
            <a:endParaRPr lang="hu-HU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</a:t>
            </a:r>
            <a:r>
              <a:rPr lang="hu-HU" dirty="0" err="1" smtClean="0"/>
              <a:t>bio</a:t>
            </a:r>
            <a:r>
              <a:rPr lang="hu-HU" dirty="0" smtClean="0"/>
              <a:t> csirketenyésztés </a:t>
            </a:r>
            <a:endParaRPr lang="hu-HU" dirty="0"/>
          </a:p>
        </p:txBody>
      </p:sp>
      <p:pic>
        <p:nvPicPr>
          <p:cNvPr id="4" name="Tartalom helye 3" descr="agnes2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195736" y="1916832"/>
            <a:ext cx="4992555" cy="3744416"/>
          </a:xfr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Kép 33" descr="unicafe.hu-tojas-00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851920" y="2420888"/>
            <a:ext cx="5115114" cy="2657103"/>
          </a:xfrm>
          <a:prstGeom prst="rect">
            <a:avLst/>
          </a:prstGeom>
          <a:effectLst>
            <a:outerShdw blurRad="50800" dist="50800" dir="5400000" algn="ctr" rotWithShape="0">
              <a:srgbClr val="000000">
                <a:alpha val="0"/>
              </a:srgbClr>
            </a:outerShdw>
          </a:effectLst>
        </p:spPr>
      </p:pic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„Ketreces” csirketenyésztés</a:t>
            </a:r>
            <a:endParaRPr lang="hu-HU" dirty="0"/>
          </a:p>
        </p:txBody>
      </p:sp>
      <p:pic>
        <p:nvPicPr>
          <p:cNvPr id="4" name="Tartalom helye 3" descr="eggland_2.jpg"/>
          <p:cNvPicPr>
            <a:picLocks noGrp="1" noChangeAspect="1"/>
          </p:cNvPicPr>
          <p:nvPr>
            <p:ph sz="quarter" idx="1"/>
          </p:nvPr>
        </p:nvPicPr>
        <p:blipFill>
          <a:blip r:embed="rId3" cstate="print"/>
          <a:stretch>
            <a:fillRect/>
          </a:stretch>
        </p:blipFill>
        <p:spPr>
          <a:xfrm>
            <a:off x="395536" y="1484784"/>
            <a:ext cx="3429000" cy="4572000"/>
          </a:xfrm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olgári">
  <a:themeElements>
    <a:clrScheme name="Polgári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Polgári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olgári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152</TotalTime>
  <Words>572</Words>
  <Application>Microsoft Office PowerPoint</Application>
  <PresentationFormat>Diavetítés a képernyőre (4:3 oldalarány)</PresentationFormat>
  <Paragraphs>68</Paragraphs>
  <Slides>16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16</vt:i4>
      </vt:variant>
    </vt:vector>
  </HeadingPairs>
  <TitlesOfParts>
    <vt:vector size="17" baseType="lpstr">
      <vt:lpstr>Polgári</vt:lpstr>
      <vt:lpstr>Bioélelmiszerek</vt:lpstr>
      <vt:lpstr>Fogalma</vt:lpstr>
      <vt:lpstr>Fogalma</vt:lpstr>
      <vt:lpstr>Jobb a bio mint a hagyományos?</vt:lpstr>
      <vt:lpstr>Jobb a bio mint a hagyományos?</vt:lpstr>
      <vt:lpstr>Kutatások eredményei</vt:lpstr>
      <vt:lpstr>Független kutatások</vt:lpstr>
      <vt:lpstr>A bio csirketenyésztés </vt:lpstr>
      <vt:lpstr>„Ketreces” csirketenyésztés</vt:lpstr>
      <vt:lpstr>Eredménye</vt:lpstr>
      <vt:lpstr>Igaz- hamis</vt:lpstr>
      <vt:lpstr>Szöveg kiegészítés</vt:lpstr>
      <vt:lpstr>Fejezd be a mondatot!</vt:lpstr>
      <vt:lpstr>Kérdések</vt:lpstr>
      <vt:lpstr>15. dia</vt:lpstr>
      <vt:lpstr>Források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Bioélelmiszerek</dc:title>
  <cp:lastModifiedBy>User</cp:lastModifiedBy>
  <cp:revision>17</cp:revision>
  <dcterms:modified xsi:type="dcterms:W3CDTF">2013-02-12T19:18:54Z</dcterms:modified>
</cp:coreProperties>
</file>