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859F-D01E-4058-B6C4-51064229344C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57EA-4A4F-4411-BB89-3D6411866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4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857EA-4A4F-4411-BB89-3D6411866F4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38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3786BE-3266-48B0-9A16-0548D5DB8FD6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7C83F6-1204-4E46-B175-25049466A7C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Megújuló energiák</a:t>
            </a:r>
            <a:endParaRPr lang="hu-H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(szélenergia, vízenergia, napenergia,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b</a:t>
            </a:r>
            <a:r>
              <a:rPr lang="hu-HU" sz="2400" b="1" dirty="0" smtClean="0">
                <a:solidFill>
                  <a:schemeClr val="bg1"/>
                </a:solidFill>
              </a:rPr>
              <a:t>iomassza, stb.)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131840" y="5373216"/>
            <a:ext cx="7321557" cy="218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bg1"/>
                </a:solidFill>
              </a:rPr>
              <a:t>Készítette: </a:t>
            </a:r>
            <a:r>
              <a:rPr lang="hu-HU" sz="1800" b="1" dirty="0" err="1">
                <a:solidFill>
                  <a:schemeClr val="bg1"/>
                </a:solidFill>
              </a:rPr>
              <a:t>Cellár</a:t>
            </a:r>
            <a:r>
              <a:rPr lang="hu-HU" sz="1800" b="1" dirty="0">
                <a:solidFill>
                  <a:schemeClr val="bg1"/>
                </a:solidFill>
              </a:rPr>
              <a:t> László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Felkészítő tanár: Csehné Sajtos Marianna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Ópályi Jókai Mór Általános Iskola</a:t>
            </a:r>
          </a:p>
          <a:p>
            <a:r>
              <a:rPr lang="hu-HU" sz="1800" b="1" dirty="0" smtClean="0">
                <a:solidFill>
                  <a:schemeClr val="bg1"/>
                </a:solidFill>
              </a:rPr>
              <a:t>Ópályi Rajk László út </a:t>
            </a:r>
            <a:r>
              <a:rPr lang="hu-HU" sz="1800" b="1" dirty="0" smtClean="0">
                <a:solidFill>
                  <a:schemeClr val="bg1"/>
                </a:solidFill>
              </a:rPr>
              <a:t>18.</a:t>
            </a:r>
            <a:endParaRPr lang="hu-H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passzív napenergia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75256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hu-HU" sz="3200" dirty="0" smtClean="0"/>
              <a:t> </a:t>
            </a:r>
            <a:r>
              <a:rPr lang="hu-HU" sz="3200" b="1" dirty="0" smtClean="0"/>
              <a:t>A </a:t>
            </a:r>
            <a:r>
              <a:rPr lang="hu-HU" sz="3200" b="1" dirty="0"/>
              <a:t>passzív napenergia felhasználáshoz a következő feltételeknek kell teljesülni: </a:t>
            </a:r>
          </a:p>
          <a:p>
            <a:pPr>
              <a:buBlip>
                <a:blip r:embed="rId3"/>
              </a:buBlip>
            </a:pPr>
            <a:r>
              <a:rPr lang="hu-HU" sz="3200" b="1" dirty="0"/>
              <a:t>S</a:t>
            </a:r>
            <a:r>
              <a:rPr lang="hu-HU" sz="3200" b="1" dirty="0" smtClean="0"/>
              <a:t>ütnie </a:t>
            </a:r>
            <a:r>
              <a:rPr lang="hu-HU" sz="3200" b="1" dirty="0"/>
              <a:t>kell a </a:t>
            </a:r>
            <a:r>
              <a:rPr lang="hu-HU" sz="3200" b="1" dirty="0" smtClean="0"/>
              <a:t>Napnak.</a:t>
            </a:r>
            <a:endParaRPr lang="hu-HU" sz="3200" b="1" dirty="0"/>
          </a:p>
          <a:p>
            <a:pPr>
              <a:buBlip>
                <a:blip r:embed="rId3"/>
              </a:buBlip>
            </a:pPr>
            <a:r>
              <a:rPr lang="hu-HU" sz="3200" b="1" dirty="0"/>
              <a:t>A</a:t>
            </a:r>
            <a:r>
              <a:rPr lang="hu-HU" sz="3200" b="1" dirty="0" smtClean="0"/>
              <a:t> </a:t>
            </a:r>
            <a:r>
              <a:rPr lang="hu-HU" sz="3200" b="1" dirty="0"/>
              <a:t>napsütésnek el kell érnie a </a:t>
            </a:r>
            <a:r>
              <a:rPr lang="hu-HU" sz="3200" b="1" dirty="0" smtClean="0"/>
              <a:t>szerkezetet. </a:t>
            </a:r>
            <a:endParaRPr lang="hu-HU" sz="3200" b="1" dirty="0"/>
          </a:p>
          <a:p>
            <a:pPr>
              <a:buBlip>
                <a:blip r:embed="rId3"/>
              </a:buBlip>
            </a:pPr>
            <a:r>
              <a:rPr lang="hu-HU" sz="3200" b="1" dirty="0"/>
              <a:t>A</a:t>
            </a:r>
            <a:r>
              <a:rPr lang="hu-HU" sz="3200" b="1" dirty="0" smtClean="0"/>
              <a:t> </a:t>
            </a:r>
            <a:r>
              <a:rPr lang="hu-HU" sz="3200" b="1" dirty="0"/>
              <a:t>szerkezetnek alkalmasnak kell lennie a sugárzás </a:t>
            </a:r>
            <a:r>
              <a:rPr lang="hu-HU" sz="3200" b="1" dirty="0" smtClean="0"/>
              <a:t>hasznosítására.</a:t>
            </a:r>
            <a:endParaRPr lang="hu-HU" sz="3200" b="1" dirty="0"/>
          </a:p>
          <a:p>
            <a:pPr>
              <a:buBlip>
                <a:blip r:embed="rId3"/>
              </a:buBlip>
            </a:pPr>
            <a:r>
              <a:rPr lang="hu-HU" sz="3200" b="1" dirty="0"/>
              <a:t>A</a:t>
            </a:r>
            <a:r>
              <a:rPr lang="hu-HU" sz="3200" b="1" dirty="0" smtClean="0"/>
              <a:t> </a:t>
            </a:r>
            <a:r>
              <a:rPr lang="hu-HU" sz="3200" b="1" dirty="0"/>
              <a:t>hasznosítónak alkalmasnak kell lennie a hő tárolására, és a fűtendő térbe való </a:t>
            </a:r>
            <a:r>
              <a:rPr lang="hu-HU" sz="3200" b="1" dirty="0" smtClean="0"/>
              <a:t>közvetítésére. </a:t>
            </a:r>
            <a:endParaRPr lang="hu-HU" sz="3200" b="1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34753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napenergia hasznosítása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>
                <a:solidFill>
                  <a:srgbClr val="FF0000"/>
                </a:solidFill>
              </a:rPr>
              <a:t>Épületek esetén a passzív napenergia hasznosítás </a:t>
            </a:r>
            <a:r>
              <a:rPr lang="hu-HU" sz="3200" b="1" dirty="0" smtClean="0">
                <a:solidFill>
                  <a:srgbClr val="FF0000"/>
                </a:solidFill>
              </a:rPr>
              <a:t>elsődleges.</a:t>
            </a:r>
          </a:p>
          <a:p>
            <a:pPr algn="just"/>
            <a:r>
              <a:rPr lang="hu-HU" sz="3200" b="1" dirty="0" smtClean="0">
                <a:solidFill>
                  <a:srgbClr val="FF0000"/>
                </a:solidFill>
              </a:rPr>
              <a:t>Mivel </a:t>
            </a:r>
            <a:r>
              <a:rPr lang="hu-HU" sz="3200" b="1" dirty="0">
                <a:solidFill>
                  <a:srgbClr val="FF0000"/>
                </a:solidFill>
              </a:rPr>
              <a:t>a mérsékelt égövben a téli időszakot az igen alacsony napenergia mennyiség jellemzi, ezért a passzív napenergia hasznosításnak a tavaszi és őszi átmeneti időszakban van nagy jelentősége. </a:t>
            </a:r>
          </a:p>
        </p:txBody>
      </p:sp>
    </p:spTree>
    <p:extLst>
      <p:ext uri="{BB962C8B-B14F-4D97-AF65-F5344CB8AC3E}">
        <p14:creationId xmlns:p14="http://schemas.microsoft.com/office/powerpoint/2010/main" val="789903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Biomassza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hu-HU" sz="3600" b="1" dirty="0">
                <a:solidFill>
                  <a:schemeClr val="bg1"/>
                </a:solidFill>
              </a:rPr>
              <a:t>A biomassza kifejezés alatt </a:t>
            </a:r>
            <a:r>
              <a:rPr lang="hu-HU" sz="3600" b="1" dirty="0" smtClean="0">
                <a:solidFill>
                  <a:schemeClr val="bg1"/>
                </a:solidFill>
              </a:rPr>
              <a:t>a Földön lévő </a:t>
            </a:r>
            <a:r>
              <a:rPr lang="hu-HU" sz="3600" b="1" dirty="0">
                <a:solidFill>
                  <a:schemeClr val="bg1"/>
                </a:solidFill>
              </a:rPr>
              <a:t>összes élő tömeget értjük. </a:t>
            </a:r>
            <a:endParaRPr lang="hu-HU" sz="36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hu-HU" sz="3600" b="1" dirty="0" smtClean="0">
                <a:solidFill>
                  <a:schemeClr val="bg1"/>
                </a:solidFill>
              </a:rPr>
              <a:t>A köztudatban energetikailag </a:t>
            </a:r>
            <a:r>
              <a:rPr lang="hu-HU" sz="3600" b="1" dirty="0">
                <a:solidFill>
                  <a:schemeClr val="bg1"/>
                </a:solidFill>
              </a:rPr>
              <a:t>hasznosítható növények, termés, melléktermékek, növényi és állati hulladékok</a:t>
            </a:r>
            <a:r>
              <a:rPr lang="hu-HU" sz="3600" b="1" dirty="0" smtClean="0">
                <a:solidFill>
                  <a:schemeClr val="bg1"/>
                </a:solidFill>
              </a:rPr>
              <a:t>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70520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Biomassza hasznosítása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4" y="1449431"/>
            <a:ext cx="8198821" cy="500390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1546600" cy="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5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Magyarországi erőművek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375984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Erőmű</a:t>
                      </a:r>
                      <a:r>
                        <a:rPr lang="hu-HU" baseline="0" dirty="0" smtClean="0"/>
                        <a:t>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Teljesítmény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Fűtőanyag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Tisza I. Vízerőmű (Kisköre)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12</a:t>
                      </a:r>
                      <a:r>
                        <a:rPr lang="hu-HU" baseline="0" dirty="0" smtClean="0">
                          <a:effectLst/>
                        </a:rPr>
                        <a:t> MW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Víz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Tisza II. Vízerőmű (Kisköre)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68 MW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Ajkai Hőerőmű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100 MW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Biomassza, import feketeszén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Naperőmű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Mosonmagyaróvár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2000 kW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Szél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Ellenőrző kérdések: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Hol található </a:t>
            </a:r>
            <a:r>
              <a:rPr lang="hu-HU" dirty="0" smtClean="0">
                <a:solidFill>
                  <a:srgbClr val="FF0000"/>
                </a:solidFill>
              </a:rPr>
              <a:t>Magya</a:t>
            </a:r>
            <a:r>
              <a:rPr lang="hu-HU" dirty="0" smtClean="0"/>
              <a:t>rorsz</a:t>
            </a:r>
            <a:r>
              <a:rPr lang="hu-HU" dirty="0" smtClean="0">
                <a:solidFill>
                  <a:srgbClr val="00B050"/>
                </a:solidFill>
              </a:rPr>
              <a:t>ágon</a:t>
            </a:r>
            <a:r>
              <a:rPr lang="hu-HU" dirty="0" smtClean="0">
                <a:solidFill>
                  <a:schemeClr val="bg1"/>
                </a:solidFill>
              </a:rPr>
              <a:t> szélerőmű?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Mit nevezünk megújuló energiának?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Sorolj fel néhány megújuló energiát!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Milyen megújuló energiaforrásból van a legtöbb a világon?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Mire használjuk a napenergiát?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Mire használták a vízenergiát?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0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Felhasznált információk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http://</a:t>
            </a:r>
            <a:r>
              <a:rPr lang="hu-HU" dirty="0" smtClean="0">
                <a:solidFill>
                  <a:schemeClr val="bg1"/>
                </a:solidFill>
              </a:rPr>
              <a:t>www.nyf.hu</a:t>
            </a:r>
          </a:p>
          <a:p>
            <a:r>
              <a:rPr lang="hu-HU" dirty="0">
                <a:solidFill>
                  <a:schemeClr val="bg1"/>
                </a:solidFill>
              </a:rPr>
              <a:t>http://</a:t>
            </a:r>
            <a:r>
              <a:rPr lang="hu-HU" dirty="0" smtClean="0">
                <a:solidFill>
                  <a:schemeClr val="bg1"/>
                </a:solidFill>
              </a:rPr>
              <a:t>hu.wikipedia.org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http://</a:t>
            </a:r>
            <a:r>
              <a:rPr lang="hu-HU" dirty="0" smtClean="0">
                <a:solidFill>
                  <a:schemeClr val="bg1"/>
                </a:solidFill>
              </a:rPr>
              <a:t>animaciostarhaz.atw.hu</a:t>
            </a:r>
          </a:p>
          <a:p>
            <a:r>
              <a:rPr lang="hu-HU" dirty="0">
                <a:solidFill>
                  <a:schemeClr val="bg1"/>
                </a:solidFill>
              </a:rPr>
              <a:t>http://</a:t>
            </a:r>
            <a:r>
              <a:rPr lang="hu-HU" dirty="0" smtClean="0">
                <a:solidFill>
                  <a:schemeClr val="bg1"/>
                </a:solidFill>
              </a:rPr>
              <a:t>www.energiakaland.hu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www.google.hu</a:t>
            </a:r>
            <a:r>
              <a:rPr lang="hu-HU" dirty="0" smtClean="0">
                <a:solidFill>
                  <a:schemeClr val="bg1"/>
                </a:solidFill>
              </a:rPr>
              <a:t>/</a:t>
            </a:r>
            <a:r>
              <a:rPr lang="hu-HU" dirty="0" err="1" smtClean="0">
                <a:solidFill>
                  <a:schemeClr val="bg1"/>
                </a:solidFill>
              </a:rPr>
              <a:t>keptar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46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solidFill>
                  <a:schemeClr val="tx1"/>
                </a:solidFill>
              </a:rPr>
              <a:t>Mi is az a megújuló energia?</a:t>
            </a:r>
            <a:endParaRPr lang="hu-HU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3200" b="1" dirty="0"/>
              <a:t>A megújuló </a:t>
            </a:r>
            <a:r>
              <a:rPr lang="hu-HU" sz="3200" b="1" dirty="0" smtClean="0"/>
              <a:t>energiaforrás, olyan természeti </a:t>
            </a:r>
            <a:r>
              <a:rPr lang="hu-HU" sz="3200" b="1" dirty="0"/>
              <a:t>jelenség, melyekből energia nyerhető ki, és </a:t>
            </a:r>
            <a:r>
              <a:rPr lang="hu-HU" sz="3200" b="1" dirty="0" smtClean="0"/>
              <a:t>állandóan rendelkezésre </a:t>
            </a:r>
            <a:r>
              <a:rPr lang="hu-HU" sz="3200" b="1" dirty="0"/>
              <a:t>áll, vagy jelentősebb emberi beavatkozás nélkül legfeljebb néhány éven belül újratermelődik</a:t>
            </a:r>
            <a:r>
              <a:rPr lang="hu-HU" sz="3200" b="1" dirty="0" smtClean="0"/>
              <a:t>.</a:t>
            </a:r>
          </a:p>
          <a:p>
            <a:endParaRPr lang="hu-HU" b="1" dirty="0"/>
          </a:p>
          <a:p>
            <a:pPr marL="137160" indent="0">
              <a:buNone/>
            </a:pP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3139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Energiaforrások</a:t>
            </a:r>
            <a:r>
              <a:rPr lang="hu-HU" sz="4400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TANULÓ 4\Desktop\734px-Megujuloenergia_vilagon_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2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Szélenergia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4000" dirty="0"/>
              <a:t>A szél okozta </a:t>
            </a:r>
            <a:r>
              <a:rPr lang="hu-HU" sz="4000" dirty="0" smtClean="0"/>
              <a:t>viharok (hurrikán, tornádó) hatalmas </a:t>
            </a:r>
            <a:r>
              <a:rPr lang="hu-HU" sz="4000" dirty="0"/>
              <a:t>erejétől régóta retteg az ember és e hatalmas energiát, a szélenergiáját is régóta igyekszik felhasználni az emberiség. </a:t>
            </a:r>
          </a:p>
        </p:txBody>
      </p:sp>
    </p:spTree>
    <p:extLst>
      <p:ext uri="{BB962C8B-B14F-4D97-AF65-F5344CB8AC3E}">
        <p14:creationId xmlns:p14="http://schemas.microsoft.com/office/powerpoint/2010/main" val="2933930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szélenergia hasznosítása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Csak századunkban kezdődött el a szél, mint villamos energia </a:t>
            </a:r>
            <a:r>
              <a:rPr lang="hu-HU" sz="3600" dirty="0" smtClean="0">
                <a:solidFill>
                  <a:schemeClr val="bg1"/>
                </a:solidFill>
              </a:rPr>
              <a:t>felhasználása</a:t>
            </a:r>
            <a:r>
              <a:rPr lang="hu-HU" sz="3600" dirty="0">
                <a:solidFill>
                  <a:schemeClr val="bg1"/>
                </a:solidFill>
              </a:rPr>
              <a:t>. </a:t>
            </a:r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</a:t>
            </a:r>
            <a:r>
              <a:rPr lang="hu-HU" sz="3600" dirty="0">
                <a:solidFill>
                  <a:schemeClr val="bg1"/>
                </a:solidFill>
              </a:rPr>
              <a:t>szélmotorokkal, szélerőgépekkel, kevés kivételével, villamos energiát akarunk fejleszteni</a:t>
            </a:r>
            <a:r>
              <a:rPr lang="hu-HU" sz="3600" dirty="0" smtClean="0">
                <a:solidFill>
                  <a:schemeClr val="bg1"/>
                </a:solidFill>
              </a:rPr>
              <a:t>.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55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szélenergia üzemeltetése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marL="137160" indent="0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dirty="0">
                <a:solidFill>
                  <a:schemeClr val="bg1"/>
                </a:solidFill>
              </a:rPr>
              <a:t>szélerőműveket </a:t>
            </a:r>
            <a:r>
              <a:rPr lang="hu-HU" sz="3200" dirty="0" smtClean="0">
                <a:solidFill>
                  <a:schemeClr val="bg1"/>
                </a:solidFill>
              </a:rPr>
              <a:t>két </a:t>
            </a:r>
            <a:r>
              <a:rPr lang="hu-HU" sz="3200" dirty="0">
                <a:solidFill>
                  <a:schemeClr val="bg1"/>
                </a:solidFill>
              </a:rPr>
              <a:t>módon üzemeltetik: </a:t>
            </a:r>
            <a:endParaRPr lang="hu-HU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hu-HU" sz="3200" dirty="0">
              <a:solidFill>
                <a:schemeClr val="bg1"/>
              </a:solidFill>
            </a:endParaRPr>
          </a:p>
          <a:p>
            <a:pPr marL="547688" indent="-411163" algn="just">
              <a:tabLst>
                <a:tab pos="987425" algn="l"/>
              </a:tabLst>
            </a:pPr>
            <a:r>
              <a:rPr lang="hu-HU" sz="3200" dirty="0" smtClean="0">
                <a:solidFill>
                  <a:schemeClr val="bg1"/>
                </a:solidFill>
              </a:rPr>
              <a:t>1.	</a:t>
            </a:r>
            <a:r>
              <a:rPr lang="hu-HU" sz="3200" u="sng" dirty="0" smtClean="0">
                <a:solidFill>
                  <a:schemeClr val="bg1"/>
                </a:solidFill>
              </a:rPr>
              <a:t>Szigetüzemben</a:t>
            </a:r>
            <a:r>
              <a:rPr lang="hu-HU" sz="3200" dirty="0">
                <a:solidFill>
                  <a:schemeClr val="bg1"/>
                </a:solidFill>
              </a:rPr>
              <a:t>, azaz a termelt villamos energiát saját célra, a közcélú elosztóhálózattól függetlenül hasznosítják. </a:t>
            </a:r>
          </a:p>
          <a:p>
            <a:pPr algn="just">
              <a:tabLst>
                <a:tab pos="900113" algn="l"/>
              </a:tabLst>
            </a:pPr>
            <a:r>
              <a:rPr lang="hu-HU" sz="3200" dirty="0" smtClean="0">
                <a:solidFill>
                  <a:schemeClr val="bg1"/>
                </a:solidFill>
              </a:rPr>
              <a:t>2.	</a:t>
            </a:r>
            <a:r>
              <a:rPr lang="hu-HU" sz="3200" u="sng" dirty="0" smtClean="0">
                <a:solidFill>
                  <a:schemeClr val="bg1"/>
                </a:solidFill>
              </a:rPr>
              <a:t>Hálózatra </a:t>
            </a:r>
            <a:r>
              <a:rPr lang="hu-HU" sz="3200" u="sng" dirty="0">
                <a:solidFill>
                  <a:schemeClr val="bg1"/>
                </a:solidFill>
              </a:rPr>
              <a:t>kapcsolva</a:t>
            </a:r>
            <a:r>
              <a:rPr lang="hu-HU" sz="3200" dirty="0">
                <a:solidFill>
                  <a:schemeClr val="bg1"/>
                </a:solidFill>
              </a:rPr>
              <a:t>, azaz a villamos áramot közcélú elosztóhálózatra </a:t>
            </a:r>
            <a:r>
              <a:rPr lang="hu-HU" sz="3200" dirty="0" smtClean="0">
                <a:solidFill>
                  <a:schemeClr val="bg1"/>
                </a:solidFill>
              </a:rPr>
              <a:t>táplálják.</a:t>
            </a:r>
            <a:endParaRPr lang="hu-HU" sz="32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200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Vízenergia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hu-HU" sz="3200" b="1" dirty="0" smtClean="0">
                <a:solidFill>
                  <a:srgbClr val="FF0000"/>
                </a:solidFill>
              </a:rPr>
              <a:t>Vízerőmű:</a:t>
            </a:r>
          </a:p>
          <a:p>
            <a:r>
              <a:rPr lang="hu-HU" sz="3200" b="1" dirty="0" smtClean="0">
                <a:solidFill>
                  <a:srgbClr val="FF0000"/>
                </a:solidFill>
              </a:rPr>
              <a:t>A </a:t>
            </a:r>
            <a:r>
              <a:rPr lang="hu-HU" sz="3200" b="1" dirty="0">
                <a:solidFill>
                  <a:srgbClr val="FF0000"/>
                </a:solidFill>
              </a:rPr>
              <a:t>vízfolyások, tavak, tengerek, mechanikai energiakészletét villamos energiává </a:t>
            </a:r>
            <a:r>
              <a:rPr lang="hu-HU" sz="3200" b="1" dirty="0" smtClean="0">
                <a:solidFill>
                  <a:srgbClr val="FF0000"/>
                </a:solidFill>
              </a:rPr>
              <a:t>alakító </a:t>
            </a:r>
            <a:r>
              <a:rPr lang="hu-HU" sz="3200" b="1" dirty="0">
                <a:solidFill>
                  <a:srgbClr val="FF0000"/>
                </a:solidFill>
              </a:rPr>
              <a:t>műszaki létesítmény</a:t>
            </a:r>
            <a:r>
              <a:rPr lang="hu-H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sz="3200" b="1" dirty="0">
                <a:solidFill>
                  <a:srgbClr val="FF0000"/>
                </a:solidFill>
              </a:rPr>
              <a:t>M</a:t>
            </a:r>
            <a:r>
              <a:rPr lang="hu-HU" sz="3200" b="1" dirty="0" smtClean="0">
                <a:solidFill>
                  <a:srgbClr val="FF0000"/>
                </a:solidFill>
              </a:rPr>
              <a:t>agában </a:t>
            </a:r>
            <a:r>
              <a:rPr lang="hu-HU" sz="3200" b="1" dirty="0">
                <a:solidFill>
                  <a:srgbClr val="FF0000"/>
                </a:solidFill>
              </a:rPr>
              <a:t>foglalja mindazokat a műtárgyakat és berendezéseket, amelyek a villamosenergia-termeléshez szükségesek</a:t>
            </a:r>
            <a:r>
              <a:rPr lang="hu-HU" sz="3200" b="1" dirty="0" smtClean="0">
                <a:solidFill>
                  <a:srgbClr val="FF0000"/>
                </a:solidFill>
              </a:rPr>
              <a:t>.</a:t>
            </a:r>
          </a:p>
          <a:p>
            <a:pPr marL="13716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9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295232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Vízenergia hasznosítása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843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hu-HU" sz="3600" b="1" dirty="0">
                <a:solidFill>
                  <a:schemeClr val="bg1"/>
                </a:solidFill>
              </a:rPr>
              <a:t>A víz energiáját </a:t>
            </a:r>
            <a:r>
              <a:rPr lang="hu-HU" sz="3600" b="1" dirty="0" smtClean="0">
                <a:solidFill>
                  <a:schemeClr val="bg1"/>
                </a:solidFill>
              </a:rPr>
              <a:t>nemcsak </a:t>
            </a:r>
            <a:r>
              <a:rPr lang="hu-HU" sz="3600" b="1" dirty="0">
                <a:solidFill>
                  <a:schemeClr val="bg1"/>
                </a:solidFill>
              </a:rPr>
              <a:t>gabonaőrlésre használták</a:t>
            </a:r>
            <a:r>
              <a:rPr lang="hu-HU" sz="3600" b="1" dirty="0" smtClean="0">
                <a:solidFill>
                  <a:schemeClr val="bg1"/>
                </a:solidFill>
              </a:rPr>
              <a:t>, hanem a textiliparban</a:t>
            </a:r>
            <a:r>
              <a:rPr lang="hu-HU" sz="3600" b="1" dirty="0">
                <a:solidFill>
                  <a:schemeClr val="bg1"/>
                </a:solidFill>
              </a:rPr>
              <a:t>, a bányászatban, bányavíz-kiemelésre is és később a kohók légfúvóit is vízierő hajtotta.</a:t>
            </a:r>
          </a:p>
        </p:txBody>
      </p:sp>
    </p:spTree>
    <p:extLst>
      <p:ext uri="{BB962C8B-B14F-4D97-AF65-F5344CB8AC3E}">
        <p14:creationId xmlns:p14="http://schemas.microsoft.com/office/powerpoint/2010/main" val="1246228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112568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hu-HU" b="1" dirty="0"/>
              <a:t>A Napban lejátszódó magfúziós folyamatok során keletkező energia. </a:t>
            </a:r>
            <a:endParaRPr lang="hu-HU" b="1" dirty="0" smtClean="0"/>
          </a:p>
          <a:p>
            <a:pPr algn="just">
              <a:buBlip>
                <a:blip r:embed="rId3"/>
              </a:buBlip>
            </a:pPr>
            <a:r>
              <a:rPr lang="hu-HU" b="1" dirty="0"/>
              <a:t>A Napból érkező </a:t>
            </a:r>
            <a:r>
              <a:rPr lang="hu-HU" b="1" dirty="0" smtClean="0"/>
              <a:t>energia hasznosításának </a:t>
            </a:r>
            <a:r>
              <a:rPr lang="hu-HU" b="1" dirty="0"/>
              <a:t>két alapvető módja létezik</a:t>
            </a:r>
            <a:r>
              <a:rPr lang="hu-HU" b="1" dirty="0" smtClean="0"/>
              <a:t>:</a:t>
            </a:r>
          </a:p>
          <a:p>
            <a:pPr lvl="1" algn="just">
              <a:buBlip>
                <a:blip r:embed="rId3"/>
              </a:buBlip>
            </a:pPr>
            <a:r>
              <a:rPr lang="hu-HU" sz="3200" b="1" i="1" dirty="0" smtClean="0">
                <a:solidFill>
                  <a:srgbClr val="FF0000"/>
                </a:solidFill>
              </a:rPr>
              <a:t>passzív</a:t>
            </a:r>
            <a:endParaRPr lang="hu-HU" sz="3200" b="1" dirty="0">
              <a:solidFill>
                <a:srgbClr val="FF0000"/>
              </a:solidFill>
            </a:endParaRPr>
          </a:p>
          <a:p>
            <a:pPr lvl="1" algn="just">
              <a:buBlip>
                <a:blip r:embed="rId3"/>
              </a:buBlip>
            </a:pPr>
            <a:r>
              <a:rPr lang="hu-HU" sz="3200" b="1" dirty="0" smtClean="0">
                <a:solidFill>
                  <a:srgbClr val="FF0000"/>
                </a:solidFill>
              </a:rPr>
              <a:t>aktív</a:t>
            </a:r>
          </a:p>
          <a:p>
            <a:pPr algn="just">
              <a:buBlip>
                <a:blip r:embed="rId3"/>
              </a:buBlip>
            </a:pPr>
            <a:r>
              <a:rPr lang="hu-HU" b="1" dirty="0" smtClean="0"/>
              <a:t>Naperőművekben alakítják </a:t>
            </a:r>
            <a:r>
              <a:rPr lang="hu-HU" b="1" dirty="0"/>
              <a:t>át a napenergiát elektromos árammá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923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171</TotalTime>
  <Words>448</Words>
  <Application>Microsoft Office PowerPoint</Application>
  <PresentationFormat>Diavetítés a képernyőre (4:3 oldalarány)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Hegycsúcs</vt:lpstr>
      <vt:lpstr>Megújuló energiák</vt:lpstr>
      <vt:lpstr>Mi is az a megújuló energia?</vt:lpstr>
      <vt:lpstr>Energiaforrások:</vt:lpstr>
      <vt:lpstr>Szélenergia</vt:lpstr>
      <vt:lpstr>A szélenergia hasznosítása</vt:lpstr>
      <vt:lpstr>A szélenergia üzemeltetése</vt:lpstr>
      <vt:lpstr>Vízenergia</vt:lpstr>
      <vt:lpstr>Vízenergia hasznosítása</vt:lpstr>
      <vt:lpstr>Napenergia</vt:lpstr>
      <vt:lpstr>A passzív napenergia</vt:lpstr>
      <vt:lpstr>A napenergia hasznosítása</vt:lpstr>
      <vt:lpstr>Biomassza</vt:lpstr>
      <vt:lpstr>Biomassza hasznosítása</vt:lpstr>
      <vt:lpstr>Magyarországi erőművek</vt:lpstr>
      <vt:lpstr>Ellenőrző kérdések:</vt:lpstr>
      <vt:lpstr>Felhasznált információk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TANULÓ 4</dc:creator>
  <cp:lastModifiedBy>Windows-felhasználó</cp:lastModifiedBy>
  <cp:revision>37</cp:revision>
  <dcterms:created xsi:type="dcterms:W3CDTF">2013-01-14T07:59:22Z</dcterms:created>
  <dcterms:modified xsi:type="dcterms:W3CDTF">2013-02-13T09:04:03Z</dcterms:modified>
</cp:coreProperties>
</file>