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7" r:id="rId4"/>
    <p:sldId id="271" r:id="rId5"/>
    <p:sldId id="258" r:id="rId6"/>
    <p:sldId id="259" r:id="rId7"/>
    <p:sldId id="261" r:id="rId8"/>
    <p:sldId id="262" r:id="rId9"/>
    <p:sldId id="264" r:id="rId10"/>
    <p:sldId id="263" r:id="rId11"/>
    <p:sldId id="266" r:id="rId12"/>
    <p:sldId id="268" r:id="rId13"/>
    <p:sldId id="270" r:id="rId14"/>
    <p:sldId id="267" r:id="rId15"/>
    <p:sldId id="274" r:id="rId16"/>
    <p:sldId id="269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5" d="100"/>
          <a:sy n="65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Munka1!$B$2</c:f>
              <c:strCache>
                <c:ptCount val="1"/>
                <c:pt idx="0">
                  <c:v>Oszlop2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cat>
            <c:strRef>
              <c:f>Munka1!$A$3:$A$7</c:f>
              <c:strCache>
                <c:ptCount val="5"/>
                <c:pt idx="0">
                  <c:v>Világítás 1%</c:v>
                </c:pt>
                <c:pt idx="1">
                  <c:v>Konyha 4%</c:v>
                </c:pt>
                <c:pt idx="2">
                  <c:v>HMV  10%</c:v>
                </c:pt>
                <c:pt idx="3">
                  <c:v>Fűtés 78%</c:v>
                </c:pt>
                <c:pt idx="4">
                  <c:v>Elektromos Berendezések 7%</c:v>
                </c:pt>
              </c:strCache>
            </c:strRef>
          </c:cat>
          <c:val>
            <c:numRef>
              <c:f>Munka1!$B$3:$B$7</c:f>
              <c:numCache>
                <c:formatCode>0%</c:formatCode>
                <c:ptCount val="5"/>
                <c:pt idx="0">
                  <c:v>0.01</c:v>
                </c:pt>
                <c:pt idx="1">
                  <c:v>0.04</c:v>
                </c:pt>
                <c:pt idx="2">
                  <c:v>0.1</c:v>
                </c:pt>
                <c:pt idx="3">
                  <c:v>0.78</c:v>
                </c:pt>
                <c:pt idx="4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26EA7-A3F5-4AF7-BE97-39A6D76EF60D}" type="datetimeFigureOut">
              <a:rPr lang="hu-HU" smtClean="0"/>
              <a:t>2013.02.15.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8AF04-F6E1-47ED-BCE6-8C0549EED8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19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AF04-F6E1-47ED-BCE6-8C0549EED867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701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A844C0-DA98-4012-BC7B-A258EA590FCD}" type="datetimeFigureOut">
              <a:rPr lang="hu-HU" smtClean="0"/>
              <a:pPr/>
              <a:t>2013.02.15.</a:t>
            </a:fld>
            <a:endParaRPr lang="hu-HU" dirty="0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ACE2E9-426E-419D-9256-E8ECE8FC02B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artisnapkollektor.hu/" TargetMode="External"/><Relationship Id="rId13" Type="http://schemas.openxmlformats.org/officeDocument/2006/relationships/hyperlink" Target="http://www.mundoimperfecto.com/" TargetMode="External"/><Relationship Id="rId3" Type="http://schemas.openxmlformats.org/officeDocument/2006/relationships/hyperlink" Target="http://www.ebrand.hu/" TargetMode="External"/><Relationship Id="rId7" Type="http://schemas.openxmlformats.org/officeDocument/2006/relationships/hyperlink" Target="http://www.energiavadasz.hu/" TargetMode="External"/><Relationship Id="rId12" Type="http://schemas.openxmlformats.org/officeDocument/2006/relationships/hyperlink" Target="http://www.foxallaccess.blogs.fox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lsofokon.hu/" TargetMode="External"/><Relationship Id="rId11" Type="http://schemas.openxmlformats.org/officeDocument/2006/relationships/hyperlink" Target="http://www.bestflag.blogspot.com/" TargetMode="External"/><Relationship Id="rId5" Type="http://schemas.openxmlformats.org/officeDocument/2006/relationships/hyperlink" Target="http://www.ingatlan.net/" TargetMode="External"/><Relationship Id="rId15" Type="http://schemas.openxmlformats.org/officeDocument/2006/relationships/image" Target="../media/image25.jpg"/><Relationship Id="rId10" Type="http://schemas.openxmlformats.org/officeDocument/2006/relationships/hyperlink" Target="http://www.kecskefeszek.hu/" TargetMode="External"/><Relationship Id="rId4" Type="http://schemas.openxmlformats.org/officeDocument/2006/relationships/hyperlink" Target="http://www.dreamer18.5mp.eu/" TargetMode="External"/><Relationship Id="rId9" Type="http://schemas.openxmlformats.org/officeDocument/2006/relationships/hyperlink" Target="http://www.wikipedia.org/" TargetMode="External"/><Relationship Id="rId14" Type="http://schemas.openxmlformats.org/officeDocument/2006/relationships/hyperlink" Target="http://www.energiatudatoshazepitok.h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PASSZÍVHÁZ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Bokor Erhard Levente</a:t>
            </a:r>
            <a:br>
              <a:rPr lang="hu-HU" dirty="0" smtClean="0"/>
            </a:br>
            <a:r>
              <a:rPr lang="hu-HU" dirty="0" smtClean="0"/>
              <a:t>Gál Tamás </a:t>
            </a:r>
          </a:p>
          <a:p>
            <a:r>
              <a:rPr lang="hu-HU" dirty="0" smtClean="0"/>
              <a:t>Egressy Gábor </a:t>
            </a:r>
            <a:r>
              <a:rPr lang="hu-HU" dirty="0" smtClean="0"/>
              <a:t>Kéttannyelvű</a:t>
            </a:r>
            <a:r>
              <a:rPr lang="hu-HU" dirty="0" smtClean="0"/>
              <a:t> Műszaki Szakközépiskola</a:t>
            </a:r>
          </a:p>
          <a:p>
            <a:r>
              <a:rPr lang="hu-HU" dirty="0" smtClean="0"/>
              <a:t>1149.Egressy út 71.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AKKOR EZ A LEGJOBB MEGOLDÁS SZÁMODRA !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7944" y="1142984"/>
            <a:ext cx="72866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/>
          <p:nvPr/>
        </p:nvCxnSpPr>
        <p:spPr>
          <a:xfrm rot="5400000">
            <a:off x="6215074" y="6143644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1785918" y="628652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rot="5400000" flipH="1" flipV="1">
            <a:off x="1608117" y="6464321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1785918" y="6643710"/>
            <a:ext cx="52149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rot="5400000">
            <a:off x="6573058" y="6214288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>
            <a:off x="6572264" y="578645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5400000">
            <a:off x="2036745" y="6393677"/>
            <a:ext cx="21352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 flipV="1">
            <a:off x="2143109" y="6500835"/>
            <a:ext cx="4430743" cy="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rot="5400000">
            <a:off x="892149" y="5250669"/>
            <a:ext cx="2072496" cy="79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rot="5400000">
            <a:off x="5965041" y="4964917"/>
            <a:ext cx="1643074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5400000">
            <a:off x="1464447" y="3964785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>
            <a:off x="1714480" y="371475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rot="5400000">
            <a:off x="1822431" y="3963991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>
            <a:off x="1714480" y="4214818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 rot="5400000">
            <a:off x="6215868" y="3785396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rot="5400000">
            <a:off x="6573058" y="3785396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/>
          <p:nvPr/>
        </p:nvCxnSpPr>
        <p:spPr>
          <a:xfrm>
            <a:off x="6572264" y="342900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/>
          <p:cNvCxnSpPr/>
          <p:nvPr/>
        </p:nvCxnSpPr>
        <p:spPr>
          <a:xfrm>
            <a:off x="6572264" y="414338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>
            <a:off x="2071670" y="3857628"/>
            <a:ext cx="4500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>
            <a:off x="2071670" y="4071942"/>
            <a:ext cx="4500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/>
          <p:cNvCxnSpPr/>
          <p:nvPr/>
        </p:nvCxnSpPr>
        <p:spPr>
          <a:xfrm rot="5400000">
            <a:off x="1428331" y="3215083"/>
            <a:ext cx="1000926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/>
          <p:nvPr/>
        </p:nvCxnSpPr>
        <p:spPr>
          <a:xfrm rot="5400000">
            <a:off x="6357156" y="3071810"/>
            <a:ext cx="715174" cy="79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78"/>
          <p:cNvCxnSpPr/>
          <p:nvPr/>
        </p:nvCxnSpPr>
        <p:spPr>
          <a:xfrm>
            <a:off x="1714480" y="271462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/>
          <p:cNvCxnSpPr/>
          <p:nvPr/>
        </p:nvCxnSpPr>
        <p:spPr>
          <a:xfrm>
            <a:off x="6500826" y="271462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 rot="5400000" flipH="1" flipV="1">
            <a:off x="1999438" y="2643182"/>
            <a:ext cx="14367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 rot="5400000" flipH="1" flipV="1">
            <a:off x="6428594" y="2643182"/>
            <a:ext cx="14367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/>
          <p:cNvCxnSpPr/>
          <p:nvPr/>
        </p:nvCxnSpPr>
        <p:spPr>
          <a:xfrm rot="5400000" flipH="1" flipV="1">
            <a:off x="1607323" y="2607463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101"/>
          <p:cNvCxnSpPr/>
          <p:nvPr/>
        </p:nvCxnSpPr>
        <p:spPr>
          <a:xfrm rot="5400000" flipH="1" flipV="1">
            <a:off x="6751653" y="2606669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/>
          <p:cNvCxnSpPr/>
          <p:nvPr/>
        </p:nvCxnSpPr>
        <p:spPr>
          <a:xfrm flipV="1">
            <a:off x="2071670" y="1428736"/>
            <a:ext cx="2286016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105"/>
          <p:cNvCxnSpPr/>
          <p:nvPr/>
        </p:nvCxnSpPr>
        <p:spPr>
          <a:xfrm>
            <a:off x="4357686" y="1428736"/>
            <a:ext cx="2143140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107"/>
          <p:cNvCxnSpPr/>
          <p:nvPr/>
        </p:nvCxnSpPr>
        <p:spPr>
          <a:xfrm flipV="1">
            <a:off x="1428728" y="1142984"/>
            <a:ext cx="2928958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>
            <a:off x="4357686" y="1142984"/>
            <a:ext cx="2786082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gyenes összekötő 117"/>
          <p:cNvCxnSpPr/>
          <p:nvPr/>
        </p:nvCxnSpPr>
        <p:spPr>
          <a:xfrm rot="10800000" flipV="1">
            <a:off x="2071670" y="1357298"/>
            <a:ext cx="1714512" cy="85725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119"/>
          <p:cNvCxnSpPr/>
          <p:nvPr/>
        </p:nvCxnSpPr>
        <p:spPr>
          <a:xfrm flipH="1">
            <a:off x="3644100" y="1785926"/>
            <a:ext cx="795" cy="930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/>
          <p:cNvCxnSpPr/>
          <p:nvPr/>
        </p:nvCxnSpPr>
        <p:spPr>
          <a:xfrm rot="5400000">
            <a:off x="3358348" y="2213760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125"/>
          <p:cNvCxnSpPr/>
          <p:nvPr/>
        </p:nvCxnSpPr>
        <p:spPr>
          <a:xfrm>
            <a:off x="3643306" y="271462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129"/>
          <p:cNvCxnSpPr/>
          <p:nvPr/>
        </p:nvCxnSpPr>
        <p:spPr>
          <a:xfrm rot="5400000">
            <a:off x="3215472" y="3285330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5400000">
            <a:off x="3144034" y="3285330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132"/>
          <p:cNvCxnSpPr/>
          <p:nvPr/>
        </p:nvCxnSpPr>
        <p:spPr>
          <a:xfrm rot="16200000" flipH="1">
            <a:off x="4358480" y="2213760"/>
            <a:ext cx="99933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gyenes összekötő 133"/>
          <p:cNvCxnSpPr/>
          <p:nvPr/>
        </p:nvCxnSpPr>
        <p:spPr>
          <a:xfrm>
            <a:off x="5071272" y="1790302"/>
            <a:ext cx="0" cy="925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135"/>
          <p:cNvCxnSpPr/>
          <p:nvPr/>
        </p:nvCxnSpPr>
        <p:spPr>
          <a:xfrm>
            <a:off x="4858546" y="2713826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rot="5400000">
            <a:off x="4430712" y="3284536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gyenes összekötő 137"/>
          <p:cNvCxnSpPr/>
          <p:nvPr/>
        </p:nvCxnSpPr>
        <p:spPr>
          <a:xfrm rot="5400000">
            <a:off x="4359274" y="3284536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146"/>
          <p:cNvCxnSpPr/>
          <p:nvPr/>
        </p:nvCxnSpPr>
        <p:spPr>
          <a:xfrm rot="5400000">
            <a:off x="3429786" y="4285462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gyenes összekötő 147"/>
          <p:cNvCxnSpPr/>
          <p:nvPr/>
        </p:nvCxnSpPr>
        <p:spPr>
          <a:xfrm rot="5400000">
            <a:off x="3644100" y="4285462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gyenes összekötő 149"/>
          <p:cNvCxnSpPr/>
          <p:nvPr/>
        </p:nvCxnSpPr>
        <p:spPr>
          <a:xfrm>
            <a:off x="3643306" y="450057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gyenes összekötő 150"/>
          <p:cNvCxnSpPr/>
          <p:nvPr/>
        </p:nvCxnSpPr>
        <p:spPr>
          <a:xfrm rot="5400000">
            <a:off x="2786844" y="5499908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gyenes összekötő 151"/>
          <p:cNvCxnSpPr/>
          <p:nvPr/>
        </p:nvCxnSpPr>
        <p:spPr>
          <a:xfrm rot="5400000">
            <a:off x="2715406" y="5499908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152"/>
          <p:cNvCxnSpPr/>
          <p:nvPr/>
        </p:nvCxnSpPr>
        <p:spPr>
          <a:xfrm rot="5400000">
            <a:off x="4644232" y="4286256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gyenes összekötő 153"/>
          <p:cNvCxnSpPr/>
          <p:nvPr/>
        </p:nvCxnSpPr>
        <p:spPr>
          <a:xfrm rot="5400000">
            <a:off x="4858546" y="4285462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155"/>
          <p:cNvCxnSpPr/>
          <p:nvPr/>
        </p:nvCxnSpPr>
        <p:spPr>
          <a:xfrm>
            <a:off x="4857752" y="450057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156"/>
          <p:cNvCxnSpPr/>
          <p:nvPr/>
        </p:nvCxnSpPr>
        <p:spPr>
          <a:xfrm rot="5400000">
            <a:off x="4001290" y="5499908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gyenes összekötő 157"/>
          <p:cNvCxnSpPr/>
          <p:nvPr/>
        </p:nvCxnSpPr>
        <p:spPr>
          <a:xfrm rot="5400000">
            <a:off x="3929852" y="5499908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170"/>
          <p:cNvCxnSpPr/>
          <p:nvPr/>
        </p:nvCxnSpPr>
        <p:spPr>
          <a:xfrm rot="5400000">
            <a:off x="6501620" y="3071810"/>
            <a:ext cx="713586" cy="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gyenes összekötő 173"/>
          <p:cNvCxnSpPr/>
          <p:nvPr/>
        </p:nvCxnSpPr>
        <p:spPr>
          <a:xfrm rot="5400000">
            <a:off x="6107917" y="4964917"/>
            <a:ext cx="164307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175"/>
          <p:cNvCxnSpPr/>
          <p:nvPr/>
        </p:nvCxnSpPr>
        <p:spPr>
          <a:xfrm rot="5400000">
            <a:off x="750861" y="5249875"/>
            <a:ext cx="207170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gyenes összekötő 177"/>
          <p:cNvCxnSpPr/>
          <p:nvPr/>
        </p:nvCxnSpPr>
        <p:spPr>
          <a:xfrm rot="5400000">
            <a:off x="1286646" y="3213892"/>
            <a:ext cx="100013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950131" y="557972"/>
            <a:ext cx="674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	</a:t>
            </a:r>
            <a:r>
              <a:rPr lang="hu-HU" sz="2800" dirty="0" smtClean="0"/>
              <a:t>A passzívház és annak elemei</a:t>
            </a:r>
            <a:endParaRPr lang="hu-HU" sz="2800" dirty="0"/>
          </a:p>
        </p:txBody>
      </p:sp>
      <p:sp>
        <p:nvSpPr>
          <p:cNvPr id="3" name="Téglalap feliratnak 2"/>
          <p:cNvSpPr/>
          <p:nvPr/>
        </p:nvSpPr>
        <p:spPr>
          <a:xfrm>
            <a:off x="827584" y="1605636"/>
            <a:ext cx="1556057" cy="323166"/>
          </a:xfrm>
          <a:prstGeom prst="wedgeRectCallout">
            <a:avLst>
              <a:gd name="adj1" fmla="val 36682"/>
              <a:gd name="adj2" fmla="val 9346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27584" y="1605636"/>
            <a:ext cx="155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 kollektor</a:t>
            </a:r>
            <a:endParaRPr lang="hu-HU" dirty="0"/>
          </a:p>
        </p:txBody>
      </p:sp>
      <p:sp>
        <p:nvSpPr>
          <p:cNvPr id="7" name="Téglalap feliratnak 6"/>
          <p:cNvSpPr/>
          <p:nvPr/>
        </p:nvSpPr>
        <p:spPr>
          <a:xfrm>
            <a:off x="251521" y="3286124"/>
            <a:ext cx="1296144" cy="930282"/>
          </a:xfrm>
          <a:prstGeom prst="wedgeRectCallout">
            <a:avLst>
              <a:gd name="adj1" fmla="val 65190"/>
              <a:gd name="adj2" fmla="val 6634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1520" y="3285330"/>
            <a:ext cx="1296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Hármas</a:t>
            </a:r>
          </a:p>
          <a:p>
            <a:r>
              <a:rPr lang="hu-HU" dirty="0" smtClean="0"/>
              <a:t>Üvegezésű nyílászárók</a:t>
            </a:r>
            <a:endParaRPr lang="hu-HU" dirty="0"/>
          </a:p>
        </p:txBody>
      </p:sp>
      <p:sp>
        <p:nvSpPr>
          <p:cNvPr id="20" name="Téglalap feliratnak 19"/>
          <p:cNvSpPr/>
          <p:nvPr/>
        </p:nvSpPr>
        <p:spPr>
          <a:xfrm rot="1685088">
            <a:off x="6217134" y="1435770"/>
            <a:ext cx="1423053" cy="716527"/>
          </a:xfrm>
          <a:prstGeom prst="wedgeRectCallout">
            <a:avLst>
              <a:gd name="adj1" fmla="val -33000"/>
              <a:gd name="adj2" fmla="val 95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 rot="1700374">
            <a:off x="6208271" y="1680000"/>
            <a:ext cx="15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Hőszigetelés</a:t>
            </a:r>
            <a:endParaRPr lang="hu-HU" dirty="0"/>
          </a:p>
        </p:txBody>
      </p:sp>
      <p:cxnSp>
        <p:nvCxnSpPr>
          <p:cNvPr id="67" name="Egyenes összekötő 66"/>
          <p:cNvCxnSpPr/>
          <p:nvPr/>
        </p:nvCxnSpPr>
        <p:spPr>
          <a:xfrm>
            <a:off x="0" y="6501628"/>
            <a:ext cx="1787506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 flipV="1">
            <a:off x="7002480" y="6500834"/>
            <a:ext cx="2141520" cy="79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0" grpId="0"/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3"/>
          <p:cNvCxnSpPr/>
          <p:nvPr/>
        </p:nvCxnSpPr>
        <p:spPr>
          <a:xfrm rot="5400000">
            <a:off x="6215074" y="6143644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1785918" y="628652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rot="5400000" flipH="1" flipV="1">
            <a:off x="1608117" y="6464321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1785918" y="6643710"/>
            <a:ext cx="52149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rot="5400000">
            <a:off x="6573058" y="6214288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6572264" y="578645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rot="5400000">
            <a:off x="2036745" y="6393677"/>
            <a:ext cx="21352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 flipV="1">
            <a:off x="2143109" y="6500835"/>
            <a:ext cx="4430743" cy="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5400000">
            <a:off x="892149" y="5250669"/>
            <a:ext cx="2072496" cy="79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rot="5400000">
            <a:off x="5965041" y="4964917"/>
            <a:ext cx="1643074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rot="5400000">
            <a:off x="1464447" y="3964785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714480" y="371475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5400000">
            <a:off x="1822431" y="3963991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714480" y="4214818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5400000">
            <a:off x="6215868" y="3785396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5400000">
            <a:off x="6573058" y="3785396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6572264" y="342900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6572264" y="414338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2071670" y="3857628"/>
            <a:ext cx="4500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071670" y="4071942"/>
            <a:ext cx="4500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rot="5400000">
            <a:off x="1428331" y="3215083"/>
            <a:ext cx="1000926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5400000">
            <a:off x="6357156" y="3071810"/>
            <a:ext cx="715174" cy="79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1714480" y="271462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6500826" y="271462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rot="5400000" flipH="1" flipV="1">
            <a:off x="1999438" y="2643182"/>
            <a:ext cx="14367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5400000" flipH="1" flipV="1">
            <a:off x="6428594" y="2643182"/>
            <a:ext cx="14367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rot="5400000" flipH="1" flipV="1">
            <a:off x="1607323" y="2607463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rot="5400000" flipH="1" flipV="1">
            <a:off x="6751653" y="2606669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2071670" y="1428736"/>
            <a:ext cx="2286016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4357686" y="1428736"/>
            <a:ext cx="2143140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 flipV="1">
            <a:off x="1428728" y="1142984"/>
            <a:ext cx="2928958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4357686" y="1142984"/>
            <a:ext cx="2786082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rot="10800000" flipV="1">
            <a:off x="2071670" y="1357298"/>
            <a:ext cx="1714512" cy="85725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>
            <a:off x="3644100" y="1785926"/>
            <a:ext cx="795" cy="930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5400000">
            <a:off x="3358348" y="2213760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3643306" y="271462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rot="5400000">
            <a:off x="3215472" y="3285330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rot="5400000">
            <a:off x="3144034" y="3285330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16200000" flipH="1">
            <a:off x="4358480" y="2213760"/>
            <a:ext cx="99933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5071272" y="1790302"/>
            <a:ext cx="0" cy="925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>
            <a:off x="4858546" y="2713826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rot="5400000">
            <a:off x="4430712" y="3284536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rot="5400000">
            <a:off x="4359274" y="3284536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rot="5400000">
            <a:off x="3429786" y="4285462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5400000">
            <a:off x="3644100" y="4285462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>
            <a:off x="3643306" y="450057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rot="5400000">
            <a:off x="2786844" y="5499908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rot="5400000">
            <a:off x="2715406" y="5499908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rot="5400000">
            <a:off x="4644232" y="4286256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 rot="5400000">
            <a:off x="4858546" y="4285462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>
            <a:off x="4857752" y="450057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 rot="5400000">
            <a:off x="4001290" y="5499908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rot="5400000">
            <a:off x="3929852" y="5499908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5400000">
            <a:off x="6501620" y="3071810"/>
            <a:ext cx="713586" cy="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rot="5400000">
            <a:off x="6107917" y="4964917"/>
            <a:ext cx="164307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rot="5400000">
            <a:off x="750861" y="5249875"/>
            <a:ext cx="207170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5400000">
            <a:off x="1286646" y="3213892"/>
            <a:ext cx="100013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>
            <a:off x="5125692" y="2166100"/>
            <a:ext cx="0" cy="42113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 flipH="1">
            <a:off x="3188316" y="2214157"/>
            <a:ext cx="193737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zalagnyíl jobbra 72"/>
          <p:cNvSpPr/>
          <p:nvPr/>
        </p:nvSpPr>
        <p:spPr>
          <a:xfrm>
            <a:off x="2706346" y="2214157"/>
            <a:ext cx="418939" cy="57190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5" name="Egyenes összekötő 74"/>
          <p:cNvCxnSpPr/>
          <p:nvPr/>
        </p:nvCxnSpPr>
        <p:spPr>
          <a:xfrm flipH="1" flipV="1">
            <a:off x="3188316" y="4143380"/>
            <a:ext cx="193737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artalom helye 75"/>
          <p:cNvSpPr>
            <a:spLocks noGrp="1"/>
          </p:cNvSpPr>
          <p:nvPr>
            <p:ph idx="1"/>
          </p:nvPr>
        </p:nvSpPr>
        <p:spPr>
          <a:xfrm>
            <a:off x="2531421" y="4130988"/>
            <a:ext cx="397504" cy="652184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78" name="Szövegdoboz 77"/>
          <p:cNvSpPr txBox="1"/>
          <p:nvPr/>
        </p:nvSpPr>
        <p:spPr>
          <a:xfrm>
            <a:off x="2339752" y="307220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Friss levegő</a:t>
            </a:r>
            <a:endParaRPr lang="hu-HU" dirty="0"/>
          </a:p>
        </p:txBody>
      </p:sp>
      <p:sp>
        <p:nvSpPr>
          <p:cNvPr id="79" name="Szövegdoboz 78"/>
          <p:cNvSpPr txBox="1"/>
          <p:nvPr/>
        </p:nvSpPr>
        <p:spPr>
          <a:xfrm>
            <a:off x="2317143" y="514012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Friss levegő</a:t>
            </a:r>
            <a:endParaRPr lang="hu-HU" dirty="0"/>
          </a:p>
        </p:txBody>
      </p:sp>
      <p:cxnSp>
        <p:nvCxnSpPr>
          <p:cNvPr id="83" name="Egyenes összekötő 82"/>
          <p:cNvCxnSpPr/>
          <p:nvPr/>
        </p:nvCxnSpPr>
        <p:spPr>
          <a:xfrm>
            <a:off x="5125692" y="6394074"/>
            <a:ext cx="88634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Derékszögű háromszög 88"/>
          <p:cNvSpPr/>
          <p:nvPr/>
        </p:nvSpPr>
        <p:spPr>
          <a:xfrm>
            <a:off x="5636113" y="6088075"/>
            <a:ext cx="433521" cy="35798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1" name="Derékszögű háromszög 90"/>
          <p:cNvSpPr/>
          <p:nvPr/>
        </p:nvSpPr>
        <p:spPr>
          <a:xfrm rot="10800000">
            <a:off x="5677356" y="6085390"/>
            <a:ext cx="433521" cy="357985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93" name="Egyenes összekötő 92"/>
          <p:cNvCxnSpPr/>
          <p:nvPr/>
        </p:nvCxnSpPr>
        <p:spPr>
          <a:xfrm flipH="1" flipV="1">
            <a:off x="5274133" y="6073859"/>
            <a:ext cx="2419670" cy="1153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/>
          <p:cNvCxnSpPr/>
          <p:nvPr/>
        </p:nvCxnSpPr>
        <p:spPr>
          <a:xfrm flipV="1">
            <a:off x="5292080" y="2725357"/>
            <a:ext cx="0" cy="336003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zalagnyíl felfelé 96"/>
          <p:cNvSpPr/>
          <p:nvPr/>
        </p:nvSpPr>
        <p:spPr>
          <a:xfrm rot="15985111">
            <a:off x="5662218" y="4068283"/>
            <a:ext cx="463501" cy="4367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99" name="Egyenes összekötő 98"/>
          <p:cNvCxnSpPr/>
          <p:nvPr/>
        </p:nvCxnSpPr>
        <p:spPr>
          <a:xfrm>
            <a:off x="5292080" y="4143380"/>
            <a:ext cx="22098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100"/>
          <p:cNvCxnSpPr/>
          <p:nvPr/>
        </p:nvCxnSpPr>
        <p:spPr>
          <a:xfrm flipV="1">
            <a:off x="5275879" y="2739308"/>
            <a:ext cx="220989" cy="238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Szalagnyíl felfelé 101"/>
          <p:cNvSpPr/>
          <p:nvPr/>
        </p:nvSpPr>
        <p:spPr>
          <a:xfrm rot="15985111">
            <a:off x="5602461" y="2647901"/>
            <a:ext cx="463501" cy="4367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6" name="Szalagnyíl felfelé 105"/>
          <p:cNvSpPr/>
          <p:nvPr/>
        </p:nvSpPr>
        <p:spPr>
          <a:xfrm rot="5400000">
            <a:off x="4090216" y="3305652"/>
            <a:ext cx="463501" cy="4367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7" name="Szalagnyíl felfelé 106"/>
          <p:cNvSpPr/>
          <p:nvPr/>
        </p:nvSpPr>
        <p:spPr>
          <a:xfrm rot="5400000">
            <a:off x="4090216" y="5926068"/>
            <a:ext cx="463501" cy="4367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8" name="Szövegdoboz 107"/>
          <p:cNvSpPr txBox="1"/>
          <p:nvPr/>
        </p:nvSpPr>
        <p:spPr>
          <a:xfrm>
            <a:off x="5292080" y="3139859"/>
            <a:ext cx="172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Elhasznált levegő</a:t>
            </a:r>
            <a:endParaRPr lang="hu-HU" dirty="0"/>
          </a:p>
        </p:txBody>
      </p:sp>
      <p:sp>
        <p:nvSpPr>
          <p:cNvPr id="110" name="Szövegdoboz 109"/>
          <p:cNvSpPr txBox="1"/>
          <p:nvPr/>
        </p:nvSpPr>
        <p:spPr>
          <a:xfrm>
            <a:off x="5295778" y="4642545"/>
            <a:ext cx="172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Elhasznált levegő</a:t>
            </a:r>
            <a:endParaRPr lang="hu-HU" dirty="0"/>
          </a:p>
        </p:txBody>
      </p:sp>
      <p:cxnSp>
        <p:nvCxnSpPr>
          <p:cNvPr id="119" name="Egyenes összekötő 118"/>
          <p:cNvCxnSpPr/>
          <p:nvPr/>
        </p:nvCxnSpPr>
        <p:spPr>
          <a:xfrm>
            <a:off x="6012038" y="6400996"/>
            <a:ext cx="471930" cy="522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121"/>
          <p:cNvCxnSpPr/>
          <p:nvPr/>
        </p:nvCxnSpPr>
        <p:spPr>
          <a:xfrm flipH="1">
            <a:off x="6451204" y="6394074"/>
            <a:ext cx="16064" cy="457004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>
            <a:off x="0" y="6501628"/>
            <a:ext cx="1787506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/>
          <p:nvPr/>
        </p:nvCxnSpPr>
        <p:spPr>
          <a:xfrm>
            <a:off x="7017913" y="6501628"/>
            <a:ext cx="2126087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7" y="27781"/>
            <a:ext cx="1322387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feliratnak 1"/>
          <p:cNvSpPr/>
          <p:nvPr/>
        </p:nvSpPr>
        <p:spPr>
          <a:xfrm>
            <a:off x="1914300" y="27781"/>
            <a:ext cx="2714644" cy="964463"/>
          </a:xfrm>
          <a:prstGeom prst="wedgeEllipseCallout">
            <a:avLst>
              <a:gd name="adj1" fmla="val -64661"/>
              <a:gd name="adj2" fmla="val 4534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70089" y="34699"/>
            <a:ext cx="2145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Harlow Solid Italic" pitchFamily="82" charset="0"/>
              </a:rPr>
              <a:t>Itt a friss illetve az elhasznált levegő mozgását láthatjuk!</a:t>
            </a:r>
            <a:endParaRPr lang="hu-HU" dirty="0"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8" dur="2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1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6" fill="hold">
                      <p:stCondLst>
                        <p:cond delay="indefinite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build="p" animBg="1"/>
      <p:bldP spid="78" grpId="0"/>
      <p:bldP spid="79" grpId="0"/>
      <p:bldP spid="89" grpId="0" animBg="1"/>
      <p:bldP spid="91" grpId="0" animBg="1"/>
      <p:bldP spid="97" grpId="0" animBg="1"/>
      <p:bldP spid="102" grpId="0" animBg="1"/>
      <p:bldP spid="106" grpId="0" animBg="1"/>
      <p:bldP spid="107" grpId="0" animBg="1"/>
      <p:bldP spid="108" grpId="0"/>
      <p:bldP spid="110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Egyenes összekötő 366"/>
          <p:cNvCxnSpPr/>
          <p:nvPr/>
        </p:nvCxnSpPr>
        <p:spPr>
          <a:xfrm flipH="1" flipV="1">
            <a:off x="3845373" y="5157964"/>
            <a:ext cx="2419670" cy="1153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Egyenes összekötő 384"/>
          <p:cNvCxnSpPr/>
          <p:nvPr/>
        </p:nvCxnSpPr>
        <p:spPr>
          <a:xfrm>
            <a:off x="973610" y="6141459"/>
            <a:ext cx="0" cy="437964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Egyenes összekötő 386"/>
          <p:cNvCxnSpPr/>
          <p:nvPr/>
        </p:nvCxnSpPr>
        <p:spPr>
          <a:xfrm flipH="1">
            <a:off x="944626" y="6553363"/>
            <a:ext cx="5067534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Egyenes összekötő 393"/>
          <p:cNvCxnSpPr/>
          <p:nvPr/>
        </p:nvCxnSpPr>
        <p:spPr>
          <a:xfrm>
            <a:off x="5589153" y="5598199"/>
            <a:ext cx="3554847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Egyenes összekötő 396"/>
          <p:cNvCxnSpPr/>
          <p:nvPr/>
        </p:nvCxnSpPr>
        <p:spPr>
          <a:xfrm flipV="1">
            <a:off x="6156176" y="3706635"/>
            <a:ext cx="0" cy="1855051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Egyenes összekötő 399"/>
          <p:cNvCxnSpPr/>
          <p:nvPr/>
        </p:nvCxnSpPr>
        <p:spPr>
          <a:xfrm flipV="1">
            <a:off x="6012160" y="5500179"/>
            <a:ext cx="0" cy="105119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Ellipszis 401"/>
          <p:cNvSpPr/>
          <p:nvPr/>
        </p:nvSpPr>
        <p:spPr>
          <a:xfrm>
            <a:off x="5868144" y="3715920"/>
            <a:ext cx="288032" cy="1504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418" name="Egyenes összekötő 417"/>
          <p:cNvCxnSpPr/>
          <p:nvPr/>
        </p:nvCxnSpPr>
        <p:spPr>
          <a:xfrm>
            <a:off x="5868144" y="3706635"/>
            <a:ext cx="288032" cy="0"/>
          </a:xfrm>
          <a:prstGeom prst="line">
            <a:avLst/>
          </a:prstGeom>
          <a:ln w="603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Szalagnyíl felfelé 421"/>
          <p:cNvSpPr/>
          <p:nvPr/>
        </p:nvSpPr>
        <p:spPr>
          <a:xfrm rot="16382348">
            <a:off x="6573378" y="4831908"/>
            <a:ext cx="463501" cy="436740"/>
          </a:xfrm>
          <a:prstGeom prst="curvedUpArrow">
            <a:avLst>
              <a:gd name="adj1" fmla="val 25000"/>
              <a:gd name="adj2" fmla="val 50000"/>
              <a:gd name="adj3" fmla="val 40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24" name="Szövegdoboz 423"/>
          <p:cNvSpPr txBox="1"/>
          <p:nvPr/>
        </p:nvSpPr>
        <p:spPr>
          <a:xfrm>
            <a:off x="1809771" y="6551371"/>
            <a:ext cx="586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Talajkollektor</a:t>
            </a:r>
            <a:endParaRPr lang="hu-HU" dirty="0"/>
          </a:p>
        </p:txBody>
      </p:sp>
      <p:cxnSp>
        <p:nvCxnSpPr>
          <p:cNvPr id="584" name="Egyenes összekötő 583"/>
          <p:cNvCxnSpPr/>
          <p:nvPr/>
        </p:nvCxnSpPr>
        <p:spPr>
          <a:xfrm rot="5400000">
            <a:off x="4773204" y="5286388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Egyenes összekötő 584"/>
          <p:cNvCxnSpPr/>
          <p:nvPr/>
        </p:nvCxnSpPr>
        <p:spPr>
          <a:xfrm>
            <a:off x="344048" y="542926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Egyenes összekötő 585"/>
          <p:cNvCxnSpPr/>
          <p:nvPr/>
        </p:nvCxnSpPr>
        <p:spPr>
          <a:xfrm rot="5400000" flipH="1" flipV="1">
            <a:off x="166247" y="5607065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Egyenes összekötő 586"/>
          <p:cNvCxnSpPr/>
          <p:nvPr/>
        </p:nvCxnSpPr>
        <p:spPr>
          <a:xfrm>
            <a:off x="344048" y="5786454"/>
            <a:ext cx="52149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Egyenes összekötő 587"/>
          <p:cNvCxnSpPr/>
          <p:nvPr/>
        </p:nvCxnSpPr>
        <p:spPr>
          <a:xfrm rot="5400000">
            <a:off x="5131188" y="5357032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Egyenes összekötő 588"/>
          <p:cNvCxnSpPr/>
          <p:nvPr/>
        </p:nvCxnSpPr>
        <p:spPr>
          <a:xfrm>
            <a:off x="5130394" y="4929198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Egyenes összekötő 589"/>
          <p:cNvCxnSpPr/>
          <p:nvPr/>
        </p:nvCxnSpPr>
        <p:spPr>
          <a:xfrm rot="5400000">
            <a:off x="594875" y="5536421"/>
            <a:ext cx="21352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Egyenes összekötő 590"/>
          <p:cNvCxnSpPr/>
          <p:nvPr/>
        </p:nvCxnSpPr>
        <p:spPr>
          <a:xfrm flipH="1" flipV="1">
            <a:off x="701239" y="5643579"/>
            <a:ext cx="4430743" cy="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Egyenes összekötő 591"/>
          <p:cNvCxnSpPr/>
          <p:nvPr/>
        </p:nvCxnSpPr>
        <p:spPr>
          <a:xfrm rot="5400000">
            <a:off x="-549721" y="4393413"/>
            <a:ext cx="2072496" cy="79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Egyenes összekötő 592"/>
          <p:cNvCxnSpPr/>
          <p:nvPr/>
        </p:nvCxnSpPr>
        <p:spPr>
          <a:xfrm rot="5400000">
            <a:off x="4523171" y="4107661"/>
            <a:ext cx="1643074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Egyenes összekötő 593"/>
          <p:cNvCxnSpPr/>
          <p:nvPr/>
        </p:nvCxnSpPr>
        <p:spPr>
          <a:xfrm rot="5400000">
            <a:off x="22577" y="3107529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Egyenes összekötő 594"/>
          <p:cNvCxnSpPr/>
          <p:nvPr/>
        </p:nvCxnSpPr>
        <p:spPr>
          <a:xfrm>
            <a:off x="272610" y="2857496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Egyenes összekötő 595"/>
          <p:cNvCxnSpPr/>
          <p:nvPr/>
        </p:nvCxnSpPr>
        <p:spPr>
          <a:xfrm rot="5400000">
            <a:off x="380561" y="3106735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Egyenes összekötő 596"/>
          <p:cNvCxnSpPr/>
          <p:nvPr/>
        </p:nvCxnSpPr>
        <p:spPr>
          <a:xfrm>
            <a:off x="272610" y="335756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Egyenes összekötő 597"/>
          <p:cNvCxnSpPr/>
          <p:nvPr/>
        </p:nvCxnSpPr>
        <p:spPr>
          <a:xfrm rot="5400000">
            <a:off x="4773998" y="2928140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Egyenes összekötő 598"/>
          <p:cNvCxnSpPr/>
          <p:nvPr/>
        </p:nvCxnSpPr>
        <p:spPr>
          <a:xfrm rot="5400000">
            <a:off x="5131188" y="2928140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Egyenes összekötő 599"/>
          <p:cNvCxnSpPr/>
          <p:nvPr/>
        </p:nvCxnSpPr>
        <p:spPr>
          <a:xfrm>
            <a:off x="5130394" y="257174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Egyenes összekötő 600"/>
          <p:cNvCxnSpPr/>
          <p:nvPr/>
        </p:nvCxnSpPr>
        <p:spPr>
          <a:xfrm>
            <a:off x="5130394" y="328612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Egyenes összekötő 601"/>
          <p:cNvCxnSpPr/>
          <p:nvPr/>
        </p:nvCxnSpPr>
        <p:spPr>
          <a:xfrm>
            <a:off x="629800" y="3000372"/>
            <a:ext cx="4500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Egyenes összekötő 602"/>
          <p:cNvCxnSpPr/>
          <p:nvPr/>
        </p:nvCxnSpPr>
        <p:spPr>
          <a:xfrm>
            <a:off x="629800" y="3214686"/>
            <a:ext cx="4500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Egyenes összekötő 603"/>
          <p:cNvCxnSpPr/>
          <p:nvPr/>
        </p:nvCxnSpPr>
        <p:spPr>
          <a:xfrm rot="5400000">
            <a:off x="-13539" y="2357827"/>
            <a:ext cx="1000926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Egyenes összekötő 604"/>
          <p:cNvCxnSpPr/>
          <p:nvPr/>
        </p:nvCxnSpPr>
        <p:spPr>
          <a:xfrm rot="5400000">
            <a:off x="4915286" y="2214554"/>
            <a:ext cx="715174" cy="79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Egyenes összekötő 605"/>
          <p:cNvCxnSpPr/>
          <p:nvPr/>
        </p:nvCxnSpPr>
        <p:spPr>
          <a:xfrm>
            <a:off x="272610" y="185736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Egyenes összekötő 606"/>
          <p:cNvCxnSpPr/>
          <p:nvPr/>
        </p:nvCxnSpPr>
        <p:spPr>
          <a:xfrm>
            <a:off x="5058956" y="1857364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Egyenes összekötő 607"/>
          <p:cNvCxnSpPr/>
          <p:nvPr/>
        </p:nvCxnSpPr>
        <p:spPr>
          <a:xfrm rot="5400000" flipH="1" flipV="1">
            <a:off x="557568" y="1785926"/>
            <a:ext cx="14367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Egyenes összekötő 608"/>
          <p:cNvCxnSpPr/>
          <p:nvPr/>
        </p:nvCxnSpPr>
        <p:spPr>
          <a:xfrm rot="5400000" flipH="1" flipV="1">
            <a:off x="4986724" y="1785926"/>
            <a:ext cx="14367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Egyenes összekötő 609"/>
          <p:cNvCxnSpPr/>
          <p:nvPr/>
        </p:nvCxnSpPr>
        <p:spPr>
          <a:xfrm rot="5400000" flipH="1" flipV="1">
            <a:off x="165453" y="1750207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Egyenes összekötő 610"/>
          <p:cNvCxnSpPr/>
          <p:nvPr/>
        </p:nvCxnSpPr>
        <p:spPr>
          <a:xfrm rot="5400000" flipH="1" flipV="1">
            <a:off x="5309783" y="1749413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Egyenes összekötő 611"/>
          <p:cNvCxnSpPr/>
          <p:nvPr/>
        </p:nvCxnSpPr>
        <p:spPr>
          <a:xfrm flipV="1">
            <a:off x="629800" y="571480"/>
            <a:ext cx="2286016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Egyenes összekötő 612"/>
          <p:cNvCxnSpPr/>
          <p:nvPr/>
        </p:nvCxnSpPr>
        <p:spPr>
          <a:xfrm>
            <a:off x="2915816" y="571480"/>
            <a:ext cx="2143140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Egyenes összekötő 613"/>
          <p:cNvCxnSpPr/>
          <p:nvPr/>
        </p:nvCxnSpPr>
        <p:spPr>
          <a:xfrm flipV="1">
            <a:off x="-13142" y="285728"/>
            <a:ext cx="2928958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Egyenes összekötő 614"/>
          <p:cNvCxnSpPr/>
          <p:nvPr/>
        </p:nvCxnSpPr>
        <p:spPr>
          <a:xfrm>
            <a:off x="2915816" y="285728"/>
            <a:ext cx="2786082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Egyenes összekötő 615"/>
          <p:cNvCxnSpPr/>
          <p:nvPr/>
        </p:nvCxnSpPr>
        <p:spPr>
          <a:xfrm rot="10800000" flipV="1">
            <a:off x="629800" y="500042"/>
            <a:ext cx="1714512" cy="85725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Egyenes összekötő 616"/>
          <p:cNvCxnSpPr/>
          <p:nvPr/>
        </p:nvCxnSpPr>
        <p:spPr>
          <a:xfrm flipH="1">
            <a:off x="2202230" y="928670"/>
            <a:ext cx="795" cy="930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Egyenes összekötő 617"/>
          <p:cNvCxnSpPr/>
          <p:nvPr/>
        </p:nvCxnSpPr>
        <p:spPr>
          <a:xfrm rot="5400000">
            <a:off x="1916478" y="1356504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Egyenes összekötő 618"/>
          <p:cNvCxnSpPr/>
          <p:nvPr/>
        </p:nvCxnSpPr>
        <p:spPr>
          <a:xfrm>
            <a:off x="2201436" y="1857364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Egyenes összekötő 619"/>
          <p:cNvCxnSpPr/>
          <p:nvPr/>
        </p:nvCxnSpPr>
        <p:spPr>
          <a:xfrm rot="5400000">
            <a:off x="1773602" y="2428074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Egyenes összekötő 620"/>
          <p:cNvCxnSpPr/>
          <p:nvPr/>
        </p:nvCxnSpPr>
        <p:spPr>
          <a:xfrm rot="5400000">
            <a:off x="1702164" y="2428074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gyenes összekötő 621"/>
          <p:cNvCxnSpPr/>
          <p:nvPr/>
        </p:nvCxnSpPr>
        <p:spPr>
          <a:xfrm rot="16200000" flipH="1">
            <a:off x="2916610" y="1356504"/>
            <a:ext cx="99933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gyenes összekötő 622"/>
          <p:cNvCxnSpPr/>
          <p:nvPr/>
        </p:nvCxnSpPr>
        <p:spPr>
          <a:xfrm>
            <a:off x="3629402" y="933046"/>
            <a:ext cx="0" cy="925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Egyenes összekötő 623"/>
          <p:cNvCxnSpPr/>
          <p:nvPr/>
        </p:nvCxnSpPr>
        <p:spPr>
          <a:xfrm>
            <a:off x="3416676" y="185657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Egyenes összekötő 624"/>
          <p:cNvCxnSpPr/>
          <p:nvPr/>
        </p:nvCxnSpPr>
        <p:spPr>
          <a:xfrm rot="5400000">
            <a:off x="2988842" y="2427280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Egyenes összekötő 625"/>
          <p:cNvCxnSpPr/>
          <p:nvPr/>
        </p:nvCxnSpPr>
        <p:spPr>
          <a:xfrm rot="5400000">
            <a:off x="2917404" y="2427280"/>
            <a:ext cx="1143008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Egyenes összekötő 626"/>
          <p:cNvCxnSpPr/>
          <p:nvPr/>
        </p:nvCxnSpPr>
        <p:spPr>
          <a:xfrm rot="5400000">
            <a:off x="1987916" y="3428206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gyenes összekötő 627"/>
          <p:cNvCxnSpPr/>
          <p:nvPr/>
        </p:nvCxnSpPr>
        <p:spPr>
          <a:xfrm rot="5400000">
            <a:off x="2202230" y="3428206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Egyenes összekötő 628"/>
          <p:cNvCxnSpPr/>
          <p:nvPr/>
        </p:nvCxnSpPr>
        <p:spPr>
          <a:xfrm>
            <a:off x="2201436" y="3643314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Egyenes összekötő 629"/>
          <p:cNvCxnSpPr/>
          <p:nvPr/>
        </p:nvCxnSpPr>
        <p:spPr>
          <a:xfrm rot="5400000">
            <a:off x="1344974" y="4642652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Egyenes összekötő 630"/>
          <p:cNvCxnSpPr/>
          <p:nvPr/>
        </p:nvCxnSpPr>
        <p:spPr>
          <a:xfrm rot="5400000">
            <a:off x="1273536" y="4642652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Egyenes összekötő 631"/>
          <p:cNvCxnSpPr/>
          <p:nvPr/>
        </p:nvCxnSpPr>
        <p:spPr>
          <a:xfrm rot="5400000">
            <a:off x="3202362" y="3429000"/>
            <a:ext cx="42783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Egyenes összekötő 632"/>
          <p:cNvCxnSpPr/>
          <p:nvPr/>
        </p:nvCxnSpPr>
        <p:spPr>
          <a:xfrm rot="5400000">
            <a:off x="3416676" y="3428206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gyenes összekötő 633"/>
          <p:cNvCxnSpPr/>
          <p:nvPr/>
        </p:nvCxnSpPr>
        <p:spPr>
          <a:xfrm>
            <a:off x="3415882" y="3643314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Egyenes összekötő 634"/>
          <p:cNvCxnSpPr/>
          <p:nvPr/>
        </p:nvCxnSpPr>
        <p:spPr>
          <a:xfrm rot="5400000">
            <a:off x="2559420" y="4642652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Egyenes összekötő 635"/>
          <p:cNvCxnSpPr/>
          <p:nvPr/>
        </p:nvCxnSpPr>
        <p:spPr>
          <a:xfrm rot="5400000">
            <a:off x="2487982" y="4642652"/>
            <a:ext cx="200026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Egyenes összekötő 636"/>
          <p:cNvCxnSpPr/>
          <p:nvPr/>
        </p:nvCxnSpPr>
        <p:spPr>
          <a:xfrm rot="5400000">
            <a:off x="5059750" y="2214554"/>
            <a:ext cx="713586" cy="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Egyenes összekötő 637"/>
          <p:cNvCxnSpPr/>
          <p:nvPr/>
        </p:nvCxnSpPr>
        <p:spPr>
          <a:xfrm rot="5400000">
            <a:off x="4666047" y="4107661"/>
            <a:ext cx="164307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Egyenes összekötő 638"/>
          <p:cNvCxnSpPr/>
          <p:nvPr/>
        </p:nvCxnSpPr>
        <p:spPr>
          <a:xfrm rot="5400000">
            <a:off x="-691009" y="4392619"/>
            <a:ext cx="207170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Egyenes összekötő 639"/>
          <p:cNvCxnSpPr/>
          <p:nvPr/>
        </p:nvCxnSpPr>
        <p:spPr>
          <a:xfrm rot="5400000">
            <a:off x="-155224" y="2356636"/>
            <a:ext cx="100013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Egyenes összekötő 641"/>
          <p:cNvCxnSpPr/>
          <p:nvPr/>
        </p:nvCxnSpPr>
        <p:spPr>
          <a:xfrm>
            <a:off x="3683822" y="1308844"/>
            <a:ext cx="0" cy="42113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Egyenes összekötő 642"/>
          <p:cNvCxnSpPr/>
          <p:nvPr/>
        </p:nvCxnSpPr>
        <p:spPr>
          <a:xfrm flipH="1">
            <a:off x="1746446" y="1356901"/>
            <a:ext cx="193737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Szalagnyíl jobbra 643"/>
          <p:cNvSpPr/>
          <p:nvPr/>
        </p:nvSpPr>
        <p:spPr>
          <a:xfrm>
            <a:off x="1264476" y="1356901"/>
            <a:ext cx="418939" cy="57190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645" name="Egyenes összekötő 644"/>
          <p:cNvCxnSpPr/>
          <p:nvPr/>
        </p:nvCxnSpPr>
        <p:spPr>
          <a:xfrm flipH="1" flipV="1">
            <a:off x="1746446" y="3286124"/>
            <a:ext cx="193737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artalom helye 75"/>
          <p:cNvSpPr>
            <a:spLocks noGrp="1"/>
          </p:cNvSpPr>
          <p:nvPr>
            <p:ph idx="1"/>
          </p:nvPr>
        </p:nvSpPr>
        <p:spPr>
          <a:xfrm>
            <a:off x="1089551" y="3273732"/>
            <a:ext cx="397504" cy="652184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647" name="Szövegdoboz 646"/>
          <p:cNvSpPr txBox="1"/>
          <p:nvPr/>
        </p:nvSpPr>
        <p:spPr>
          <a:xfrm>
            <a:off x="897882" y="221495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Friss levegő</a:t>
            </a:r>
            <a:endParaRPr lang="hu-HU" dirty="0"/>
          </a:p>
        </p:txBody>
      </p:sp>
      <p:sp>
        <p:nvSpPr>
          <p:cNvPr id="648" name="Szövegdoboz 647"/>
          <p:cNvSpPr txBox="1"/>
          <p:nvPr/>
        </p:nvSpPr>
        <p:spPr>
          <a:xfrm>
            <a:off x="875273" y="428286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Friss levegő</a:t>
            </a:r>
            <a:endParaRPr lang="hu-HU" dirty="0"/>
          </a:p>
        </p:txBody>
      </p:sp>
      <p:cxnSp>
        <p:nvCxnSpPr>
          <p:cNvPr id="649" name="Egyenes összekötő 648"/>
          <p:cNvCxnSpPr/>
          <p:nvPr/>
        </p:nvCxnSpPr>
        <p:spPr>
          <a:xfrm>
            <a:off x="3683822" y="5536818"/>
            <a:ext cx="88634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0" name="Derékszögű háromszög 649"/>
          <p:cNvSpPr/>
          <p:nvPr/>
        </p:nvSpPr>
        <p:spPr>
          <a:xfrm>
            <a:off x="4194243" y="5176375"/>
            <a:ext cx="433521" cy="35798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51" name="Derékszögű háromszög 650"/>
          <p:cNvSpPr/>
          <p:nvPr/>
        </p:nvSpPr>
        <p:spPr>
          <a:xfrm rot="10800000">
            <a:off x="4199484" y="5176374"/>
            <a:ext cx="433521" cy="357985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653" name="Egyenes összekötő 652"/>
          <p:cNvCxnSpPr/>
          <p:nvPr/>
        </p:nvCxnSpPr>
        <p:spPr>
          <a:xfrm flipH="1" flipV="1">
            <a:off x="3850210" y="1868102"/>
            <a:ext cx="3698" cy="328986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" name="Szalagnyíl felfelé 653"/>
          <p:cNvSpPr/>
          <p:nvPr/>
        </p:nvSpPr>
        <p:spPr>
          <a:xfrm rot="15985111">
            <a:off x="4220348" y="3211027"/>
            <a:ext cx="463501" cy="4367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655" name="Egyenes összekötő 654"/>
          <p:cNvCxnSpPr/>
          <p:nvPr/>
        </p:nvCxnSpPr>
        <p:spPr>
          <a:xfrm>
            <a:off x="3850210" y="3286124"/>
            <a:ext cx="22098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Egyenes összekötő 655"/>
          <p:cNvCxnSpPr/>
          <p:nvPr/>
        </p:nvCxnSpPr>
        <p:spPr>
          <a:xfrm flipV="1">
            <a:off x="3834009" y="1882052"/>
            <a:ext cx="220989" cy="238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Szalagnyíl felfelé 656"/>
          <p:cNvSpPr/>
          <p:nvPr/>
        </p:nvSpPr>
        <p:spPr>
          <a:xfrm rot="15985111">
            <a:off x="4160591" y="1790645"/>
            <a:ext cx="463501" cy="4367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58" name="Szalagnyíl felfelé 657"/>
          <p:cNvSpPr/>
          <p:nvPr/>
        </p:nvSpPr>
        <p:spPr>
          <a:xfrm rot="5400000">
            <a:off x="2648346" y="2448396"/>
            <a:ext cx="463501" cy="4367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59" name="Szalagnyíl felfelé 658"/>
          <p:cNvSpPr/>
          <p:nvPr/>
        </p:nvSpPr>
        <p:spPr>
          <a:xfrm rot="5400000">
            <a:off x="2648346" y="5068812"/>
            <a:ext cx="463501" cy="4367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60" name="Szövegdoboz 659"/>
          <p:cNvSpPr txBox="1"/>
          <p:nvPr/>
        </p:nvSpPr>
        <p:spPr>
          <a:xfrm>
            <a:off x="3850210" y="2282603"/>
            <a:ext cx="172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Elhasznált levegő</a:t>
            </a:r>
            <a:endParaRPr lang="hu-HU" dirty="0"/>
          </a:p>
        </p:txBody>
      </p:sp>
      <p:sp>
        <p:nvSpPr>
          <p:cNvPr id="661" name="Szövegdoboz 660"/>
          <p:cNvSpPr txBox="1"/>
          <p:nvPr/>
        </p:nvSpPr>
        <p:spPr>
          <a:xfrm>
            <a:off x="3853908" y="3785289"/>
            <a:ext cx="172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Elhasznált levegő</a:t>
            </a:r>
            <a:endParaRPr lang="hu-HU" dirty="0"/>
          </a:p>
        </p:txBody>
      </p:sp>
      <p:cxnSp>
        <p:nvCxnSpPr>
          <p:cNvPr id="662" name="Egyenes összekötő 661"/>
          <p:cNvCxnSpPr/>
          <p:nvPr/>
        </p:nvCxnSpPr>
        <p:spPr>
          <a:xfrm>
            <a:off x="4570168" y="5543740"/>
            <a:ext cx="471930" cy="522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Egyenes összekötő 662"/>
          <p:cNvCxnSpPr/>
          <p:nvPr/>
        </p:nvCxnSpPr>
        <p:spPr>
          <a:xfrm>
            <a:off x="5025398" y="5536818"/>
            <a:ext cx="0" cy="597834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Egyenes összekötő 663"/>
          <p:cNvCxnSpPr/>
          <p:nvPr/>
        </p:nvCxnSpPr>
        <p:spPr>
          <a:xfrm flipV="1">
            <a:off x="-76077" y="5643578"/>
            <a:ext cx="421713" cy="79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Egyenes összekötő 665"/>
          <p:cNvCxnSpPr/>
          <p:nvPr/>
        </p:nvCxnSpPr>
        <p:spPr>
          <a:xfrm flipV="1">
            <a:off x="5868144" y="3715920"/>
            <a:ext cx="0" cy="1855051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Egyenes összekötő 668"/>
          <p:cNvCxnSpPr/>
          <p:nvPr/>
        </p:nvCxnSpPr>
        <p:spPr>
          <a:xfrm>
            <a:off x="6012160" y="3866365"/>
            <a:ext cx="0" cy="1704606"/>
          </a:xfrm>
          <a:prstGeom prst="line">
            <a:avLst/>
          </a:prstGeom>
          <a:ln w="2476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Egyenes összekötő 670"/>
          <p:cNvCxnSpPr/>
          <p:nvPr/>
        </p:nvCxnSpPr>
        <p:spPr>
          <a:xfrm flipH="1">
            <a:off x="973610" y="6141459"/>
            <a:ext cx="406848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Szövegdoboz 674"/>
          <p:cNvSpPr txBox="1"/>
          <p:nvPr/>
        </p:nvSpPr>
        <p:spPr>
          <a:xfrm>
            <a:off x="493431" y="5765320"/>
            <a:ext cx="444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Hő visszanyerős szellőztetős rendszer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53" y="1929003"/>
            <a:ext cx="1322387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feliratnak 1"/>
          <p:cNvSpPr/>
          <p:nvPr/>
        </p:nvSpPr>
        <p:spPr>
          <a:xfrm>
            <a:off x="6156176" y="140611"/>
            <a:ext cx="2987824" cy="1573877"/>
          </a:xfrm>
          <a:prstGeom prst="wedgeEllipseCallout">
            <a:avLst>
              <a:gd name="adj1" fmla="val -38273"/>
              <a:gd name="adj2" fmla="val 6159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574778" y="254689"/>
            <a:ext cx="2338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Harlow Solid Italic" pitchFamily="82" charset="0"/>
              </a:rPr>
              <a:t>A speciális szellőztető rendszer segítségével spórolhatunk a fűtéssel és előzhetjük meg a penészedést 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4461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6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animBg="1"/>
      <p:bldP spid="422" grpId="0" animBg="1"/>
      <p:bldP spid="424" grpId="0"/>
      <p:bldP spid="644" grpId="0" animBg="1"/>
      <p:bldP spid="646" grpId="0" build="p" animBg="1"/>
      <p:bldP spid="647" grpId="0"/>
      <p:bldP spid="648" grpId="0"/>
      <p:bldP spid="650" grpId="0" animBg="1"/>
      <p:bldP spid="651" grpId="0" animBg="1"/>
      <p:bldP spid="654" grpId="0" animBg="1"/>
      <p:bldP spid="657" grpId="0" animBg="1"/>
      <p:bldP spid="658" grpId="0" animBg="1"/>
      <p:bldP spid="659" grpId="0" animBg="1"/>
      <p:bldP spid="660" grpId="0"/>
      <p:bldP spid="661" grpId="0"/>
      <p:bldP spid="675" grpId="0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	   A nap kollektor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3744416" cy="46085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A napfény bejut a napkollektorba és elnyelődik benne, miközben hője felmelegíti a napkollektor csöveiben keringő folyadékot (a speciális szigetelésnek köszönhetően az elnyelt hő kijutni már nem tud a napkollektorból).</a:t>
            </a:r>
            <a:br>
              <a:rPr lang="hu-HU" dirty="0"/>
            </a:br>
            <a:r>
              <a:rPr lang="hu-HU" dirty="0"/>
              <a:t>A felmelegített folyadékot egy szivattyú keringeti a napkollektor csöveiben, így szállítja el a hőt egy hőcserélőig. A folyadék hője a hőcserélőn keresztül átadódik a tartály vizének, felmelegítve azt.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1340768"/>
            <a:ext cx="53054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nap energia felhasználása százalékos </a:t>
            </a:r>
            <a:r>
              <a:rPr lang="hu-HU" dirty="0" smtClean="0"/>
              <a:t>			   bontásban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247846"/>
              </p:ext>
            </p:extLst>
          </p:nvPr>
        </p:nvGraphicFramePr>
        <p:xfrm>
          <a:off x="251520" y="1124744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5340350"/>
            <a:ext cx="1328737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zis feliratnak 2"/>
          <p:cNvSpPr/>
          <p:nvPr/>
        </p:nvSpPr>
        <p:spPr>
          <a:xfrm>
            <a:off x="1374383" y="5634593"/>
            <a:ext cx="3114324" cy="880577"/>
          </a:xfrm>
          <a:prstGeom prst="wedgeEllipseCallout">
            <a:avLst>
              <a:gd name="adj1" fmla="val -48197"/>
              <a:gd name="adj2" fmla="val 3407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559387" y="575171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Harlow Solid Italic" pitchFamily="82" charset="0"/>
              </a:rPr>
              <a:t>Ebből is láthatjuk mennyire klafa a napkollektor !</a:t>
            </a:r>
            <a:endParaRPr lang="hu-HU" dirty="0"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6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3175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		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Www.ebrand.hu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Www.dreamer18.5mp.eu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Www.ingatlan.net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Www.felsofokon.hu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Www.energiavadasz.hu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Www.solartisnapkollektor.hu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Www.wikipedia.org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Www.kecskefeszek.hu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Www.Bestflag.blogspot.com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Www.foxallaccess.blogs.fox.com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Www.mundoimperfecto.com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Www.energiatudatoshazepitok.hu</a:t>
            </a:r>
            <a:endParaRPr lang="hu-H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8936"/>
            <a:ext cx="4626528" cy="2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	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92"/>
            <a:ext cx="9176965" cy="688272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80070" y="260648"/>
            <a:ext cx="741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	</a:t>
            </a:r>
            <a:r>
              <a:rPr lang="hu-HU" dirty="0" smtClean="0">
                <a:solidFill>
                  <a:srgbClr val="FF0000"/>
                </a:solidFill>
                <a:cs typeface="Gautami" pitchFamily="2"/>
              </a:rPr>
              <a:t>       </a:t>
            </a:r>
            <a:r>
              <a:rPr lang="hu-HU" sz="4000" dirty="0" smtClean="0">
                <a:solidFill>
                  <a:srgbClr val="FF0000"/>
                </a:solidFill>
                <a:latin typeface="Harlow Solid Italic" pitchFamily="82" charset="0"/>
                <a:cs typeface="Gautami" pitchFamily="2"/>
              </a:rPr>
              <a:t>Köszönöm </a:t>
            </a:r>
            <a:r>
              <a:rPr lang="hu-HU" sz="4000" dirty="0">
                <a:solidFill>
                  <a:srgbClr val="FF0000"/>
                </a:solidFill>
                <a:latin typeface="Harlow Solid Italic" pitchFamily="82" charset="0"/>
                <a:cs typeface="Gautami" pitchFamily="2"/>
              </a:rPr>
              <a:t>a figyelmet </a:t>
            </a:r>
            <a:r>
              <a:rPr lang="hu-HU" sz="4000" dirty="0" smtClean="0">
                <a:solidFill>
                  <a:srgbClr val="FF0000"/>
                </a:solidFill>
                <a:latin typeface="Harlow Solid Italic" pitchFamily="82" charset="0"/>
                <a:cs typeface="Gautami" pitchFamily="2"/>
              </a:rPr>
              <a:t>, </a:t>
            </a:r>
          </a:p>
          <a:p>
            <a:r>
              <a:rPr lang="hu-HU" sz="4000" dirty="0" smtClean="0">
                <a:solidFill>
                  <a:srgbClr val="FF0000"/>
                </a:solidFill>
                <a:latin typeface="Harlow Solid Italic" pitchFamily="82" charset="0"/>
                <a:cs typeface="Gautami" pitchFamily="2"/>
              </a:rPr>
              <a:t>	Austin </a:t>
            </a:r>
            <a:r>
              <a:rPr lang="hu-HU" sz="4000" dirty="0" smtClean="0">
                <a:solidFill>
                  <a:srgbClr val="FF0000"/>
                </a:solidFill>
                <a:latin typeface="Harlow Solid Italic" pitchFamily="82" charset="0"/>
                <a:cs typeface="Gautami" pitchFamily="2"/>
              </a:rPr>
              <a:t>Powers</a:t>
            </a:r>
            <a:r>
              <a:rPr lang="hu-HU" sz="4000" dirty="0" smtClean="0">
                <a:solidFill>
                  <a:srgbClr val="FF0000"/>
                </a:solidFill>
                <a:latin typeface="Harlow Solid Italic" pitchFamily="82" charset="0"/>
                <a:cs typeface="Gautami" pitchFamily="2"/>
              </a:rPr>
              <a:t> nevében is!</a:t>
            </a:r>
            <a:endParaRPr lang="hu-HU" sz="4000" dirty="0">
              <a:solidFill>
                <a:srgbClr val="FF0000"/>
              </a:solidFill>
              <a:latin typeface="Harlow Solid Italic" pitchFamily="82" charset="0"/>
              <a:cs typeface="Gautami" pitchFamily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772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60" y="0"/>
            <a:ext cx="95832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3332"/>
            <a:ext cx="2924175" cy="417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Ellipszis feliratnak 8"/>
          <p:cNvSpPr/>
          <p:nvPr/>
        </p:nvSpPr>
        <p:spPr>
          <a:xfrm>
            <a:off x="3794699" y="1186397"/>
            <a:ext cx="5009389" cy="1116124"/>
          </a:xfrm>
          <a:prstGeom prst="wedgeEllipseCallout">
            <a:avLst>
              <a:gd name="adj1" fmla="val -38498"/>
              <a:gd name="adj2" fmla="val 6514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103440" y="14106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Harlow Solid Italic" pitchFamily="82" charset="0"/>
              </a:rPr>
              <a:t>Hello én Austin vagyok és én foglak ma titeket </a:t>
            </a:r>
            <a:r>
              <a:rPr lang="hu-HU" dirty="0" smtClean="0">
                <a:latin typeface="Harlow Solid Italic" pitchFamily="82" charset="0"/>
              </a:rPr>
              <a:t>beavatni </a:t>
            </a:r>
            <a:r>
              <a:rPr lang="hu-HU" dirty="0">
                <a:latin typeface="Harlow Solid Italic" pitchFamily="82" charset="0"/>
              </a:rPr>
              <a:t>a </a:t>
            </a:r>
            <a:r>
              <a:rPr lang="hu-HU" dirty="0" smtClean="0">
                <a:latin typeface="Harlow Solid Italic" pitchFamily="82" charset="0"/>
              </a:rPr>
              <a:t>Passzívház </a:t>
            </a:r>
            <a:r>
              <a:rPr lang="hu-HU" dirty="0">
                <a:latin typeface="Harlow Solid Italic" pitchFamily="82" charset="0"/>
              </a:rPr>
              <a:t>rejtelmeibe. Bébi!</a:t>
            </a:r>
          </a:p>
        </p:txBody>
      </p:sp>
    </p:spTree>
    <p:extLst>
      <p:ext uri="{BB962C8B-B14F-4D97-AF65-F5344CB8AC3E}">
        <p14:creationId xmlns:p14="http://schemas.microsoft.com/office/powerpoint/2010/main" val="21064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		   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dirty="0" smtClean="0"/>
              <a:t>passzívház</a:t>
            </a:r>
            <a:r>
              <a:rPr lang="hu-HU" dirty="0" smtClean="0"/>
              <a:t> (németül </a:t>
            </a:r>
            <a:r>
              <a:rPr lang="hu-HU" i="1" dirty="0" smtClean="0"/>
              <a:t>Passivhaus</a:t>
            </a:r>
            <a:r>
              <a:rPr lang="hu-HU" dirty="0" smtClean="0"/>
              <a:t>) a világ több országában az energiatakarékos épületekre alkalmazott német minősítési rendszer. Definíciója szerint: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0188" y="1424995"/>
            <a:ext cx="8686800" cy="45259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400" i="1" dirty="0" smtClean="0"/>
              <a:t>A </a:t>
            </a:r>
            <a:r>
              <a:rPr lang="hu-HU" sz="2400" i="1" dirty="0"/>
              <a:t>passzívház olyan épület, amelyben a kényelmes hőmérsékletet biztosítása  megoldható kizárólag a levegő frissen tartásához megmozgatott légtömeg </a:t>
            </a:r>
            <a:r>
              <a:rPr lang="hu-HU" sz="2400" i="1" dirty="0" smtClean="0"/>
              <a:t>után fűtésével </a:t>
            </a:r>
            <a:r>
              <a:rPr lang="hu-HU" sz="2400" i="1" dirty="0"/>
              <a:t>vagy </a:t>
            </a:r>
            <a:r>
              <a:rPr lang="hu-HU" sz="2400" i="1" dirty="0" smtClean="0"/>
              <a:t>után hűtésével, </a:t>
            </a:r>
            <a:r>
              <a:rPr lang="hu-HU" sz="2400" i="1" dirty="0"/>
              <a:t>további levegő visszaforgatása nélkül.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72"/>
            <a:ext cx="7259960" cy="365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5500"/>
            <a:ext cx="1331640" cy="15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zis feliratnak 6"/>
          <p:cNvSpPr/>
          <p:nvPr/>
        </p:nvSpPr>
        <p:spPr>
          <a:xfrm>
            <a:off x="1475656" y="5253452"/>
            <a:ext cx="4320480" cy="983859"/>
          </a:xfrm>
          <a:prstGeom prst="wedgeEllipseCallout">
            <a:avLst>
              <a:gd name="adj1" fmla="val -50143"/>
              <a:gd name="adj2" fmla="val 7103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691680" y="54235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Harlow Solid Italic" pitchFamily="82" charset="0"/>
              </a:rPr>
              <a:t>A passzívházzal energiát és pénzt tudunk spórolni. Ami klafa bébi !</a:t>
            </a:r>
          </a:p>
        </p:txBody>
      </p:sp>
    </p:spTree>
    <p:extLst>
      <p:ext uri="{BB962C8B-B14F-4D97-AF65-F5344CB8AC3E}">
        <p14:creationId xmlns:p14="http://schemas.microsoft.com/office/powerpoint/2010/main" val="20955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passzívház</a:t>
            </a:r>
            <a:endParaRPr lang="hu-HU" dirty="0"/>
          </a:p>
        </p:txBody>
      </p:sp>
      <p:pic>
        <p:nvPicPr>
          <p:cNvPr id="4" name="Tartalom helye 3" descr="ElsĹ‘-passzĂ­vhĂˇz-Darmstadtb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6166161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6357950" y="135729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első passzívház 1990-ben épült a németországi Darmstadtban.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35" y="2557627"/>
            <a:ext cx="3029146" cy="288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				</a:t>
            </a:r>
            <a:r>
              <a:rPr lang="hu-HU" dirty="0" smtClean="0"/>
              <a:t>ELőNYEI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56793"/>
            <a:ext cx="580712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6660232" y="1530503"/>
            <a:ext cx="2232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- Függetlenség </a:t>
            </a:r>
            <a:r>
              <a:rPr lang="hu-HU" b="1" dirty="0"/>
              <a:t>a fosszilis energiaforrásoktól</a:t>
            </a:r>
            <a:endParaRPr lang="hu-HU" dirty="0"/>
          </a:p>
          <a:p>
            <a:r>
              <a:rPr lang="hu-HU" b="1" dirty="0"/>
              <a:t> </a:t>
            </a:r>
            <a:endParaRPr lang="hu-HU" b="1" dirty="0" smtClean="0"/>
          </a:p>
          <a:p>
            <a:r>
              <a:rPr lang="hu-HU" b="1" dirty="0" smtClean="0"/>
              <a:t>- Nagyon </a:t>
            </a:r>
            <a:r>
              <a:rPr lang="hu-HU" b="1" dirty="0"/>
              <a:t>jó levegőminőség</a:t>
            </a:r>
          </a:p>
          <a:p>
            <a:r>
              <a:rPr lang="hu-HU" b="1" dirty="0"/>
              <a:t> </a:t>
            </a:r>
            <a:endParaRPr lang="hu-HU" b="1" dirty="0" smtClean="0"/>
          </a:p>
          <a:p>
            <a:r>
              <a:rPr lang="hu-HU" b="1" dirty="0" smtClean="0"/>
              <a:t>- A </a:t>
            </a:r>
            <a:r>
              <a:rPr lang="hu-HU" b="1" dirty="0"/>
              <a:t>tervezés, és a kivitelezés is kiváló minőségű</a:t>
            </a:r>
            <a:endParaRPr lang="hu-HU" dirty="0"/>
          </a:p>
          <a:p>
            <a:endParaRPr lang="hu-HU" b="1" dirty="0" smtClean="0"/>
          </a:p>
          <a:p>
            <a:r>
              <a:rPr lang="hu-HU" b="1" dirty="0" smtClean="0"/>
              <a:t>- Az </a:t>
            </a:r>
            <a:r>
              <a:rPr lang="hu-HU" b="1" dirty="0"/>
              <a:t>ingatlan értéke  az éghajlati változások miatt folyamatosan nő.</a:t>
            </a:r>
            <a:endParaRPr lang="hu-HU" dirty="0"/>
          </a:p>
          <a:p>
            <a:endParaRPr lang="hu-HU" b="1" dirty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0" y="5733256"/>
            <a:ext cx="1460701" cy="9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61" y="5733255"/>
            <a:ext cx="1433748" cy="9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30046"/>
            <a:ext cx="1703190" cy="99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45599"/>
            <a:ext cx="1440160" cy="95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			Tehetős vagy??	</a:t>
            </a:r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796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		TEHETŐS VAGY???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     ÉS KÖRNYEZETTUDATOS ???</a:t>
            </a:r>
            <a:endParaRPr lang="hu-HU" dirty="0"/>
          </a:p>
        </p:txBody>
      </p:sp>
      <p:pic>
        <p:nvPicPr>
          <p:cNvPr id="8" name="Tartalom helye 7" descr="miert-nem-kornyezettudatosak-az-emberek-86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96752"/>
            <a:ext cx="4743470" cy="355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zövegdoboz 2"/>
          <p:cNvSpPr txBox="1"/>
          <p:nvPr/>
        </p:nvSpPr>
        <p:spPr>
          <a:xfrm>
            <a:off x="5220072" y="1268759"/>
            <a:ext cx="2060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Olyan házban szeretnél élni aminek a káros anyag kibocsájtását a minimumon tudod tartani ?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009209" y="508518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És a kiadások is nevetségesen alacsonyak ?</a:t>
            </a:r>
            <a:endParaRPr lang="hu-HU" b="1" dirty="0"/>
          </a:p>
        </p:txBody>
      </p:sp>
      <p:sp>
        <p:nvSpPr>
          <p:cNvPr id="6" name="AutoShape 2" descr="http://kecskefeszek.net/poenkepek/kep/mosoly-majom.jpg"/>
          <p:cNvSpPr>
            <a:spLocks noChangeAspect="1" noChangeArrowheads="1"/>
          </p:cNvSpPr>
          <p:nvPr/>
        </p:nvSpPr>
        <p:spPr bwMode="auto">
          <a:xfrm>
            <a:off x="155575" y="-1752600"/>
            <a:ext cx="33909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2052" name="Picture 4" descr="http://kecskefeszek.net/poenkepek/kep/mosoly-maj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08" y="3479972"/>
            <a:ext cx="2742828" cy="295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0434 0.0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8690" y="30192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hu-HU" b="1" dirty="0" smtClean="0"/>
              <a:t>			De nem akarsz a sötétben kuksolni ?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7" name="Kép 6" descr="söté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52735"/>
            <a:ext cx="5738826" cy="397413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" y="5189646"/>
            <a:ext cx="2553284" cy="166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" y="4877738"/>
            <a:ext cx="2553284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zis feliratnak 11"/>
          <p:cNvSpPr/>
          <p:nvPr/>
        </p:nvSpPr>
        <p:spPr>
          <a:xfrm>
            <a:off x="2756622" y="5128324"/>
            <a:ext cx="3831602" cy="1049230"/>
          </a:xfrm>
          <a:prstGeom prst="wedgeEllipseCallout">
            <a:avLst>
              <a:gd name="adj1" fmla="val -50306"/>
              <a:gd name="adj2" fmla="val 7160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756622" y="544471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Harlow Solid Italic" pitchFamily="82" charset="0"/>
              </a:rPr>
              <a:t>Bár mondjuk az egész jó egy kis  Ginnel! </a:t>
            </a:r>
          </a:p>
        </p:txBody>
      </p:sp>
      <p:sp>
        <p:nvSpPr>
          <p:cNvPr id="18" name="Ellipszis feliratnak 17"/>
          <p:cNvSpPr/>
          <p:nvPr/>
        </p:nvSpPr>
        <p:spPr>
          <a:xfrm>
            <a:off x="2756622" y="5131506"/>
            <a:ext cx="3831602" cy="1049230"/>
          </a:xfrm>
          <a:prstGeom prst="wedgeEllipseCallout">
            <a:avLst>
              <a:gd name="adj1" fmla="val -50306"/>
              <a:gd name="adj2" fmla="val 7160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059832" y="544471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Harlow Solid Italic" pitchFamily="82" charset="0"/>
              </a:rPr>
              <a:t>És pár… </a:t>
            </a:r>
            <a:r>
              <a:rPr lang="hu-HU" dirty="0" smtClean="0">
                <a:latin typeface="Harlow Solid Italic" pitchFamily="82" charset="0"/>
              </a:rPr>
              <a:t>Ohh</a:t>
            </a:r>
            <a:r>
              <a:rPr lang="hu-HU" dirty="0" smtClean="0">
                <a:latin typeface="Harlow Solid Italic" pitchFamily="82" charset="0"/>
              </a:rPr>
              <a:t> na mindegy</a:t>
            </a:r>
            <a:endParaRPr lang="hu-HU" dirty="0">
              <a:latin typeface="Harlow Solid Italic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838</TotalTime>
  <Words>279</Words>
  <Application>Microsoft Office PowerPoint</Application>
  <PresentationFormat>Diavetítés a képernyőre (4:3 oldalarány)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Túra</vt:lpstr>
      <vt:lpstr>A PASSZÍVHÁZ</vt:lpstr>
      <vt:lpstr>PowerPoint bemutató</vt:lpstr>
      <vt:lpstr>       Fogalma</vt:lpstr>
      <vt:lpstr>PowerPoint bemutató</vt:lpstr>
      <vt:lpstr>Az első passzívház</vt:lpstr>
      <vt:lpstr>    ELőNYEI</vt:lpstr>
      <vt:lpstr>   TEHETŐS VAGY???</vt:lpstr>
      <vt:lpstr>      ÉS KÖRNYEZETTUDATOS ???</vt:lpstr>
      <vt:lpstr>PowerPoint bemutató</vt:lpstr>
      <vt:lpstr>AKKOR EZ A LEGJOBB MEGOLDÁS SZÁMODRA !</vt:lpstr>
      <vt:lpstr>PowerPoint bemutató</vt:lpstr>
      <vt:lpstr>PowerPoint bemutató</vt:lpstr>
      <vt:lpstr>PowerPoint bemutató</vt:lpstr>
      <vt:lpstr>     A nap kollektor</vt:lpstr>
      <vt:lpstr>A nap energia felhasználása százalékos       bontásban  </vt:lpstr>
      <vt:lpstr>   Források</vt:lpstr>
      <vt:lpstr>PowerPoint bemutató</vt:lpstr>
    </vt:vector>
  </TitlesOfParts>
  <Company>egressy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PASSZÍVHÁZ</dc:title>
  <dc:creator>tanulo</dc:creator>
  <cp:lastModifiedBy>Tanulo</cp:lastModifiedBy>
  <cp:revision>275</cp:revision>
  <dcterms:created xsi:type="dcterms:W3CDTF">2013-01-18T07:16:20Z</dcterms:created>
  <dcterms:modified xsi:type="dcterms:W3CDTF">2013-02-15T08:40:34Z</dcterms:modified>
</cp:coreProperties>
</file>