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74"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57" r:id="rId2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58" y="6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Ref idx="1002">
        <a:schemeClr val="bg2"/>
      </p:bgRef>
    </p:bg>
    <p:spTree>
      <p:nvGrpSpPr>
        <p:cNvPr id="1" name=""/>
        <p:cNvGrpSpPr/>
        <p:nvPr/>
      </p:nvGrpSpPr>
      <p:grpSpPr>
        <a:xfrm>
          <a:off x="0" y="0"/>
          <a:ext cx="0" cy="0"/>
          <a:chOff x="0" y="0"/>
          <a:chExt cx="0" cy="0"/>
        </a:xfrm>
      </p:grpSpPr>
      <p:sp>
        <p:nvSpPr>
          <p:cNvPr id="7" name="Szabadkézi sokszög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Szabadkézi sokszög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Cím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hu-HU" smtClean="0"/>
              <a:t>Mintacím szerkesztése</a:t>
            </a:r>
            <a:endParaRPr kumimoji="0" lang="en-US"/>
          </a:p>
        </p:txBody>
      </p:sp>
      <p:sp>
        <p:nvSpPr>
          <p:cNvPr id="17" name="Alcím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30" name="Dátum helye 29"/>
          <p:cNvSpPr>
            <a:spLocks noGrp="1"/>
          </p:cNvSpPr>
          <p:nvPr>
            <p:ph type="dt" sz="half" idx="10"/>
          </p:nvPr>
        </p:nvSpPr>
        <p:spPr/>
        <p:txBody>
          <a:bodyPr/>
          <a:lstStyle/>
          <a:p>
            <a:fld id="{3D5C11BB-C6EF-423C-9A4F-724237419B29}" type="datetimeFigureOut">
              <a:rPr lang="hu-HU" smtClean="0"/>
              <a:pPr/>
              <a:t>2013.02.14.</a:t>
            </a:fld>
            <a:endParaRPr lang="hu-HU"/>
          </a:p>
        </p:txBody>
      </p:sp>
      <p:sp>
        <p:nvSpPr>
          <p:cNvPr id="19" name="Élőláb helye 18"/>
          <p:cNvSpPr>
            <a:spLocks noGrp="1"/>
          </p:cNvSpPr>
          <p:nvPr>
            <p:ph type="ftr" sz="quarter" idx="11"/>
          </p:nvPr>
        </p:nvSpPr>
        <p:spPr/>
        <p:txBody>
          <a:bodyPr/>
          <a:lstStyle/>
          <a:p>
            <a:endParaRPr lang="hu-HU"/>
          </a:p>
        </p:txBody>
      </p:sp>
      <p:sp>
        <p:nvSpPr>
          <p:cNvPr id="27" name="Dia számának helye 26"/>
          <p:cNvSpPr>
            <a:spLocks noGrp="1"/>
          </p:cNvSpPr>
          <p:nvPr>
            <p:ph type="sldNum" sz="quarter" idx="12"/>
          </p:nvPr>
        </p:nvSpPr>
        <p:spPr/>
        <p:txBody>
          <a:bodyPr/>
          <a:lstStyle/>
          <a:p>
            <a:fld id="{6D40450B-CFA6-4F7A-9289-3009D79CED5D}" type="slidenum">
              <a:rPr lang="hu-HU" smtClean="0"/>
              <a:pPr/>
              <a:t>‹#›</a:t>
            </a:fld>
            <a:endParaRPr lang="hu-HU"/>
          </a:p>
        </p:txBody>
      </p:sp>
    </p:spTree>
  </p:cSld>
  <p:clrMapOvr>
    <a:overrideClrMapping bg1="dk1" tx1="lt1" bg2="dk2" tx2="lt2" accent1="accent1" accent2="accent2" accent3="accent3" accent4="accent4" accent5="accent5" accent6="accent6" hlink="hlink" folHlink="folHlink"/>
  </p:clrMapOvr>
  <p:transition advTm="15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3D5C11BB-C6EF-423C-9A4F-724237419B29}" type="datetimeFigureOut">
              <a:rPr lang="hu-HU" smtClean="0"/>
              <a:pPr/>
              <a:t>2013.02.14.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40450B-CFA6-4F7A-9289-3009D79CED5D}" type="slidenum">
              <a:rPr lang="hu-HU" smtClean="0"/>
              <a:pPr/>
              <a:t>‹#›</a:t>
            </a:fld>
            <a:endParaRPr lang="hu-HU"/>
          </a:p>
        </p:txBody>
      </p:sp>
    </p:spTree>
  </p:cSld>
  <p:clrMapOvr>
    <a:masterClrMapping/>
  </p:clrMapOvr>
  <p:transition advTm="15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3D5C11BB-C6EF-423C-9A4F-724237419B29}" type="datetimeFigureOut">
              <a:rPr lang="hu-HU" smtClean="0"/>
              <a:pPr/>
              <a:t>2013.02.14.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40450B-CFA6-4F7A-9289-3009D79CED5D}" type="slidenum">
              <a:rPr lang="hu-HU" smtClean="0"/>
              <a:pPr/>
              <a:t>‹#›</a:t>
            </a:fld>
            <a:endParaRPr lang="hu-HU"/>
          </a:p>
        </p:txBody>
      </p:sp>
    </p:spTree>
  </p:cSld>
  <p:clrMapOvr>
    <a:masterClrMapping/>
  </p:clrMapOvr>
  <p:transition advTm="15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lgn="l">
              <a:defRPr/>
            </a:lvl1p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3D5C11BB-C6EF-423C-9A4F-724237419B29}" type="datetimeFigureOut">
              <a:rPr lang="hu-HU" smtClean="0"/>
              <a:pPr/>
              <a:t>2013.02.14.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40450B-CFA6-4F7A-9289-3009D79CED5D}" type="slidenum">
              <a:rPr lang="hu-HU" smtClean="0"/>
              <a:pPr/>
              <a:t>‹#›</a:t>
            </a:fld>
            <a:endParaRPr lang="hu-HU"/>
          </a:p>
        </p:txBody>
      </p:sp>
    </p:spTree>
  </p:cSld>
  <p:clrMapOvr>
    <a:masterClrMapping/>
  </p:clrMapOvr>
  <p:transition advTm="15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2">
        <a:schemeClr val="bg2"/>
      </p:bgRef>
    </p:bg>
    <p:spTree>
      <p:nvGrpSpPr>
        <p:cNvPr id="1" name=""/>
        <p:cNvGrpSpPr/>
        <p:nvPr/>
      </p:nvGrpSpPr>
      <p:grpSpPr>
        <a:xfrm>
          <a:off x="0" y="0"/>
          <a:ext cx="0" cy="0"/>
          <a:chOff x="0" y="0"/>
          <a:chExt cx="0" cy="0"/>
        </a:xfrm>
      </p:grpSpPr>
      <p:sp>
        <p:nvSpPr>
          <p:cNvPr id="7" name="Szabadkézi sokszög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Szabadkézi sokszög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Cím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hu-HU" smtClean="0"/>
              <a:t>Mintacím szerkesztése</a:t>
            </a:r>
            <a:endParaRPr kumimoji="0" lang="en-US"/>
          </a:p>
        </p:txBody>
      </p:sp>
      <p:sp>
        <p:nvSpPr>
          <p:cNvPr id="3" name="Szöveg hely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fld id="{3D5C11BB-C6EF-423C-9A4F-724237419B29}" type="datetimeFigureOut">
              <a:rPr lang="hu-HU" smtClean="0"/>
              <a:pPr/>
              <a:t>2013.02.14.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40450B-CFA6-4F7A-9289-3009D79CED5D}" type="slidenum">
              <a:rPr lang="hu-HU" smtClean="0"/>
              <a:pPr/>
              <a:t>‹#›</a:t>
            </a:fld>
            <a:endParaRPr lang="hu-HU"/>
          </a:p>
        </p:txBody>
      </p:sp>
    </p:spTree>
  </p:cSld>
  <p:clrMapOvr>
    <a:overrideClrMapping bg1="dk1" tx1="lt1" bg2="dk2" tx2="lt2" accent1="accent1" accent2="accent2" accent3="accent3" accent4="accent4" accent5="accent5" accent6="accent6" hlink="hlink" folHlink="folHlink"/>
  </p:clrMapOvr>
  <p:transition advTm="15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7467600" cy="1143000"/>
          </a:xfrm>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3D5C11BB-C6EF-423C-9A4F-724237419B29}" type="datetimeFigureOut">
              <a:rPr lang="hu-HU" smtClean="0"/>
              <a:pPr/>
              <a:t>2013.02.14.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D40450B-CFA6-4F7A-9289-3009D79CED5D}" type="slidenum">
              <a:rPr lang="hu-HU" smtClean="0"/>
              <a:pPr/>
              <a:t>‹#›</a:t>
            </a:fld>
            <a:endParaRPr lang="hu-HU"/>
          </a:p>
        </p:txBody>
      </p:sp>
    </p:spTree>
  </p:cSld>
  <p:clrMapOvr>
    <a:masterClrMapping/>
  </p:clrMapOvr>
  <p:transition advTm="15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8229600" cy="1143000"/>
          </a:xfrm>
        </p:spPr>
        <p:txBody>
          <a:bodyPr anchor="ctr"/>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fld id="{3D5C11BB-C6EF-423C-9A4F-724237419B29}" type="datetimeFigureOut">
              <a:rPr lang="hu-HU" smtClean="0"/>
              <a:pPr/>
              <a:t>2013.02.14.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6D40450B-CFA6-4F7A-9289-3009D79CED5D}" type="slidenum">
              <a:rPr lang="hu-HU" smtClean="0"/>
              <a:pPr/>
              <a:t>‹#›</a:t>
            </a:fld>
            <a:endParaRPr lang="hu-HU"/>
          </a:p>
        </p:txBody>
      </p:sp>
    </p:spTree>
  </p:cSld>
  <p:clrMapOvr>
    <a:masterClrMapping/>
  </p:clrMapOvr>
  <p:transition advTm="15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74320"/>
            <a:ext cx="7470648" cy="1143000"/>
          </a:xfrm>
        </p:spPr>
        <p:txBody>
          <a:bodyPr anchor="ctr"/>
          <a:lstStyle>
            <a:lvl1pPr algn="l">
              <a:defRPr sz="4600"/>
            </a:lvl1pPr>
          </a:lstStyle>
          <a:p>
            <a:r>
              <a:rPr kumimoji="0" lang="hu-HU" smtClean="0"/>
              <a:t>Mintacím szerkesztése</a:t>
            </a:r>
            <a:endParaRPr kumimoji="0" lang="en-US"/>
          </a:p>
        </p:txBody>
      </p:sp>
      <p:sp>
        <p:nvSpPr>
          <p:cNvPr id="7" name="Dátum helye 6"/>
          <p:cNvSpPr>
            <a:spLocks noGrp="1"/>
          </p:cNvSpPr>
          <p:nvPr>
            <p:ph type="dt" sz="half" idx="10"/>
          </p:nvPr>
        </p:nvSpPr>
        <p:spPr/>
        <p:txBody>
          <a:bodyPr/>
          <a:lstStyle/>
          <a:p>
            <a:fld id="{3D5C11BB-C6EF-423C-9A4F-724237419B29}" type="datetimeFigureOut">
              <a:rPr lang="hu-HU" smtClean="0"/>
              <a:pPr/>
              <a:t>2013.02.14.</a:t>
            </a:fld>
            <a:endParaRPr lang="hu-HU"/>
          </a:p>
        </p:txBody>
      </p:sp>
      <p:sp>
        <p:nvSpPr>
          <p:cNvPr id="8" name="Dia számának helye 7"/>
          <p:cNvSpPr>
            <a:spLocks noGrp="1"/>
          </p:cNvSpPr>
          <p:nvPr>
            <p:ph type="sldNum" sz="quarter" idx="11"/>
          </p:nvPr>
        </p:nvSpPr>
        <p:spPr/>
        <p:txBody>
          <a:bodyPr/>
          <a:lstStyle/>
          <a:p>
            <a:fld id="{6D40450B-CFA6-4F7A-9289-3009D79CED5D}" type="slidenum">
              <a:rPr lang="hu-HU" smtClean="0"/>
              <a:pPr/>
              <a:t>‹#›</a:t>
            </a:fld>
            <a:endParaRPr lang="hu-HU"/>
          </a:p>
        </p:txBody>
      </p:sp>
      <p:sp>
        <p:nvSpPr>
          <p:cNvPr id="9" name="Élőláb helye 8"/>
          <p:cNvSpPr>
            <a:spLocks noGrp="1"/>
          </p:cNvSpPr>
          <p:nvPr>
            <p:ph type="ftr" sz="quarter" idx="12"/>
          </p:nvPr>
        </p:nvSpPr>
        <p:spPr/>
        <p:txBody>
          <a:bodyPr/>
          <a:lstStyle/>
          <a:p>
            <a:endParaRPr lang="hu-HU"/>
          </a:p>
        </p:txBody>
      </p:sp>
    </p:spTree>
  </p:cSld>
  <p:clrMapOvr>
    <a:masterClrMapping/>
  </p:clrMapOvr>
  <p:transition advTm="15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D5C11BB-C6EF-423C-9A4F-724237419B29}" type="datetimeFigureOut">
              <a:rPr lang="hu-HU" smtClean="0"/>
              <a:pPr/>
              <a:t>2013.02.14.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6D40450B-CFA6-4F7A-9289-3009D79CED5D}" type="slidenum">
              <a:rPr lang="hu-HU" smtClean="0"/>
              <a:pPr/>
              <a:t>‹#›</a:t>
            </a:fld>
            <a:endParaRPr lang="hu-HU"/>
          </a:p>
        </p:txBody>
      </p:sp>
    </p:spTree>
  </p:cSld>
  <p:clrMapOvr>
    <a:masterClrMapping/>
  </p:clrMapOvr>
  <p:transition advTm="15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hu-HU" smtClean="0"/>
              <a:t>Mintacím szerkesztése</a:t>
            </a:r>
            <a:endParaRPr kumimoji="0" lang="en-US"/>
          </a:p>
        </p:txBody>
      </p:sp>
      <p:sp>
        <p:nvSpPr>
          <p:cNvPr id="3" name="Szöveg hely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4" name="Tartalom helye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3D5C11BB-C6EF-423C-9A4F-724237419B29}" type="datetimeFigureOut">
              <a:rPr lang="hu-HU" smtClean="0"/>
              <a:pPr/>
              <a:t>2013.02.14.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a:xfrm>
            <a:off x="8156448" y="6422064"/>
            <a:ext cx="762000" cy="365125"/>
          </a:xfrm>
        </p:spPr>
        <p:txBody>
          <a:bodyPr/>
          <a:lstStyle/>
          <a:p>
            <a:fld id="{6D40450B-CFA6-4F7A-9289-3009D79CED5D}" type="slidenum">
              <a:rPr lang="hu-HU" smtClean="0"/>
              <a:pPr/>
              <a:t>‹#›</a:t>
            </a:fld>
            <a:endParaRPr lang="hu-HU"/>
          </a:p>
        </p:txBody>
      </p:sp>
    </p:spTree>
  </p:cSld>
  <p:clrMapOvr>
    <a:masterClrMapping/>
  </p:clrMapOvr>
  <p:transition advTm="15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hu-HU" smtClean="0"/>
              <a:t>Mintacím szerkesztése</a:t>
            </a:r>
            <a:endParaRPr kumimoji="0" lang="en-US"/>
          </a:p>
        </p:txBody>
      </p:sp>
      <p:sp>
        <p:nvSpPr>
          <p:cNvPr id="3" name="Kép hely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hu-HU" smtClean="0"/>
              <a:t>Kép beszúrásához kattintson az ikonra</a:t>
            </a:r>
            <a:endParaRPr kumimoji="0" lang="en-US" dirty="0"/>
          </a:p>
        </p:txBody>
      </p:sp>
      <p:sp>
        <p:nvSpPr>
          <p:cNvPr id="4" name="Szöveg hely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a:xfrm>
            <a:off x="457200" y="6422064"/>
            <a:ext cx="2133600" cy="365125"/>
          </a:xfrm>
        </p:spPr>
        <p:txBody>
          <a:bodyPr/>
          <a:lstStyle/>
          <a:p>
            <a:fld id="{3D5C11BB-C6EF-423C-9A4F-724237419B29}" type="datetimeFigureOut">
              <a:rPr lang="hu-HU" smtClean="0"/>
              <a:pPr/>
              <a:t>2013.02.14.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D40450B-CFA6-4F7A-9289-3009D79CED5D}" type="slidenum">
              <a:rPr lang="hu-HU" smtClean="0"/>
              <a:pPr/>
              <a:t>‹#›</a:t>
            </a:fld>
            <a:endParaRPr lang="hu-HU"/>
          </a:p>
        </p:txBody>
      </p:sp>
    </p:spTree>
  </p:cSld>
  <p:clrMapOvr>
    <a:masterClrMapping/>
  </p:clrMapOvr>
  <p:transition advTm="15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Szabadkézi sokszög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Szabadkézi sokszög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Cím hely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hu-HU" smtClean="0"/>
              <a:t>Mintacím szerkesztése</a:t>
            </a:r>
            <a:endParaRPr kumimoji="0" lang="en-US"/>
          </a:p>
        </p:txBody>
      </p:sp>
      <p:sp>
        <p:nvSpPr>
          <p:cNvPr id="30" name="Szöveg hely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átum hely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D5C11BB-C6EF-423C-9A4F-724237419B29}" type="datetimeFigureOut">
              <a:rPr lang="hu-HU" smtClean="0"/>
              <a:pPr/>
              <a:t>2013.02.14.</a:t>
            </a:fld>
            <a:endParaRPr lang="hu-HU"/>
          </a:p>
        </p:txBody>
      </p:sp>
      <p:sp>
        <p:nvSpPr>
          <p:cNvPr id="22" name="Élőláb hely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hu-HU"/>
          </a:p>
        </p:txBody>
      </p:sp>
      <p:sp>
        <p:nvSpPr>
          <p:cNvPr id="18" name="Dia számának hely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D40450B-CFA6-4F7A-9289-3009D79CED5D}" type="slidenum">
              <a:rPr lang="hu-HU" smtClean="0"/>
              <a:pPr/>
              <a:t>‹#›</a:t>
            </a:fld>
            <a:endParaRPr lang="hu-H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Tm="15000">
    <p:comb/>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hu/imgres-megujulo-energia" TargetMode="External"/><Relationship Id="rId3" Type="http://schemas.openxmlformats.org/officeDocument/2006/relationships/hyperlink" Target="http://www.google.hu/imgres?q=napenergia" TargetMode="External"/><Relationship Id="rId7" Type="http://schemas.openxmlformats.org/officeDocument/2006/relationships/hyperlink" Target="http://www.gaiasolar.com/" TargetMode="External"/><Relationship Id="rId2" Type="http://schemas.openxmlformats.org/officeDocument/2006/relationships/hyperlink" Target="http://hu.wikipedia.org/wiki" TargetMode="External"/><Relationship Id="rId1" Type="http://schemas.openxmlformats.org/officeDocument/2006/relationships/slideLayout" Target="../slideLayouts/slideLayout2.xml"/><Relationship Id="rId6" Type="http://schemas.openxmlformats.org/officeDocument/2006/relationships/hyperlink" Target="http://www.google.hu/imgres" TargetMode="External"/><Relationship Id="rId5" Type="http://schemas.openxmlformats.org/officeDocument/2006/relationships/hyperlink" Target="http://www.geowatt.hu/publikacio/geotermikus-megujulo-energia" TargetMode="External"/><Relationship Id="rId4" Type="http://schemas.openxmlformats.org/officeDocument/2006/relationships/hyperlink" Target="http://www.google.hu/imgres?q=geotermikus+energia" TargetMode="External"/><Relationship Id="rId9" Type="http://schemas.openxmlformats.org/officeDocument/2006/relationships/hyperlink" Target="http://www.google.hu/imgres?q=me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55576" y="404664"/>
            <a:ext cx="7772400" cy="1467594"/>
          </a:xfrm>
        </p:spPr>
        <p:txBody>
          <a:bodyPr/>
          <a:lstStyle/>
          <a:p>
            <a:pPr algn="l"/>
            <a:r>
              <a:rPr lang="hu-HU" dirty="0" smtClean="0"/>
              <a:t>Megújuló energia</a:t>
            </a:r>
            <a:endParaRPr lang="hu-HU" dirty="0"/>
          </a:p>
        </p:txBody>
      </p:sp>
      <p:sp>
        <p:nvSpPr>
          <p:cNvPr id="3" name="Alcím 2"/>
          <p:cNvSpPr>
            <a:spLocks noGrp="1"/>
          </p:cNvSpPr>
          <p:nvPr>
            <p:ph type="subTitle" idx="1"/>
          </p:nvPr>
        </p:nvSpPr>
        <p:spPr>
          <a:xfrm>
            <a:off x="323528" y="3861048"/>
            <a:ext cx="8820472" cy="2304256"/>
          </a:xfrm>
        </p:spPr>
        <p:txBody>
          <a:bodyPr/>
          <a:lstStyle/>
          <a:p>
            <a:pPr algn="l"/>
            <a:r>
              <a:rPr lang="hu-HU" dirty="0" smtClean="0"/>
              <a:t>Készítette: Bíró Tamás</a:t>
            </a:r>
          </a:p>
          <a:p>
            <a:pPr algn="l"/>
            <a:r>
              <a:rPr lang="hu-HU" dirty="0" smtClean="0"/>
              <a:t>Egressy Gábor Két </a:t>
            </a:r>
            <a:r>
              <a:rPr lang="hu-HU" dirty="0"/>
              <a:t>T</a:t>
            </a:r>
            <a:r>
              <a:rPr lang="hu-HU" dirty="0" smtClean="0"/>
              <a:t>anítási Nyelvű Szakközépiskola</a:t>
            </a:r>
          </a:p>
          <a:p>
            <a:pPr algn="l"/>
            <a:r>
              <a:rPr lang="hu-HU" dirty="0" smtClean="0"/>
              <a:t>Felkészítő tanár: Utassy Andrea</a:t>
            </a:r>
          </a:p>
          <a:p>
            <a:endParaRPr lang="hu-HU" dirty="0" smtClean="0"/>
          </a:p>
          <a:p>
            <a:endParaRPr lang="hu-HU" dirty="0"/>
          </a:p>
        </p:txBody>
      </p:sp>
    </p:spTree>
  </p:cSld>
  <p:clrMapOvr>
    <a:masterClrMapping/>
  </p:clrMapOvr>
  <p:transition advTm="6000">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1520" y="188640"/>
            <a:ext cx="8784976" cy="6264696"/>
          </a:xfrm>
        </p:spPr>
        <p:txBody>
          <a:bodyPr>
            <a:normAutofit/>
          </a:bodyPr>
          <a:lstStyle/>
          <a:p>
            <a:r>
              <a:rPr lang="hu-HU" sz="2800" dirty="0" smtClean="0"/>
              <a:t>A geotermikus energia egy megújuló energiaforrás, ami a legolcsóbb energiák közé tartozik. Ma Spanyolország a legnagyobb zöldenergia felhasználó. Magyarországon sok geotermikus energiát használnak fel, sok híres termálfürdő van. A geotermikus fűtés kb. 5 év alatt térül meg. </a:t>
            </a:r>
            <a:endParaRPr lang="hu-HU" sz="2800" dirty="0"/>
          </a:p>
        </p:txBody>
      </p:sp>
      <p:pic>
        <p:nvPicPr>
          <p:cNvPr id="4" name="Kép 3" descr="geotermikus-eneria.jpg"/>
          <p:cNvPicPr>
            <a:picLocks noChangeAspect="1"/>
          </p:cNvPicPr>
          <p:nvPr/>
        </p:nvPicPr>
        <p:blipFill>
          <a:blip r:embed="rId2" cstate="print"/>
          <a:stretch>
            <a:fillRect/>
          </a:stretch>
        </p:blipFill>
        <p:spPr>
          <a:xfrm>
            <a:off x="3131840" y="3068960"/>
            <a:ext cx="2422169" cy="3240360"/>
          </a:xfrm>
          <a:prstGeom prst="rect">
            <a:avLst/>
          </a:prstGeom>
        </p:spPr>
      </p:pic>
    </p:spTree>
  </p:cSld>
  <p:clrMapOvr>
    <a:masterClrMapping/>
  </p:clrMapOvr>
  <p:transition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7544" y="620688"/>
            <a:ext cx="8075240" cy="6552728"/>
          </a:xfrm>
        </p:spPr>
        <p:txBody>
          <a:bodyPr>
            <a:normAutofit/>
          </a:bodyPr>
          <a:lstStyle/>
          <a:p>
            <a:r>
              <a:rPr lang="hu-HU" b="1" dirty="0" smtClean="0"/>
              <a:t>A megújuló energia keletkezése:</a:t>
            </a:r>
          </a:p>
          <a:p>
            <a:r>
              <a:rPr lang="hu-HU" sz="2800" dirty="0" smtClean="0"/>
              <a:t>A nap melege, a földkéregben helyezkedik el , és ez geotermikus hőszivattyúk számára kimeríthetetlen energiaforrást jelent. Az évszakok megszokott körforgása során ez az energia minden évben kiegészül. Minden épület alatt elegendő elraktározott energia van, ez több, mint amennyi el tudja látni a fűtési, hűtési szükségleteket. Nekünk  csak annyit kell tennünk, hogy kivonjuk ezt az energiát és a geotermikus hőszivattyút pont erre tervezték!</a:t>
            </a:r>
            <a:endParaRPr lang="hu-HU" sz="2800" dirty="0"/>
          </a:p>
        </p:txBody>
      </p:sp>
    </p:spTree>
  </p:cSld>
  <p:clrMapOvr>
    <a:masterClrMapping/>
  </p:clrMapOvr>
  <p:transition advTm="30000">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descr="megujulo_energiaforrasok.jpg"/>
          <p:cNvPicPr>
            <a:picLocks noGrp="1" noChangeAspect="1"/>
          </p:cNvPicPr>
          <p:nvPr>
            <p:ph idx="1"/>
          </p:nvPr>
        </p:nvPicPr>
        <p:blipFill>
          <a:blip r:embed="rId2" cstate="print"/>
          <a:stretch>
            <a:fillRect/>
          </a:stretch>
        </p:blipFill>
        <p:spPr>
          <a:xfrm>
            <a:off x="539552" y="476672"/>
            <a:ext cx="7769936" cy="6021288"/>
          </a:xfrm>
        </p:spPr>
      </p:pic>
    </p:spTree>
  </p:cSld>
  <p:clrMapOvr>
    <a:masterClrMapping/>
  </p:clrMapOvr>
  <p:transition advTm="15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300" fill="hold">
                                          <p:stCondLst>
                                            <p:cond delay="0"/>
                                          </p:stCondLst>
                                        </p:cTn>
                                        <p:tgtEl>
                                          <p:spTgt spid="4"/>
                                        </p:tgtEl>
                                        <p:attrNameLst>
                                          <p:attrName>ppt_x</p:attrName>
                                        </p:attrNameLst>
                                      </p:cBhvr>
                                    </p:anim>
                                    <p:anim from="0" to="-1.0" calcmode="lin" valueType="num">
                                      <p:cBhvr>
                                        <p:cTn id="8" dur="100" decel="50000" autoRev="1" fill="hold">
                                          <p:stCondLst>
                                            <p:cond delay="300"/>
                                          </p:stCondLst>
                                        </p:cTn>
                                        <p:tgtEl>
                                          <p:spTgt spid="4"/>
                                        </p:tgtEl>
                                        <p:attrNameLst>
                                          <p:attrName>xshear</p:attrName>
                                        </p:attrNameLst>
                                      </p:cBhvr>
                                    </p:anim>
                                    <p:animScale>
                                      <p:cBhvr>
                                        <p:cTn id="9" dur="100" decel="100000" autoRev="1" fill="hold">
                                          <p:stCondLst>
                                            <p:cond delay="300"/>
                                          </p:stCondLst>
                                        </p:cTn>
                                        <p:tgtEl>
                                          <p:spTgt spid="4"/>
                                        </p:tgtEl>
                                      </p:cBhvr>
                                      <p:from x="100000" y="100000"/>
                                      <p:to x="80000" y="100000"/>
                                    </p:animScale>
                                    <p:anim by="(#ppt_h/3+#ppt_w*0.1)" calcmode="lin" valueType="num">
                                      <p:cBhvr additive="sum">
                                        <p:cTn id="10" dur="100" decel="100000" autoRev="1" fill="hold">
                                          <p:stCondLst>
                                            <p:cond delay="3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964488" cy="6480720"/>
          </a:xfrm>
        </p:spPr>
        <p:txBody>
          <a:bodyPr/>
          <a:lstStyle/>
          <a:p>
            <a:r>
              <a:rPr lang="hu-HU" sz="2800" b="1" dirty="0" smtClean="0"/>
              <a:t>Fűtés:</a:t>
            </a:r>
          </a:p>
          <a:p>
            <a:r>
              <a:rPr lang="hu-HU" sz="2800" dirty="0" smtClean="0"/>
              <a:t>A családi házak, tanyák, hétvégi házak, vadásztanya, stb., teljes éves fűtésének megvalósítására a legjobb a geotermikus fűtés. A hőszivattyús ( geotermikus ) fűtés gyakorlatilag Magyarország minden területén megvalósítható.</a:t>
            </a:r>
          </a:p>
          <a:p>
            <a:endParaRPr lang="hu-HU" dirty="0"/>
          </a:p>
        </p:txBody>
      </p:sp>
      <p:pic>
        <p:nvPicPr>
          <p:cNvPr id="5" name="Kép 4" descr="1329814911_317263417_1-Viz-Gaz-Futes-Klima-megujulo-energiaSzolarUszodai-medencekontozorendszerek-TihanyBalatonalmadiCsopak.jpg"/>
          <p:cNvPicPr>
            <a:picLocks noChangeAspect="1"/>
          </p:cNvPicPr>
          <p:nvPr/>
        </p:nvPicPr>
        <p:blipFill>
          <a:blip r:embed="rId2" cstate="print"/>
          <a:stretch>
            <a:fillRect/>
          </a:stretch>
        </p:blipFill>
        <p:spPr>
          <a:xfrm>
            <a:off x="1907704" y="2996952"/>
            <a:ext cx="4702015" cy="3528392"/>
          </a:xfrm>
          <a:prstGeom prst="rect">
            <a:avLst/>
          </a:prstGeom>
        </p:spPr>
      </p:pic>
    </p:spTree>
  </p:cSld>
  <p:clrMapOvr>
    <a:masterClrMapping/>
  </p:clrMapOvr>
  <p:transition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300" fill="hold">
                                          <p:stCondLst>
                                            <p:cond delay="0"/>
                                          </p:stCondLst>
                                        </p:cTn>
                                        <p:tgtEl>
                                          <p:spTgt spid="5"/>
                                        </p:tgtEl>
                                        <p:attrNameLst>
                                          <p:attrName>ppt_x</p:attrName>
                                        </p:attrNameLst>
                                      </p:cBhvr>
                                    </p:anim>
                                    <p:anim from="0" to="-1.0" calcmode="lin" valueType="num">
                                      <p:cBhvr>
                                        <p:cTn id="8" dur="100" decel="50000" autoRev="1" fill="hold">
                                          <p:stCondLst>
                                            <p:cond delay="300"/>
                                          </p:stCondLst>
                                        </p:cTn>
                                        <p:tgtEl>
                                          <p:spTgt spid="5"/>
                                        </p:tgtEl>
                                        <p:attrNameLst>
                                          <p:attrName>xshear</p:attrName>
                                        </p:attrNameLst>
                                      </p:cBhvr>
                                    </p:anim>
                                    <p:animScale>
                                      <p:cBhvr>
                                        <p:cTn id="9" dur="100" decel="100000" autoRev="1" fill="hold">
                                          <p:stCondLst>
                                            <p:cond delay="300"/>
                                          </p:stCondLst>
                                        </p:cTn>
                                        <p:tgtEl>
                                          <p:spTgt spid="5"/>
                                        </p:tgtEl>
                                      </p:cBhvr>
                                      <p:from x="100000" y="100000"/>
                                      <p:to x="80000" y="100000"/>
                                    </p:animScale>
                                    <p:anim by="(#ppt_h/3+#ppt_w*0.1)" calcmode="lin" valueType="num">
                                      <p:cBhvr additive="sum">
                                        <p:cTn id="10" dur="100" decel="100000" autoRev="1" fill="hold">
                                          <p:stCondLst>
                                            <p:cond delay="3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1520" y="332656"/>
            <a:ext cx="8496944" cy="6192688"/>
          </a:xfrm>
        </p:spPr>
        <p:txBody>
          <a:bodyPr>
            <a:normAutofit/>
          </a:bodyPr>
          <a:lstStyle/>
          <a:p>
            <a:r>
              <a:rPr lang="hu-HU" sz="2800" b="1" dirty="0" smtClean="0"/>
              <a:t>Elektromos áram</a:t>
            </a:r>
            <a:r>
              <a:rPr lang="hu-HU" sz="2800" dirty="0" smtClean="0"/>
              <a:t>:</a:t>
            </a:r>
          </a:p>
          <a:p>
            <a:r>
              <a:rPr lang="hu-HU" sz="2800" dirty="0" smtClean="0"/>
              <a:t>Elektromos áram előállítására napelemes rendszert  ajánlanak. Ha van a helyen vezetékes áram, akkor csak kisegítő nagyságú napelem javasolt. Ha igénylik akkor megoldható az is, hogy a háznak a  villamos energia ellátása, főleg a nyári időszakban amikor többet süt a nap , rövidebbek a éjszakák, kevesebb az energiafogyasztás, teljes mértékben napelemmel működjön. </a:t>
            </a:r>
          </a:p>
          <a:p>
            <a:endParaRPr lang="hu-HU" sz="2800" dirty="0"/>
          </a:p>
        </p:txBody>
      </p:sp>
    </p:spTree>
  </p:cSld>
  <p:clrMapOvr>
    <a:masterClrMapping/>
  </p:clrMapOvr>
  <p:transition advTm="25000">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idx="1"/>
          </p:nvPr>
        </p:nvSpPr>
        <p:spPr>
          <a:xfrm>
            <a:off x="457200" y="115888"/>
            <a:ext cx="8218488" cy="6626225"/>
          </a:xfrm>
        </p:spPr>
        <p:txBody>
          <a:bodyPr/>
          <a:lstStyle/>
          <a:p>
            <a:r>
              <a:rPr lang="hu-HU" dirty="0" smtClean="0"/>
              <a:t>Zéró Energia ház:</a:t>
            </a:r>
          </a:p>
          <a:p>
            <a:r>
              <a:rPr lang="hu-HU" sz="2800" dirty="0" smtClean="0"/>
              <a:t>Az ilyen házaknak a tulajdonosai számára a működési költségek nagyon alacsonyak. Az ilyen házban a fűtés, klíma, meleg víz, és a villamos áram energia ellátását a megújuló források biztosítják.</a:t>
            </a:r>
            <a:endParaRPr lang="hu-HU" sz="2800" dirty="0"/>
          </a:p>
        </p:txBody>
      </p:sp>
      <p:pic>
        <p:nvPicPr>
          <p:cNvPr id="5" name="Kép 4" descr="z_ld_Zero_Energy_Home.jpg"/>
          <p:cNvPicPr>
            <a:picLocks noChangeAspect="1"/>
          </p:cNvPicPr>
          <p:nvPr/>
        </p:nvPicPr>
        <p:blipFill>
          <a:blip r:embed="rId2" cstate="print"/>
          <a:stretch>
            <a:fillRect/>
          </a:stretch>
        </p:blipFill>
        <p:spPr>
          <a:xfrm>
            <a:off x="1547664" y="3068960"/>
            <a:ext cx="5154406" cy="3382580"/>
          </a:xfrm>
          <a:prstGeom prst="rect">
            <a:avLst/>
          </a:prstGeom>
        </p:spPr>
      </p:pic>
    </p:spTree>
  </p:cSld>
  <p:clrMapOvr>
    <a:masterClrMapping/>
  </p:clrMapOvr>
  <p:transition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300" fill="hold">
                                          <p:stCondLst>
                                            <p:cond delay="0"/>
                                          </p:stCondLst>
                                        </p:cTn>
                                        <p:tgtEl>
                                          <p:spTgt spid="5"/>
                                        </p:tgtEl>
                                        <p:attrNameLst>
                                          <p:attrName>ppt_x</p:attrName>
                                        </p:attrNameLst>
                                      </p:cBhvr>
                                    </p:anim>
                                    <p:anim from="0" to="-1.0" calcmode="lin" valueType="num">
                                      <p:cBhvr>
                                        <p:cTn id="8" dur="100" decel="50000" autoRev="1" fill="hold">
                                          <p:stCondLst>
                                            <p:cond delay="300"/>
                                          </p:stCondLst>
                                        </p:cTn>
                                        <p:tgtEl>
                                          <p:spTgt spid="5"/>
                                        </p:tgtEl>
                                        <p:attrNameLst>
                                          <p:attrName>xshear</p:attrName>
                                        </p:attrNameLst>
                                      </p:cBhvr>
                                    </p:anim>
                                    <p:animScale>
                                      <p:cBhvr>
                                        <p:cTn id="9" dur="100" decel="100000" autoRev="1" fill="hold">
                                          <p:stCondLst>
                                            <p:cond delay="300"/>
                                          </p:stCondLst>
                                        </p:cTn>
                                        <p:tgtEl>
                                          <p:spTgt spid="5"/>
                                        </p:tgtEl>
                                      </p:cBhvr>
                                      <p:from x="100000" y="100000"/>
                                      <p:to x="80000" y="100000"/>
                                    </p:animScale>
                                    <p:anim by="(#ppt_h/3+#ppt_w*0.1)" calcmode="lin" valueType="num">
                                      <p:cBhvr additive="sum">
                                        <p:cTn id="10" dur="100" decel="100000" autoRev="1" fill="hold">
                                          <p:stCondLst>
                                            <p:cond delay="3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1520" y="332656"/>
            <a:ext cx="8064896" cy="6264696"/>
          </a:xfrm>
        </p:spPr>
        <p:txBody>
          <a:bodyPr/>
          <a:lstStyle/>
          <a:p>
            <a:r>
              <a:rPr lang="hu-HU" dirty="0" smtClean="0"/>
              <a:t>Fal és mennyezetfűtés:</a:t>
            </a:r>
          </a:p>
          <a:p>
            <a:r>
              <a:rPr lang="hu-HU" sz="2800" dirty="0" smtClean="0"/>
              <a:t>Manapság a legelterjedtebb fűtési és hűtési megoldás a konzervatív hőkezelés. Fűtés esetében radiátorokat, hűtés esetében ventilátoros klíma konvektorokat jelent. Ezen rendszerek építőelemei általában a helységekben vannak elhelyezve, ezáltal csökkentve a hasznos alapterületet.</a:t>
            </a:r>
          </a:p>
          <a:p>
            <a:endParaRPr lang="hu-HU" dirty="0" smtClean="0"/>
          </a:p>
          <a:p>
            <a:endParaRPr lang="hu-HU" dirty="0"/>
          </a:p>
        </p:txBody>
      </p:sp>
      <p:pic>
        <p:nvPicPr>
          <p:cNvPr id="4" name="Kép 3" descr="vakolat_B_3_9.jpg"/>
          <p:cNvPicPr>
            <a:picLocks noChangeAspect="1"/>
          </p:cNvPicPr>
          <p:nvPr/>
        </p:nvPicPr>
        <p:blipFill>
          <a:blip r:embed="rId2" cstate="print"/>
          <a:stretch>
            <a:fillRect/>
          </a:stretch>
        </p:blipFill>
        <p:spPr>
          <a:xfrm>
            <a:off x="2627784" y="3933056"/>
            <a:ext cx="3672408" cy="2746760"/>
          </a:xfrm>
          <a:prstGeom prst="rect">
            <a:avLst/>
          </a:prstGeom>
        </p:spPr>
      </p:pic>
    </p:spTree>
  </p:cSld>
  <p:clrMapOvr>
    <a:masterClrMapping/>
  </p:clrMapOvr>
  <p:transition advTm="2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300" fill="hold">
                                          <p:stCondLst>
                                            <p:cond delay="0"/>
                                          </p:stCondLst>
                                        </p:cTn>
                                        <p:tgtEl>
                                          <p:spTgt spid="4"/>
                                        </p:tgtEl>
                                        <p:attrNameLst>
                                          <p:attrName>ppt_x</p:attrName>
                                        </p:attrNameLst>
                                      </p:cBhvr>
                                    </p:anim>
                                    <p:anim from="0" to="-1.0" calcmode="lin" valueType="num">
                                      <p:cBhvr>
                                        <p:cTn id="8" dur="100" decel="50000" autoRev="1" fill="hold">
                                          <p:stCondLst>
                                            <p:cond delay="300"/>
                                          </p:stCondLst>
                                        </p:cTn>
                                        <p:tgtEl>
                                          <p:spTgt spid="4"/>
                                        </p:tgtEl>
                                        <p:attrNameLst>
                                          <p:attrName>xshear</p:attrName>
                                        </p:attrNameLst>
                                      </p:cBhvr>
                                    </p:anim>
                                    <p:animScale>
                                      <p:cBhvr>
                                        <p:cTn id="9" dur="100" decel="100000" autoRev="1" fill="hold">
                                          <p:stCondLst>
                                            <p:cond delay="300"/>
                                          </p:stCondLst>
                                        </p:cTn>
                                        <p:tgtEl>
                                          <p:spTgt spid="4"/>
                                        </p:tgtEl>
                                      </p:cBhvr>
                                      <p:from x="100000" y="100000"/>
                                      <p:to x="80000" y="100000"/>
                                    </p:animScale>
                                    <p:anim by="(#ppt_h/3+#ppt_w*0.1)" calcmode="lin" valueType="num">
                                      <p:cBhvr additive="sum">
                                        <p:cTn id="10" dur="100" decel="100000" autoRev="1" fill="hold">
                                          <p:stCondLst>
                                            <p:cond delay="3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descr="megujulo_energia.jpg"/>
          <p:cNvPicPr>
            <a:picLocks noGrp="1" noChangeAspect="1"/>
          </p:cNvPicPr>
          <p:nvPr>
            <p:ph idx="1"/>
          </p:nvPr>
        </p:nvPicPr>
        <p:blipFill>
          <a:blip r:embed="rId2" cstate="print"/>
          <a:stretch>
            <a:fillRect/>
          </a:stretch>
        </p:blipFill>
        <p:spPr>
          <a:xfrm>
            <a:off x="683568" y="1052736"/>
            <a:ext cx="7904441" cy="5256584"/>
          </a:xfrm>
        </p:spPr>
      </p:pic>
    </p:spTree>
  </p:cSld>
  <p:clrMapOvr>
    <a:masterClrMapping/>
  </p:clrMapOvr>
  <p:transition advTm="15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0" y="0"/>
            <a:ext cx="9144000" cy="6858000"/>
          </a:xfrm>
        </p:spPr>
        <p:txBody>
          <a:bodyPr/>
          <a:lstStyle/>
          <a:p>
            <a:r>
              <a:rPr lang="hu-HU" dirty="0" smtClean="0"/>
              <a:t>Kérdések:</a:t>
            </a:r>
          </a:p>
          <a:p>
            <a:r>
              <a:rPr lang="hu-HU" sz="2800" dirty="0" smtClean="0"/>
              <a:t>Milyen megújuló energiaforrások vannak ?</a:t>
            </a:r>
          </a:p>
          <a:p>
            <a:r>
              <a:rPr lang="hu-HU" sz="2800" dirty="0" smtClean="0"/>
              <a:t>Mi az a elektromos áram ?</a:t>
            </a:r>
          </a:p>
          <a:p>
            <a:r>
              <a:rPr lang="hu-HU" sz="2800" dirty="0" smtClean="0"/>
              <a:t>Mi az a zéró ház ?</a:t>
            </a:r>
          </a:p>
          <a:p>
            <a:r>
              <a:rPr lang="hu-HU" sz="2800" dirty="0" smtClean="0"/>
              <a:t>Melyik a leghasznosabb és legolcsóbb fűtésmód ?</a:t>
            </a:r>
          </a:p>
          <a:p>
            <a:r>
              <a:rPr lang="hu-HU" sz="2800" dirty="0" smtClean="0"/>
              <a:t>Hogyan keletkezik a megújuló energia?</a:t>
            </a:r>
          </a:p>
          <a:p>
            <a:r>
              <a:rPr lang="hu-HU" sz="2800" dirty="0" smtClean="0"/>
              <a:t>Mi az a megújuló energia ?</a:t>
            </a:r>
          </a:p>
          <a:p>
            <a:r>
              <a:rPr lang="hu-HU" sz="2800" dirty="0" smtClean="0"/>
              <a:t>Melyik ország ma a legnagyobb zöldenergia használó?</a:t>
            </a:r>
          </a:p>
          <a:p>
            <a:r>
              <a:rPr lang="hu-HU" sz="2800" dirty="0" smtClean="0"/>
              <a:t>Mi az a fal és mennyezetfűtés ?</a:t>
            </a:r>
          </a:p>
          <a:p>
            <a:r>
              <a:rPr lang="hu-HU" sz="2800" dirty="0" smtClean="0"/>
              <a:t>Melyik megújuló energiaforrás fejlődik a leggyorsabban ?</a:t>
            </a:r>
          </a:p>
          <a:p>
            <a:endParaRPr lang="hu-HU" dirty="0" smtClean="0"/>
          </a:p>
          <a:p>
            <a:endParaRPr lang="hu-HU" dirty="0"/>
          </a:p>
        </p:txBody>
      </p:sp>
    </p:spTree>
  </p:cSld>
  <p:clrMapOvr>
    <a:masterClrMapping/>
  </p:clrMapOvr>
  <p:transition advTm="40000">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88640"/>
            <a:ext cx="8229600" cy="432048"/>
          </a:xfrm>
        </p:spPr>
        <p:txBody>
          <a:bodyPr>
            <a:normAutofit fontScale="90000"/>
          </a:bodyPr>
          <a:lstStyle/>
          <a:p>
            <a:pPr algn="l"/>
            <a:r>
              <a:rPr lang="hu-HU" dirty="0" smtClean="0"/>
              <a:t>Források</a:t>
            </a:r>
            <a:endParaRPr lang="hu-HU" dirty="0"/>
          </a:p>
        </p:txBody>
      </p:sp>
      <p:sp>
        <p:nvSpPr>
          <p:cNvPr id="3" name="Tartalom helye 2"/>
          <p:cNvSpPr>
            <a:spLocks noGrp="1"/>
          </p:cNvSpPr>
          <p:nvPr>
            <p:ph idx="1"/>
          </p:nvPr>
        </p:nvSpPr>
        <p:spPr>
          <a:xfrm>
            <a:off x="0" y="692696"/>
            <a:ext cx="8892480" cy="6165304"/>
          </a:xfrm>
        </p:spPr>
        <p:txBody>
          <a:bodyPr>
            <a:normAutofit/>
          </a:bodyPr>
          <a:lstStyle/>
          <a:p>
            <a:r>
              <a:rPr lang="hu-HU" sz="2400" dirty="0" smtClean="0">
                <a:hlinkClick r:id="rId2"/>
              </a:rPr>
              <a:t>http://hu.wikipedia.org/wiki</a:t>
            </a:r>
            <a:endParaRPr lang="hu-HU" sz="2400" dirty="0" smtClean="0"/>
          </a:p>
          <a:p>
            <a:r>
              <a:rPr lang="hu-HU" sz="2400" dirty="0" smtClean="0">
                <a:hlinkClick r:id="rId3"/>
              </a:rPr>
              <a:t>http://www.google.hu/imgres?q=napenergia</a:t>
            </a:r>
            <a:endParaRPr lang="hu-HU" sz="2400" dirty="0" smtClean="0"/>
          </a:p>
          <a:p>
            <a:r>
              <a:rPr lang="hu-HU" sz="2400" dirty="0" smtClean="0">
                <a:hlinkClick r:id="rId4"/>
              </a:rPr>
              <a:t>http://www.google.hu/imgres?q=geotermikus+energia</a:t>
            </a:r>
            <a:endParaRPr lang="hu-HU" sz="2400" dirty="0" smtClean="0"/>
          </a:p>
          <a:p>
            <a:r>
              <a:rPr lang="hu-HU" sz="2400" dirty="0" smtClean="0">
                <a:hlinkClick r:id="rId5"/>
              </a:rPr>
              <a:t>http://www.geowatt.hu/publikacio/geotermikus-megujulo-energia</a:t>
            </a:r>
            <a:endParaRPr lang="hu-HU" sz="2400" dirty="0" smtClean="0"/>
          </a:p>
          <a:p>
            <a:r>
              <a:rPr lang="hu-HU" sz="2400" dirty="0" smtClean="0">
                <a:hlinkClick r:id="rId6"/>
              </a:rPr>
              <a:t>http://www.google.hu/imgres</a:t>
            </a:r>
            <a:endParaRPr lang="hu-HU" sz="2400" dirty="0" smtClean="0"/>
          </a:p>
          <a:p>
            <a:r>
              <a:rPr lang="hu-HU" sz="2400" dirty="0" smtClean="0">
                <a:hlinkClick r:id="rId7"/>
              </a:rPr>
              <a:t>http://www.gaiasolar.com/</a:t>
            </a:r>
            <a:endParaRPr lang="hu-HU" sz="2400" dirty="0" smtClean="0"/>
          </a:p>
          <a:p>
            <a:r>
              <a:rPr lang="hu-HU" sz="2400" dirty="0" smtClean="0">
                <a:hlinkClick r:id="rId8"/>
              </a:rPr>
              <a:t>http://www.google.hu/imgres-megujulo-energia</a:t>
            </a:r>
            <a:endParaRPr lang="hu-HU" sz="2400" dirty="0" smtClean="0"/>
          </a:p>
          <a:p>
            <a:r>
              <a:rPr lang="hu-HU" sz="2400" dirty="0" smtClean="0">
                <a:hlinkClick r:id="rId9"/>
              </a:rPr>
              <a:t>http://www.google.hu/imgres?q=meg</a:t>
            </a:r>
            <a:endParaRPr lang="hu-HU" sz="2400" dirty="0" smtClean="0"/>
          </a:p>
          <a:p>
            <a:endParaRPr lang="hu-HU" sz="2400" dirty="0" smtClean="0"/>
          </a:p>
          <a:p>
            <a:endParaRPr lang="hu-HU" sz="2400" dirty="0" smtClean="0"/>
          </a:p>
          <a:p>
            <a:endParaRPr lang="hu-HU" sz="2400" dirty="0" smtClean="0"/>
          </a:p>
        </p:txBody>
      </p:sp>
    </p:spTree>
  </p:cSld>
  <p:clrMapOvr>
    <a:masterClrMapping/>
  </p:clrMapOvr>
  <p:transition advTm="15000">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1520" y="116632"/>
            <a:ext cx="8712968" cy="6741368"/>
          </a:xfrm>
        </p:spPr>
        <p:txBody>
          <a:bodyPr>
            <a:normAutofit/>
          </a:bodyPr>
          <a:lstStyle/>
          <a:p>
            <a:r>
              <a:rPr lang="hu-HU" dirty="0" smtClean="0"/>
              <a:t>A megújuló energiaforrás olyan természeti jelenség, amiből energia nyerhető ki, és akár naponta többször is rendelkezésre áll, vagy nagyobb emberi beavatkozás nélkül maximum néhány éven belül újratermelődik.</a:t>
            </a:r>
          </a:p>
        </p:txBody>
      </p:sp>
      <p:pic>
        <p:nvPicPr>
          <p:cNvPr id="6" name="Kép 5" descr="0.jpg"/>
          <p:cNvPicPr>
            <a:picLocks noChangeAspect="1"/>
          </p:cNvPicPr>
          <p:nvPr/>
        </p:nvPicPr>
        <p:blipFill>
          <a:blip r:embed="rId2" cstate="print"/>
          <a:stretch>
            <a:fillRect/>
          </a:stretch>
        </p:blipFill>
        <p:spPr>
          <a:xfrm>
            <a:off x="2195736" y="2564904"/>
            <a:ext cx="4608511" cy="3961181"/>
          </a:xfrm>
          <a:prstGeom prst="rect">
            <a:avLst/>
          </a:prstGeom>
        </p:spPr>
      </p:pic>
      <p:pic>
        <p:nvPicPr>
          <p:cNvPr id="7" name="Kép 6" descr="megújuló-energia-részarány-statisztika1.png"/>
          <p:cNvPicPr>
            <a:picLocks noChangeAspect="1"/>
          </p:cNvPicPr>
          <p:nvPr/>
        </p:nvPicPr>
        <p:blipFill>
          <a:blip r:embed="rId3" cstate="print"/>
          <a:stretch>
            <a:fillRect/>
          </a:stretch>
        </p:blipFill>
        <p:spPr>
          <a:xfrm>
            <a:off x="4463480" y="2564904"/>
            <a:ext cx="4680520" cy="3978442"/>
          </a:xfrm>
          <a:prstGeom prst="rect">
            <a:avLst/>
          </a:prstGeom>
        </p:spPr>
      </p:pic>
    </p:spTree>
  </p:cSld>
  <p:clrMapOvr>
    <a:masterClrMapping/>
  </p:clrMapOvr>
  <p:transition advTm="30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34"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from="(-#ppt_w/2)" to="(#ppt_x)" calcmode="lin" valueType="num">
                                      <p:cBhvr>
                                        <p:cTn id="10" dur="600" fill="hold">
                                          <p:stCondLst>
                                            <p:cond delay="0"/>
                                          </p:stCondLst>
                                        </p:cTn>
                                        <p:tgtEl>
                                          <p:spTgt spid="7"/>
                                        </p:tgtEl>
                                        <p:attrNameLst>
                                          <p:attrName>ppt_x</p:attrName>
                                        </p:attrNameLst>
                                      </p:cBhvr>
                                    </p:anim>
                                    <p:anim from="0" to="-1.0" calcmode="lin" valueType="num">
                                      <p:cBhvr>
                                        <p:cTn id="11" dur="200" decel="50000" autoRev="1" fill="hold">
                                          <p:stCondLst>
                                            <p:cond delay="600"/>
                                          </p:stCondLst>
                                        </p:cTn>
                                        <p:tgtEl>
                                          <p:spTgt spid="7"/>
                                        </p:tgtEl>
                                        <p:attrNameLst>
                                          <p:attrName>xshear</p:attrName>
                                        </p:attrNameLst>
                                      </p:cBhvr>
                                    </p:anim>
                                    <p:animScale>
                                      <p:cBhvr>
                                        <p:cTn id="12" dur="200" decel="100000" autoRev="1" fill="hold">
                                          <p:stCondLst>
                                            <p:cond delay="600"/>
                                          </p:stCondLst>
                                        </p:cTn>
                                        <p:tgtEl>
                                          <p:spTgt spid="7"/>
                                        </p:tgtEl>
                                      </p:cBhvr>
                                      <p:from x="100000" y="100000"/>
                                      <p:to x="80000" y="100000"/>
                                    </p:animScale>
                                    <p:anim by="(#ppt_h/3+#ppt_w*0.1)" calcmode="lin" valueType="num">
                                      <p:cBhvr additive="sum">
                                        <p:cTn id="13"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0" y="0"/>
            <a:ext cx="9144000" cy="6858000"/>
          </a:xfrm>
        </p:spPr>
        <p:txBody>
          <a:bodyPr>
            <a:normAutofit/>
          </a:bodyPr>
          <a:lstStyle/>
          <a:p>
            <a:r>
              <a:rPr lang="hu-HU" dirty="0" smtClean="0"/>
              <a:t>A megújuló energiaforrásoknak az a jelentősége, hogy nem rombolja a környezetet, de mellette nem is fogják vissza az emberiség fejlődését. Szemben a nem megújuló energiaforrások (kőszén, kőolaj, földgáz stb.) használatával, nem okoznak olyan káros hatásokat mint az üvegházhatás, a levegőszennyezés, vagy a vízszennyezés.</a:t>
            </a:r>
          </a:p>
        </p:txBody>
      </p:sp>
      <p:pic>
        <p:nvPicPr>
          <p:cNvPr id="7" name="Kép 6" descr="renewable.jpg"/>
          <p:cNvPicPr>
            <a:picLocks noChangeAspect="1"/>
          </p:cNvPicPr>
          <p:nvPr/>
        </p:nvPicPr>
        <p:blipFill>
          <a:blip r:embed="rId2" cstate="print"/>
          <a:stretch>
            <a:fillRect/>
          </a:stretch>
        </p:blipFill>
        <p:spPr>
          <a:xfrm>
            <a:off x="2987824" y="4077072"/>
            <a:ext cx="3456384" cy="2592288"/>
          </a:xfrm>
          <a:prstGeom prst="rect">
            <a:avLst/>
          </a:prstGeom>
        </p:spPr>
      </p:pic>
    </p:spTree>
  </p:cSld>
  <p:clrMapOvr>
    <a:masterClrMapping/>
  </p:clrMapOvr>
  <p:transition advTm="25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300" fill="hold">
                                          <p:stCondLst>
                                            <p:cond delay="0"/>
                                          </p:stCondLst>
                                        </p:cTn>
                                        <p:tgtEl>
                                          <p:spTgt spid="7"/>
                                        </p:tgtEl>
                                        <p:attrNameLst>
                                          <p:attrName>ppt_x</p:attrName>
                                        </p:attrNameLst>
                                      </p:cBhvr>
                                    </p:anim>
                                    <p:anim from="0" to="-1.0" calcmode="lin" valueType="num">
                                      <p:cBhvr>
                                        <p:cTn id="8" dur="100" decel="50000" autoRev="1" fill="hold">
                                          <p:stCondLst>
                                            <p:cond delay="300"/>
                                          </p:stCondLst>
                                        </p:cTn>
                                        <p:tgtEl>
                                          <p:spTgt spid="7"/>
                                        </p:tgtEl>
                                        <p:attrNameLst>
                                          <p:attrName>xshear</p:attrName>
                                        </p:attrNameLst>
                                      </p:cBhvr>
                                    </p:anim>
                                    <p:animScale>
                                      <p:cBhvr>
                                        <p:cTn id="9" dur="100" decel="100000" autoRev="1" fill="hold">
                                          <p:stCondLst>
                                            <p:cond delay="300"/>
                                          </p:stCondLst>
                                        </p:cTn>
                                        <p:tgtEl>
                                          <p:spTgt spid="7"/>
                                        </p:tgtEl>
                                      </p:cBhvr>
                                      <p:from x="100000" y="100000"/>
                                      <p:to x="80000" y="100000"/>
                                    </p:animScale>
                                    <p:anim by="(#ppt_h/3+#ppt_w*0.1)" calcmode="lin" valueType="num">
                                      <p:cBhvr additive="sum">
                                        <p:cTn id="10" dur="100" decel="100000" autoRev="1" fill="hold">
                                          <p:stCondLst>
                                            <p:cond delay="3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descr="350px-Megujuloenergia_vilagon_2005.jpg"/>
          <p:cNvPicPr>
            <a:picLocks noGrp="1" noChangeAspect="1"/>
          </p:cNvPicPr>
          <p:nvPr>
            <p:ph idx="1"/>
          </p:nvPr>
        </p:nvPicPr>
        <p:blipFill>
          <a:blip r:embed="rId2" cstate="print"/>
          <a:stretch>
            <a:fillRect/>
          </a:stretch>
        </p:blipFill>
        <p:spPr>
          <a:xfrm>
            <a:off x="1115616" y="548680"/>
            <a:ext cx="6802772" cy="5558836"/>
          </a:xfrm>
        </p:spPr>
      </p:pic>
    </p:spTree>
  </p:cSld>
  <p:clrMapOvr>
    <a:masterClrMapping/>
  </p:clrMapOvr>
  <p:transition advTm="1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300" fill="hold">
                                          <p:stCondLst>
                                            <p:cond delay="0"/>
                                          </p:stCondLst>
                                        </p:cTn>
                                        <p:tgtEl>
                                          <p:spTgt spid="4"/>
                                        </p:tgtEl>
                                        <p:attrNameLst>
                                          <p:attrName>ppt_x</p:attrName>
                                        </p:attrNameLst>
                                      </p:cBhvr>
                                    </p:anim>
                                    <p:anim from="0" to="-1.0" calcmode="lin" valueType="num">
                                      <p:cBhvr>
                                        <p:cTn id="8" dur="100" decel="50000" autoRev="1" fill="hold">
                                          <p:stCondLst>
                                            <p:cond delay="300"/>
                                          </p:stCondLst>
                                        </p:cTn>
                                        <p:tgtEl>
                                          <p:spTgt spid="4"/>
                                        </p:tgtEl>
                                        <p:attrNameLst>
                                          <p:attrName>xshear</p:attrName>
                                        </p:attrNameLst>
                                      </p:cBhvr>
                                    </p:anim>
                                    <p:animScale>
                                      <p:cBhvr>
                                        <p:cTn id="9" dur="100" decel="100000" autoRev="1" fill="hold">
                                          <p:stCondLst>
                                            <p:cond delay="300"/>
                                          </p:stCondLst>
                                        </p:cTn>
                                        <p:tgtEl>
                                          <p:spTgt spid="4"/>
                                        </p:tgtEl>
                                      </p:cBhvr>
                                      <p:from x="100000" y="100000"/>
                                      <p:to x="80000" y="100000"/>
                                    </p:animScale>
                                    <p:anim by="(#ppt_h/3+#ppt_w*0.1)" calcmode="lin" valueType="num">
                                      <p:cBhvr additive="sum">
                                        <p:cTn id="10" dur="100" decel="100000" autoRev="1" fill="hold">
                                          <p:stCondLst>
                                            <p:cond delay="3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1520" y="908720"/>
            <a:ext cx="8568952" cy="4464496"/>
          </a:xfrm>
        </p:spPr>
        <p:txBody>
          <a:bodyPr>
            <a:normAutofit/>
          </a:bodyPr>
          <a:lstStyle/>
          <a:p>
            <a:r>
              <a:rPr lang="hu-HU" sz="2800" dirty="0" smtClean="0"/>
              <a:t>A szél és napenergia-technológiák alkalmazása lehetőséget ad arra, hogy az ember saját maga állítsa elő az otthonában használt villamos energiájának, üzemanyagának és vizének egy részét, vagy akár az egészét. A hagyományos tüzelőanyagoktól való elhatárolódás különösen fontos, egyrészt a globális felmelegedés megállítása miatt.</a:t>
            </a:r>
            <a:endParaRPr lang="hu-HU" sz="2800" dirty="0"/>
          </a:p>
        </p:txBody>
      </p:sp>
    </p:spTree>
  </p:cSld>
  <p:clrMapOvr>
    <a:masterClrMapping/>
  </p:clrMapOvr>
  <p:transition advTm="20000">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260648"/>
            <a:ext cx="8435280" cy="6597352"/>
          </a:xfrm>
        </p:spPr>
        <p:txBody>
          <a:bodyPr/>
          <a:lstStyle/>
          <a:p>
            <a:r>
              <a:rPr lang="hu-HU" b="1" dirty="0" smtClean="0"/>
              <a:t>Szélenergia:</a:t>
            </a:r>
          </a:p>
          <a:p>
            <a:r>
              <a:rPr lang="hu-HU" sz="2800" dirty="0" smtClean="0"/>
              <a:t>A szélenergia az egyik leggyorsabban fejlődő és az utóbbi időben a legnagyobb fejlődést mutató megújuló energiaforrás. A szél segítségével termelt energia jelenleg évi 20%-kal növekszik,és nagyon népszerű Európában és az Egyesült Államokban.</a:t>
            </a:r>
            <a:endParaRPr lang="hu-HU" sz="2800" b="1" dirty="0" smtClean="0"/>
          </a:p>
          <a:p>
            <a:endParaRPr lang="hu-HU" dirty="0"/>
          </a:p>
        </p:txBody>
      </p:sp>
      <p:pic>
        <p:nvPicPr>
          <p:cNvPr id="4" name="Kép 3" descr="200px-Porin_Reposaaren_tuulivoimapuistoa.jpg"/>
          <p:cNvPicPr>
            <a:picLocks noChangeAspect="1"/>
          </p:cNvPicPr>
          <p:nvPr/>
        </p:nvPicPr>
        <p:blipFill>
          <a:blip r:embed="rId2" cstate="print"/>
          <a:stretch>
            <a:fillRect/>
          </a:stretch>
        </p:blipFill>
        <p:spPr>
          <a:xfrm>
            <a:off x="3275856" y="3212976"/>
            <a:ext cx="2520280" cy="3364573"/>
          </a:xfrm>
          <a:prstGeom prst="rect">
            <a:avLst/>
          </a:prstGeom>
        </p:spPr>
      </p:pic>
    </p:spTree>
  </p:cSld>
  <p:clrMapOvr>
    <a:masterClrMapping/>
  </p:clrMapOvr>
  <p:transition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0" y="188640"/>
            <a:ext cx="9144000" cy="6669360"/>
          </a:xfrm>
        </p:spPr>
        <p:txBody>
          <a:bodyPr/>
          <a:lstStyle/>
          <a:p>
            <a:r>
              <a:rPr lang="hu-HU" b="1" dirty="0" smtClean="0"/>
              <a:t>Vízenergia:</a:t>
            </a:r>
          </a:p>
          <a:p>
            <a:r>
              <a:rPr lang="hu-HU" sz="2800" dirty="0" smtClean="0"/>
              <a:t>A vízi energia megújuló energia, nem szennyezi a környezetet és nem termel  szén-dioxidot, sem más, üvegházhatást kiváltó gázt. A világ vízerőműveinek összteljesítménye mintegy 715 000 MW.</a:t>
            </a:r>
            <a:endParaRPr lang="hu-HU" sz="2800" b="1" dirty="0" smtClean="0"/>
          </a:p>
          <a:p>
            <a:endParaRPr lang="hu-HU" dirty="0"/>
          </a:p>
        </p:txBody>
      </p:sp>
      <p:pic>
        <p:nvPicPr>
          <p:cNvPr id="4" name="Kép 3" descr="vizenergia_cikk_vitaminsziget_com.jpg"/>
          <p:cNvPicPr>
            <a:picLocks noChangeAspect="1"/>
          </p:cNvPicPr>
          <p:nvPr/>
        </p:nvPicPr>
        <p:blipFill>
          <a:blip r:embed="rId2" cstate="print"/>
          <a:stretch>
            <a:fillRect/>
          </a:stretch>
        </p:blipFill>
        <p:spPr>
          <a:xfrm>
            <a:off x="2627784" y="3284984"/>
            <a:ext cx="3840427" cy="2880320"/>
          </a:xfrm>
          <a:prstGeom prst="rect">
            <a:avLst/>
          </a:prstGeom>
        </p:spPr>
      </p:pic>
    </p:spTree>
  </p:cSld>
  <p:clrMapOvr>
    <a:masterClrMapping/>
  </p:clrMapOvr>
  <p:transition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300" fill="hold">
                                          <p:stCondLst>
                                            <p:cond delay="0"/>
                                          </p:stCondLst>
                                        </p:cTn>
                                        <p:tgtEl>
                                          <p:spTgt spid="4"/>
                                        </p:tgtEl>
                                        <p:attrNameLst>
                                          <p:attrName>ppt_x</p:attrName>
                                        </p:attrNameLst>
                                      </p:cBhvr>
                                    </p:anim>
                                    <p:anim from="0" to="-1.0" calcmode="lin" valueType="num">
                                      <p:cBhvr>
                                        <p:cTn id="8" dur="100" decel="50000" autoRev="1" fill="hold">
                                          <p:stCondLst>
                                            <p:cond delay="300"/>
                                          </p:stCondLst>
                                        </p:cTn>
                                        <p:tgtEl>
                                          <p:spTgt spid="4"/>
                                        </p:tgtEl>
                                        <p:attrNameLst>
                                          <p:attrName>xshear</p:attrName>
                                        </p:attrNameLst>
                                      </p:cBhvr>
                                    </p:anim>
                                    <p:animScale>
                                      <p:cBhvr>
                                        <p:cTn id="9" dur="100" decel="100000" autoRev="1" fill="hold">
                                          <p:stCondLst>
                                            <p:cond delay="300"/>
                                          </p:stCondLst>
                                        </p:cTn>
                                        <p:tgtEl>
                                          <p:spTgt spid="4"/>
                                        </p:tgtEl>
                                      </p:cBhvr>
                                      <p:from x="100000" y="100000"/>
                                      <p:to x="80000" y="100000"/>
                                    </p:animScale>
                                    <p:anim by="(#ppt_h/3+#ppt_w*0.1)" calcmode="lin" valueType="num">
                                      <p:cBhvr additive="sum">
                                        <p:cTn id="10" dur="100" decel="100000" autoRev="1" fill="hold">
                                          <p:stCondLst>
                                            <p:cond delay="3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0" y="0"/>
            <a:ext cx="9144000" cy="6858000"/>
          </a:xfrm>
        </p:spPr>
        <p:txBody>
          <a:bodyPr/>
          <a:lstStyle/>
          <a:p>
            <a:r>
              <a:rPr lang="hu-HU" b="1" dirty="0" smtClean="0"/>
              <a:t>Napenergia:</a:t>
            </a:r>
          </a:p>
          <a:p>
            <a:r>
              <a:rPr lang="hu-HU" sz="2800" dirty="0" smtClean="0"/>
              <a:t>A napenergia a napsugárzásból kinyerhető energia. Használata történhet </a:t>
            </a:r>
            <a:r>
              <a:rPr lang="hu-HU" sz="2800" dirty="0" err="1" smtClean="0"/>
              <a:t>fotovoltaikus</a:t>
            </a:r>
            <a:r>
              <a:rPr lang="hu-HU" sz="2800" dirty="0" smtClean="0"/>
              <a:t> elektromosság generálásával vagy a hőenergia felhasználásával. A napenergia használata történhet aktív módon, ilyen a naperőmű és a napelem, passzív módon, például az épületek tájolása segítségével elért hő megtakarítás.</a:t>
            </a:r>
            <a:endParaRPr lang="hu-HU" sz="2800" b="1" dirty="0" smtClean="0"/>
          </a:p>
          <a:p>
            <a:endParaRPr lang="hu-HU" dirty="0"/>
          </a:p>
        </p:txBody>
      </p:sp>
      <p:pic>
        <p:nvPicPr>
          <p:cNvPr id="5" name="Kép 4" descr="iStock_000015227956Large.jpg"/>
          <p:cNvPicPr>
            <a:picLocks noChangeAspect="1"/>
          </p:cNvPicPr>
          <p:nvPr/>
        </p:nvPicPr>
        <p:blipFill>
          <a:blip r:embed="rId2" cstate="print"/>
          <a:stretch>
            <a:fillRect/>
          </a:stretch>
        </p:blipFill>
        <p:spPr>
          <a:xfrm>
            <a:off x="2123728" y="3356992"/>
            <a:ext cx="4680520" cy="2966279"/>
          </a:xfrm>
          <a:prstGeom prst="rect">
            <a:avLst/>
          </a:prstGeom>
        </p:spPr>
      </p:pic>
    </p:spTree>
  </p:cSld>
  <p:clrMapOvr>
    <a:masterClrMapping/>
  </p:clrMapOvr>
  <p:transition advTm="2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1520" y="404664"/>
            <a:ext cx="8352928" cy="6192688"/>
          </a:xfrm>
        </p:spPr>
        <p:txBody>
          <a:bodyPr/>
          <a:lstStyle/>
          <a:p>
            <a:r>
              <a:rPr lang="hu-HU" b="1" dirty="0" smtClean="0"/>
              <a:t>Geotermikus energia</a:t>
            </a:r>
          </a:p>
          <a:p>
            <a:r>
              <a:rPr lang="hu-HU" sz="2800" dirty="0" smtClean="0"/>
              <a:t>A geotermikus energia a Föld belső hőjéből származó energia. A Föld belseje felé haladva kilométerenként átlagosan  30 </a:t>
            </a:r>
            <a:r>
              <a:rPr lang="hu-HU" sz="2800" dirty="0" err="1" smtClean="0"/>
              <a:t>°C-kal</a:t>
            </a:r>
            <a:r>
              <a:rPr lang="hu-HU" sz="2800" dirty="0" smtClean="0"/>
              <a:t> emelkedik a hőmérséklet. Magyarországon a geotermikus energiafelhasználás 1992-es adat szerint 80-90 ezer tonna kőolaj energiájával volt egyenlő. A geotermikus energia korlátlan és folytonos energiát jelent. Termálvíz formájában nem kifogyhatatlan forrás. Kitermelése viszonylag olcsó, és a levegőt sem szennyezi.</a:t>
            </a:r>
          </a:p>
          <a:p>
            <a:pPr>
              <a:buNone/>
            </a:pPr>
            <a:endParaRPr lang="hu-HU" sz="2800" dirty="0"/>
          </a:p>
        </p:txBody>
      </p:sp>
    </p:spTree>
  </p:cSld>
  <p:clrMapOvr>
    <a:masterClrMapping/>
  </p:clrMapOvr>
  <p:transition advTm="30000">
    <p:comb/>
  </p:transition>
  <p:timing>
    <p:tnLst>
      <p:par>
        <p:cTn id="1" dur="indefinite" restart="never" nodeType="tmRoot"/>
      </p:par>
    </p:tnLst>
  </p:timing>
</p:sld>
</file>

<file path=ppt/theme/theme1.xml><?xml version="1.0" encoding="utf-8"?>
<a:theme xmlns:a="http://schemas.openxmlformats.org/drawingml/2006/main" name="Technika">
  <a:themeElements>
    <a:clrScheme name="Technik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k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k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285</TotalTime>
  <Words>495</Words>
  <Application>Microsoft Office PowerPoint</Application>
  <PresentationFormat>Diavetítés a képernyőre (4:3 oldalarány)</PresentationFormat>
  <Paragraphs>46</Paragraphs>
  <Slides>19</Slides>
  <Notes>0</Notes>
  <HiddenSlides>0</HiddenSlides>
  <MMClips>0</MMClips>
  <ScaleCrop>false</ScaleCrop>
  <HeadingPairs>
    <vt:vector size="4" baseType="variant">
      <vt:variant>
        <vt:lpstr>Téma</vt:lpstr>
      </vt:variant>
      <vt:variant>
        <vt:i4>1</vt:i4>
      </vt:variant>
      <vt:variant>
        <vt:lpstr>Diacímek</vt:lpstr>
      </vt:variant>
      <vt:variant>
        <vt:i4>19</vt:i4>
      </vt:variant>
    </vt:vector>
  </HeadingPairs>
  <TitlesOfParts>
    <vt:vector size="20" baseType="lpstr">
      <vt:lpstr>Technika</vt:lpstr>
      <vt:lpstr>Megújuló energia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Források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Megújuló energia</dc:title>
  <dc:creator>Vendég</dc:creator>
  <cp:lastModifiedBy>Utassy Andrea</cp:lastModifiedBy>
  <cp:revision>42</cp:revision>
  <dcterms:created xsi:type="dcterms:W3CDTF">2008-03-30T21:48:11Z</dcterms:created>
  <dcterms:modified xsi:type="dcterms:W3CDTF">2013-02-14T10:30:16Z</dcterms:modified>
</cp:coreProperties>
</file>