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0" r:id="rId6"/>
    <p:sldId id="271" r:id="rId7"/>
    <p:sldId id="257" r:id="rId8"/>
    <p:sldId id="270" r:id="rId9"/>
    <p:sldId id="264" r:id="rId10"/>
    <p:sldId id="272" r:id="rId11"/>
    <p:sldId id="265" r:id="rId12"/>
    <p:sldId id="262" r:id="rId13"/>
    <p:sldId id="266" r:id="rId14"/>
    <p:sldId id="263" r:id="rId15"/>
    <p:sldId id="267" r:id="rId16"/>
    <p:sldId id="268" r:id="rId17"/>
    <p:sldId id="269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EF5A9"/>
    <a:srgbClr val="F06742"/>
    <a:srgbClr val="BC3267"/>
    <a:srgbClr val="E49AB6"/>
    <a:srgbClr val="006600"/>
    <a:srgbClr val="D02E02"/>
    <a:srgbClr val="FFFFCC"/>
    <a:srgbClr val="F8F8B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7" autoAdjust="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1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4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2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2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64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3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97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1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08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5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C5B8-4458-48A7-84AA-96681CBDF243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2BEA-CDF2-4860-A36B-25D77B5FD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41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4365104"/>
            <a:ext cx="6400800" cy="17526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</a:rPr>
              <a:t>Ópályi Jókai Mór Általános 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</a:rPr>
              <a:t>Iskola</a:t>
            </a:r>
            <a:endParaRPr lang="hu-H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</a:rPr>
              <a:t>4821 Ópályi,Rajk László út 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</a:rPr>
              <a:t>18.</a:t>
            </a:r>
            <a:endParaRPr lang="hu-H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971600" y="2348880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Készítette:Bartha Bettina</a:t>
            </a:r>
            <a:r>
              <a:rPr lang="hu-HU" sz="60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hu-HU" sz="60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hu-H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Felkészítő tanár:Csehné Sajtos Marianna</a:t>
            </a:r>
            <a:endParaRPr lang="hu-HU" sz="310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23798" y="496181"/>
            <a:ext cx="184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hu-H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hu-HU" sz="5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hu-H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620688"/>
            <a:ext cx="7848872" cy="122413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Természetes színezékek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33053" y="188640"/>
            <a:ext cx="3077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Riboflavin</a:t>
            </a:r>
            <a:endParaRPr lang="hu-H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48966" y="125716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 smtClean="0"/>
              <a:t>Más </a:t>
            </a:r>
            <a:r>
              <a:rPr lang="hu-HU" sz="2400" b="1" dirty="0"/>
              <a:t>néven </a:t>
            </a:r>
            <a:r>
              <a:rPr lang="hu-HU" sz="2400" b="1" dirty="0" smtClean="0"/>
              <a:t>B2-vitamin, </a:t>
            </a:r>
            <a:r>
              <a:rPr lang="hu-HU" sz="2400" b="1" dirty="0"/>
              <a:t>egy könnyen felszívódó, vízben </a:t>
            </a:r>
            <a:r>
              <a:rPr lang="hu-HU" sz="2400" b="1" dirty="0" smtClean="0"/>
              <a:t>oldódó vitamin. </a:t>
            </a:r>
            <a:r>
              <a:rPr lang="hu-HU" sz="2400" b="1" dirty="0"/>
              <a:t>A</a:t>
            </a:r>
            <a:r>
              <a:rPr lang="hu-HU" sz="2400" b="1" dirty="0" smtClean="0"/>
              <a:t> </a:t>
            </a:r>
            <a:r>
              <a:rPr lang="hu-HU" sz="2400" b="1" dirty="0"/>
              <a:t>szervezet energiatermeléséhez </a:t>
            </a:r>
            <a:r>
              <a:rPr lang="hu-HU" sz="2400" b="1" dirty="0" smtClean="0"/>
              <a:t>nélkülözhetetlen. </a:t>
            </a:r>
            <a:r>
              <a:rPr lang="hu-HU" sz="2400" b="1" dirty="0">
                <a:solidFill>
                  <a:prstClr val="black"/>
                </a:solidFill>
              </a:rPr>
              <a:t>Megtalálható a tejben, sajtokban, különféle leveles zöldségekben, májban, és az élesztőben. Közvetlen napfény hatására elbomlik. 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48966" y="34023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Sárgás, narancssárga-sárga színe miatt gyakran színezőanyagként használják </a:t>
            </a:r>
            <a:endParaRPr lang="hu-HU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smtClean="0"/>
              <a:t>Bébiételek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smtClean="0"/>
              <a:t>Gabonapelyhek,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smtClean="0"/>
              <a:t>Szószok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smtClean="0"/>
              <a:t>Sajtok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smtClean="0"/>
              <a:t>Gyümölcsitalok </a:t>
            </a:r>
            <a:r>
              <a:rPr lang="hu-HU" sz="2400" b="1" dirty="0"/>
              <a:t>készítésénél.</a:t>
            </a:r>
          </a:p>
        </p:txBody>
      </p:sp>
    </p:spTree>
    <p:extLst>
      <p:ext uri="{BB962C8B-B14F-4D97-AF65-F5344CB8AC3E}">
        <p14:creationId xmlns:p14="http://schemas.microsoft.com/office/powerpoint/2010/main" val="39942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28730" y="213711"/>
            <a:ext cx="6768752" cy="10101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>
                <a:gd name="adj" fmla="val 4732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 w="11430"/>
                <a:solidFill>
                  <a:srgbClr val="D02E0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KAROTINOK</a:t>
            </a:r>
            <a:endParaRPr lang="hu-HU" sz="5400" b="1" dirty="0">
              <a:ln w="11430"/>
              <a:solidFill>
                <a:srgbClr val="D02E0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412776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/>
              <a:t>Narancssárga </a:t>
            </a:r>
            <a:r>
              <a:rPr lang="hu-HU" sz="2600" b="1" dirty="0" smtClean="0"/>
              <a:t>színű. Elnevezésük </a:t>
            </a:r>
            <a:r>
              <a:rPr lang="hu-HU" sz="2600" b="1" dirty="0"/>
              <a:t>a sárgarépa latin nevéből ered. </a:t>
            </a:r>
          </a:p>
          <a:p>
            <a:r>
              <a:rPr lang="hu-HU" sz="2600" b="1" dirty="0" smtClean="0"/>
              <a:t>Előfordulás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sárgarépában, </a:t>
            </a:r>
            <a:endParaRPr lang="hu-HU" sz="2600" b="1" dirty="0" smtClean="0"/>
          </a:p>
          <a:p>
            <a:pPr marL="1657350" lvl="3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spenótban, </a:t>
            </a:r>
            <a:endParaRPr lang="hu-HU" sz="2600" b="1" dirty="0" smtClean="0"/>
          </a:p>
          <a:p>
            <a:pPr marL="1657350" lvl="3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salátában, </a:t>
            </a:r>
            <a:endParaRPr lang="hu-HU" sz="2600" b="1" dirty="0" smtClean="0"/>
          </a:p>
          <a:p>
            <a:pPr marL="1657350" lvl="3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paradicsomban, </a:t>
            </a:r>
            <a:endParaRPr lang="hu-HU" sz="2600" b="1" dirty="0" smtClean="0"/>
          </a:p>
          <a:p>
            <a:pPr marL="3028950" lvl="6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burgonyában, </a:t>
            </a:r>
            <a:endParaRPr lang="hu-HU" sz="2600" b="1" dirty="0" smtClean="0"/>
          </a:p>
          <a:p>
            <a:pPr marL="3028950" lvl="6" indent="-285750">
              <a:buFont typeface="Arial" pitchFamily="34" charset="0"/>
              <a:buChar char="•"/>
            </a:pPr>
            <a:r>
              <a:rPr lang="hu-HU" sz="2600" b="1" dirty="0" smtClean="0"/>
              <a:t>a brokkoliban, 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korianderben </a:t>
            </a:r>
            <a:r>
              <a:rPr lang="hu-HU" sz="2600" b="1" dirty="0" smtClean="0"/>
              <a:t> 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lang="hu-HU" sz="2600" b="1" dirty="0" smtClean="0"/>
              <a:t>narancsban </a:t>
            </a:r>
          </a:p>
          <a:p>
            <a:pPr algn="just"/>
            <a:r>
              <a:rPr lang="hu-HU" sz="2600" b="1" dirty="0" smtClean="0"/>
              <a:t>Karotinok </a:t>
            </a:r>
            <a:r>
              <a:rPr lang="hu-HU" sz="2600" b="1" dirty="0"/>
              <a:t>adják a sárgarépa, egyes algák, a garnélarákok és a paradicsom természetes színét. </a:t>
            </a:r>
          </a:p>
        </p:txBody>
      </p:sp>
    </p:spTree>
    <p:extLst>
      <p:ext uri="{BB962C8B-B14F-4D97-AF65-F5344CB8AC3E}">
        <p14:creationId xmlns:p14="http://schemas.microsoft.com/office/powerpoint/2010/main" val="23974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28173" cy="100466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Élelmiszeradalékként </a:t>
            </a:r>
            <a:r>
              <a:rPr lang="hu-HU" sz="3200" dirty="0">
                <a:solidFill>
                  <a:schemeClr val="bg1"/>
                </a:solidFill>
              </a:rPr>
              <a:t>kódja E 120. (Veszélyes adalékként tartják számon.)</a:t>
            </a:r>
          </a:p>
        </p:txBody>
      </p:sp>
      <p:sp>
        <p:nvSpPr>
          <p:cNvPr id="7" name="Téglalap 6"/>
          <p:cNvSpPr/>
          <p:nvPr/>
        </p:nvSpPr>
        <p:spPr>
          <a:xfrm>
            <a:off x="1835696" y="260648"/>
            <a:ext cx="4896544" cy="9960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387"/>
              </a:avLst>
            </a:prstTxWarp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KOSNIL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5798" y="249289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1"/>
                </a:solidFill>
              </a:rPr>
              <a:t>Bíbor-vörös festékanyag.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1"/>
                </a:solidFill>
              </a:rPr>
              <a:t>A </a:t>
            </a:r>
            <a:r>
              <a:rPr lang="hu-HU" sz="3200" b="1" dirty="0" err="1">
                <a:solidFill>
                  <a:schemeClr val="bg1"/>
                </a:solidFill>
              </a:rPr>
              <a:t>Coccus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cacti</a:t>
            </a:r>
            <a:r>
              <a:rPr lang="hu-HU" sz="3200" b="1" dirty="0">
                <a:solidFill>
                  <a:schemeClr val="bg1"/>
                </a:solidFill>
              </a:rPr>
              <a:t> pajzstetűből vonható ki. </a:t>
            </a:r>
            <a:endParaRPr lang="hu-HU" sz="32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1"/>
                </a:solidFill>
              </a:rPr>
              <a:t>Színezékként </a:t>
            </a:r>
            <a:r>
              <a:rPr lang="hu-HU" sz="3200" b="1" dirty="0">
                <a:solidFill>
                  <a:schemeClr val="bg1"/>
                </a:solidFill>
              </a:rPr>
              <a:t>használják</a:t>
            </a:r>
            <a:r>
              <a:rPr lang="hu-HU" sz="3200" b="1" dirty="0" smtClean="0">
                <a:solidFill>
                  <a:schemeClr val="bg1"/>
                </a:solidFill>
              </a:rPr>
              <a:t>.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10" name="Kép 9" descr="http://www.vilaglex.hu/Lexikon/Kepek/CocCact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82619" cy="25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1.gstatic.com/images?q=tbn:ANd9GcSnaAbSFzAh6ibM1vdi9ItDvxn-hBlWKkViVvBKMUnfIDDUKmTd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76" y="3276613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16083" y="260648"/>
            <a:ext cx="5040560" cy="864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LIKOPIN</a:t>
            </a:r>
            <a:endParaRPr lang="hu-H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1340768"/>
            <a:ext cx="7776864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T</a:t>
            </a:r>
            <a:r>
              <a:rPr lang="hu-HU" sz="2800" b="1" dirty="0" smtClean="0"/>
              <a:t>ermészetes</a:t>
            </a:r>
            <a:r>
              <a:rPr lang="hu-HU" sz="2800" b="1" dirty="0"/>
              <a:t>, vörös színű, </a:t>
            </a:r>
            <a:r>
              <a:rPr lang="hu-HU" sz="2800" b="1" dirty="0" err="1" smtClean="0"/>
              <a:t>karotinoid</a:t>
            </a:r>
            <a:r>
              <a:rPr lang="hu-HU" sz="2800" b="1" dirty="0" smtClean="0"/>
              <a:t> színezék. </a:t>
            </a:r>
            <a:endParaRPr lang="hu-HU" sz="2800" b="1" dirty="0"/>
          </a:p>
          <a:p>
            <a:r>
              <a:rPr lang="hu-HU" sz="2800" b="1" dirty="0" smtClean="0"/>
              <a:t>Előfordulás</a:t>
            </a:r>
          </a:p>
          <a:p>
            <a:r>
              <a:rPr lang="hu-HU" sz="2800" b="1" dirty="0" smtClean="0"/>
              <a:t>Természetben </a:t>
            </a:r>
            <a:r>
              <a:rPr lang="hu-HU" sz="2800" b="1" dirty="0"/>
              <a:t>elsősorban a paradicsom színanyagaként ismert. </a:t>
            </a:r>
            <a:endParaRPr lang="hu-HU" sz="2800" b="1" dirty="0" smtClean="0"/>
          </a:p>
          <a:p>
            <a:r>
              <a:rPr lang="hu-HU" sz="2800" b="1" dirty="0" smtClean="0"/>
              <a:t>Előfordul azonban: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a sárgarépában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a paprikában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a hecsedli bogyóban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sárga </a:t>
            </a:r>
            <a:r>
              <a:rPr lang="hu-HU" sz="2800" b="1" dirty="0" smtClean="0"/>
              <a:t>őszibarackban </a:t>
            </a:r>
            <a:endParaRPr lang="hu-HU" sz="2800" b="1" dirty="0"/>
          </a:p>
          <a:p>
            <a:r>
              <a:rPr lang="hu-HU" sz="2800" b="1" dirty="0" smtClean="0"/>
              <a:t>Felhasználás:</a:t>
            </a:r>
          </a:p>
          <a:p>
            <a:pPr algn="ctr"/>
            <a:r>
              <a:rPr lang="hu-HU" sz="2800" b="1" dirty="0" smtClean="0"/>
              <a:t>Élelmiszeradalékként </a:t>
            </a:r>
            <a:r>
              <a:rPr lang="hu-HU" sz="2800" b="1" dirty="0"/>
              <a:t>mint </a:t>
            </a:r>
            <a:r>
              <a:rPr lang="hu-HU" sz="2800" b="1" dirty="0" smtClean="0"/>
              <a:t>színezéket </a:t>
            </a:r>
            <a:r>
              <a:rPr lang="hu-HU" sz="2800" b="1" dirty="0"/>
              <a:t>alkalmazzák E 160(d) </a:t>
            </a:r>
            <a:r>
              <a:rPr lang="hu-HU" sz="2800" b="1" dirty="0" smtClean="0"/>
              <a:t>kóddal.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6277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835696" y="260648"/>
            <a:ext cx="5112568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92D050"/>
                </a:solidFill>
                <a:effectLst/>
              </a:rPr>
              <a:t>KLOROFIL</a:t>
            </a:r>
            <a:endParaRPr lang="hu-HU" sz="5400" b="1" cap="none" spc="0" dirty="0">
              <a:ln/>
              <a:solidFill>
                <a:srgbClr val="92D050"/>
              </a:solidFill>
              <a:effectLst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28072" y="1484784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Előfordulás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növények zöld festéke, valamennyi zöld növényben megtalálható. </a:t>
            </a:r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Színe </a:t>
            </a:r>
            <a:r>
              <a:rPr lang="hu-HU" sz="2400" dirty="0"/>
              <a:t>azért zöld, mert a kék és a vörös tartományban erőteljes az </a:t>
            </a:r>
            <a:r>
              <a:rPr lang="hu-HU" sz="2400" dirty="0" smtClean="0"/>
              <a:t>elnyelése.</a:t>
            </a:r>
          </a:p>
          <a:p>
            <a:r>
              <a:rPr lang="hu-HU" sz="2400" b="1" dirty="0" smtClean="0"/>
              <a:t>Felhasználás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Növényből </a:t>
            </a:r>
            <a:r>
              <a:rPr lang="hu-HU" sz="2400" dirty="0"/>
              <a:t>(főleg fűből és lucernából) kivont zöld </a:t>
            </a:r>
            <a:r>
              <a:rPr lang="hu-HU" sz="2400" dirty="0" smtClean="0"/>
              <a:t>pigmentként </a:t>
            </a:r>
            <a:r>
              <a:rPr lang="hu-HU" sz="2400" dirty="0"/>
              <a:t>használják az élelmiszeriparban és kozmetikai szerekben. </a:t>
            </a:r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Z</a:t>
            </a:r>
            <a:r>
              <a:rPr lang="hu-HU" sz="2400" dirty="0" smtClean="0"/>
              <a:t>síros</a:t>
            </a:r>
            <a:r>
              <a:rPr lang="hu-HU" sz="2400" dirty="0"/>
              <a:t>, </a:t>
            </a:r>
            <a:r>
              <a:rPr lang="hu-HU" sz="2400" dirty="0" smtClean="0"/>
              <a:t>olajos </a:t>
            </a:r>
            <a:r>
              <a:rPr lang="hu-HU" sz="2400" dirty="0"/>
              <a:t>ételek színezésére </a:t>
            </a:r>
            <a:r>
              <a:rPr lang="hu-HU" sz="2400" dirty="0" smtClean="0"/>
              <a:t>(margarin, </a:t>
            </a:r>
            <a:r>
              <a:rPr lang="hu-HU" sz="2400" dirty="0"/>
              <a:t>sajtok, virsli bőre), míg a </a:t>
            </a:r>
            <a:r>
              <a:rPr lang="hu-HU" sz="2400" dirty="0" smtClean="0"/>
              <a:t>vízben oldódó klorofillnek </a:t>
            </a:r>
            <a:r>
              <a:rPr lang="hu-HU" sz="2400" dirty="0"/>
              <a:t>sajtok, sütemények és fagylaltok színezésére használatos</a:t>
            </a:r>
            <a:r>
              <a:rPr lang="hu-H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Élelmiszeradalékként </a:t>
            </a:r>
            <a:r>
              <a:rPr lang="hu-HU" sz="2400" dirty="0"/>
              <a:t>kódja E 140 </a:t>
            </a:r>
            <a:endParaRPr lang="hu-H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Használják </a:t>
            </a:r>
            <a:r>
              <a:rPr lang="hu-HU" sz="2400" dirty="0"/>
              <a:t>gyógyászati célra is pl. különböző kenőcsökben.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4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61633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A </a:t>
            </a:r>
            <a:r>
              <a:rPr lang="hu-HU" sz="2800" b="1" dirty="0"/>
              <a:t>titán a természetben előforduló fém. Az élelmiszeriparban a titán-dioxidot fehér színezékként használják. </a:t>
            </a:r>
            <a:endParaRPr lang="hu-HU" sz="2800" b="1" dirty="0" smtClean="0"/>
          </a:p>
          <a:p>
            <a:r>
              <a:rPr lang="hu-HU" sz="2800" b="1" dirty="0" smtClean="0"/>
              <a:t>Használat</a:t>
            </a:r>
            <a:endParaRPr lang="hu-HU" sz="2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Drazsék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Rágógumi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Bevonatok</a:t>
            </a:r>
            <a:endParaRPr lang="hu-HU" sz="2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Kozmetikumok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Gyógyszerek </a:t>
            </a:r>
            <a:r>
              <a:rPr lang="hu-HU" sz="2800" b="1" dirty="0"/>
              <a:t>színezésére is engedélyezett. </a:t>
            </a:r>
            <a:endParaRPr lang="hu-HU" sz="28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Napvédő </a:t>
            </a:r>
            <a:r>
              <a:rPr lang="hu-HU" sz="2800" b="1" dirty="0"/>
              <a:t>termékekben használják</a:t>
            </a:r>
            <a:r>
              <a:rPr lang="hu-HU" sz="2800" b="1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800" b="1" dirty="0" smtClean="0"/>
              <a:t>Titánfehér </a:t>
            </a:r>
            <a:r>
              <a:rPr lang="hu-HU" sz="2800" b="1" dirty="0"/>
              <a:t>néven a festékiparban is fontos pigment. 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2494123" y="116632"/>
            <a:ext cx="415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TITÁN-DIOXID</a:t>
            </a:r>
            <a:endParaRPr lang="hu-H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1538" y="6021288"/>
            <a:ext cx="84609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Élelmiszeradalékként mint színezéket alkalmazzák E 171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94" y="2301817"/>
            <a:ext cx="1152128" cy="12497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65999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98072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Előfordul 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minden zöld növényben. Az élelmiszert narancssárgára festi, zsírban oldódik, hővel, fénnyel és savakkal szemben ellenálló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hu-H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Előállítás</a:t>
            </a:r>
          </a:p>
          <a:p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oldószerekkel 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vonják ki elsősorban csalánból és algákból, de lucernából, pálmaolajból és </a:t>
            </a:r>
            <a:r>
              <a:rPr lang="hu-H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tojásárgájából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kivonható. </a:t>
            </a:r>
          </a:p>
          <a:p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Használat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Szószok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fűszerek </a:t>
            </a:r>
            <a:endParaRPr lang="hu-H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Édességek </a:t>
            </a:r>
            <a:endParaRPr lang="hu-H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Sütemény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kekszek, </a:t>
            </a:r>
            <a:r>
              <a:rPr lang="hu-H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levelestészta</a:t>
            </a:r>
            <a:endParaRPr lang="hu-H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Alkoholos italok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ozmetikumok 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 gyógyszerek színezésére is engedélyezett. </a:t>
            </a:r>
            <a:endParaRPr lang="hu-H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Szárnyas </a:t>
            </a:r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takarmányokban is használják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57398"/>
            <a:ext cx="8136904" cy="77931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LUTEIN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6120596"/>
            <a:ext cx="8608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Élelmiszeradalékként mint színezéket alkalmazzák E </a:t>
            </a:r>
            <a:r>
              <a:rPr lang="hu-H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161b</a:t>
            </a:r>
            <a:endParaRPr lang="hu-H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7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1412776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A karamell akkor keletkezik, amikor a cukrot 170 </a:t>
            </a:r>
            <a:r>
              <a:rPr lang="hu-HU" sz="3200" b="1" dirty="0" err="1">
                <a:solidFill>
                  <a:schemeClr val="bg2">
                    <a:lumMod val="75000"/>
                  </a:schemeClr>
                </a:solidFill>
              </a:rPr>
              <a:t>°C-ra</a:t>
            </a: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 felhevítjük. </a:t>
            </a:r>
            <a:endParaRPr lang="hu-HU" sz="3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A cukor </a:t>
            </a: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elolvad, és lassan </a:t>
            </a:r>
            <a:r>
              <a:rPr lang="hu-HU" sz="3200" b="1" dirty="0" err="1">
                <a:solidFill>
                  <a:schemeClr val="bg2">
                    <a:lumMod val="75000"/>
                  </a:schemeClr>
                </a:solidFill>
              </a:rPr>
              <a:t>karamellizálódik</a:t>
            </a: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hu-HU" sz="3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Minél </a:t>
            </a: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tovább tart a folyamat, a karamell annál sötétebb színű </a:t>
            </a: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lesz.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hu-HU" sz="3200" b="1" dirty="0">
                <a:solidFill>
                  <a:schemeClr val="bg2">
                    <a:lumMod val="75000"/>
                  </a:schemeClr>
                </a:solidFill>
              </a:rPr>
              <a:t>karamellt ételek, italok ízesítésére, színezésére is felhasználják.</a:t>
            </a:r>
          </a:p>
        </p:txBody>
      </p:sp>
      <p:sp>
        <p:nvSpPr>
          <p:cNvPr id="4" name="Téglalap 3"/>
          <p:cNvSpPr/>
          <p:nvPr/>
        </p:nvSpPr>
        <p:spPr>
          <a:xfrm>
            <a:off x="2910326" y="116632"/>
            <a:ext cx="332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KARAMELL</a:t>
            </a:r>
            <a:endParaRPr lang="hu-H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5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908720"/>
            <a:ext cx="8208912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hu-HU" sz="2400" b="1" dirty="0" smtClean="0"/>
              <a:t>Megtalálható: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a </a:t>
            </a:r>
            <a:r>
              <a:rPr lang="hu-HU" sz="2400" b="1" dirty="0"/>
              <a:t>sörökben,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barna kenyérben,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csokoládékban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süteményekben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brandykben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csokoládé </a:t>
            </a:r>
            <a:r>
              <a:rPr lang="hu-HU" sz="2400" b="1" dirty="0"/>
              <a:t>ízesítésű cukrászsüteményekben,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mázakban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díszítésekben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töltelékekben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fánkokban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halételekben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fagyasztott </a:t>
            </a:r>
            <a:r>
              <a:rPr lang="hu-HU" sz="2400" b="1" dirty="0"/>
              <a:t>édességekben,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köhögés </a:t>
            </a:r>
            <a:r>
              <a:rPr lang="hu-HU" sz="2400" b="1" dirty="0"/>
              <a:t>elleni szirupokban,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jégkrémekben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lekvárokban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tejes </a:t>
            </a:r>
            <a:r>
              <a:rPr lang="hu-HU" sz="2400" b="1" dirty="0"/>
              <a:t>süteményekben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palacsintákban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szószokban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üdítőitalokban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/>
              <a:t>é</a:t>
            </a:r>
            <a:r>
              <a:rPr lang="hu-HU" sz="2400" b="1" dirty="0" smtClean="0"/>
              <a:t>dességekben</a:t>
            </a:r>
            <a:r>
              <a:rPr lang="hu-HU" sz="2400" b="1" dirty="0"/>
              <a:t>, </a:t>
            </a:r>
            <a:endParaRPr lang="hu-H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whiskykben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/>
              <a:t>borokban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/>
              <a:t>üdítőitalokban.</a:t>
            </a:r>
          </a:p>
        </p:txBody>
      </p:sp>
      <p:sp>
        <p:nvSpPr>
          <p:cNvPr id="3" name="Téglalap 2"/>
          <p:cNvSpPr/>
          <p:nvPr/>
        </p:nvSpPr>
        <p:spPr>
          <a:xfrm>
            <a:off x="2953263" y="116632"/>
            <a:ext cx="332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KARAMELL</a:t>
            </a:r>
            <a:endParaRPr lang="hu-H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2527" y="26111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Kérdések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134076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/>
              <a:t>Mik azok a természetes színezékek?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/>
              <a:t>Miben található meg a Klorofil?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hu-HU" sz="2800" dirty="0"/>
              <a:t>Milyen színű a </a:t>
            </a:r>
            <a:r>
              <a:rPr lang="hu-HU" sz="2800" dirty="0" err="1"/>
              <a:t>Kosnil</a:t>
            </a:r>
            <a:r>
              <a:rPr lang="hu-HU" sz="2800" dirty="0"/>
              <a:t>?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hu-HU" sz="2800" dirty="0"/>
              <a:t>Sorolj fel legalább 5 ételt vagy italt amiben előfordul a karamell</a:t>
            </a:r>
            <a:r>
              <a:rPr lang="hu-HU" sz="2800" dirty="0" smtClean="0"/>
              <a:t>!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hu-HU" sz="2800" dirty="0" smtClean="0"/>
              <a:t>Hány fokra kell felhevíteni a cukrot hogy Karamellt kapjunk?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hu-HU" sz="2800" dirty="0" smtClean="0"/>
              <a:t>A drazsékban,rágógumikban és napvédő termékekben mi fordul elő?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hu-HU" sz="2800" dirty="0" smtClean="0"/>
              <a:t>Milyen zöldségekben és gyümölcsökben fordul elő a Karotin?</a:t>
            </a:r>
          </a:p>
          <a:p>
            <a:pPr marL="358775" indent="-358775">
              <a:buFont typeface="Arial" pitchFamily="34" charset="0"/>
              <a:buChar char="•"/>
            </a:pPr>
            <a:endParaRPr lang="hu-HU" sz="28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535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9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47050" cy="938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200" b="1" u="sng" dirty="0" smtClean="0">
                <a:latin typeface="Times New Roman" pitchFamily="18" charset="0"/>
              </a:rPr>
              <a:t>1. Érzékszervi tulajdonságok módosítói:</a:t>
            </a:r>
            <a:r>
              <a:rPr lang="hu-HU" sz="3200" b="1" dirty="0" smtClean="0">
                <a:latin typeface="Times New Roman" pitchFamily="18" charset="0"/>
              </a:rPr>
              <a:t/>
            </a:r>
            <a:br>
              <a:rPr lang="hu-HU" sz="3200" b="1" dirty="0" smtClean="0">
                <a:latin typeface="Times New Roman" pitchFamily="18" charset="0"/>
              </a:rPr>
            </a:br>
            <a:endParaRPr lang="hu-HU" sz="3200" b="1" dirty="0" smtClean="0"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5616005"/>
          </a:xfrm>
        </p:spPr>
        <p:txBody>
          <a:bodyPr>
            <a:normAutofit/>
          </a:bodyPr>
          <a:lstStyle/>
          <a:p>
            <a:pPr marL="441325" indent="-441325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b="1" dirty="0" smtClean="0">
                <a:solidFill>
                  <a:srgbClr val="CCFF33"/>
                </a:solidFill>
                <a:latin typeface="Times New Roman" pitchFamily="18" charset="0"/>
              </a:rPr>
              <a:t>				</a:t>
            </a:r>
            <a:r>
              <a:rPr lang="hu-HU" sz="2800" b="1" dirty="0" smtClean="0">
                <a:latin typeface="Times New Roman" pitchFamily="18" charset="0"/>
              </a:rPr>
              <a:t>Színező anyagok</a:t>
            </a:r>
            <a:r>
              <a:rPr lang="hu-HU" sz="2400" b="1" dirty="0" smtClean="0">
                <a:latin typeface="Times New Roman" pitchFamily="18" charset="0"/>
              </a:rPr>
              <a:t> </a:t>
            </a:r>
          </a:p>
          <a:p>
            <a:pPr marL="441325" indent="-441325" algn="ctr" eaLnBrk="1" hangingPunct="1">
              <a:lnSpc>
                <a:spcPct val="80000"/>
              </a:lnSpc>
              <a:buFontTx/>
              <a:buNone/>
              <a:defRPr/>
            </a:pPr>
            <a:endParaRPr lang="hu-HU" sz="2400" b="1" dirty="0" smtClean="0">
              <a:solidFill>
                <a:srgbClr val="CCFF33"/>
              </a:solidFill>
              <a:latin typeface="Times New Roman" pitchFamily="18" charset="0"/>
            </a:endParaRPr>
          </a:p>
          <a:p>
            <a:pPr marL="441325" indent="-441325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Színező élelmiszerek</a:t>
            </a:r>
            <a:endParaRPr lang="hu-H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441325" indent="-441325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dirty="0" smtClean="0">
                <a:latin typeface="Times New Roman" pitchFamily="18" charset="0"/>
              </a:rPr>
              <a:t>	</a:t>
            </a:r>
            <a:r>
              <a:rPr lang="hu-HU" sz="2400" b="1" dirty="0" err="1" smtClean="0">
                <a:latin typeface="Times New Roman" pitchFamily="18" charset="0"/>
              </a:rPr>
              <a:t>kurkuma</a:t>
            </a:r>
            <a:r>
              <a:rPr lang="hu-HU" sz="2400" b="1" dirty="0" smtClean="0">
                <a:latin typeface="Times New Roman" pitchFamily="18" charset="0"/>
              </a:rPr>
              <a:t>, sárgarépa, paprika, cékla, feketebodza, </a:t>
            </a:r>
            <a:r>
              <a:rPr lang="hu-HU" sz="2400" b="1" dirty="0" err="1" smtClean="0">
                <a:latin typeface="Times New Roman" pitchFamily="18" charset="0"/>
              </a:rPr>
              <a:t>fekereribiszke</a:t>
            </a:r>
            <a:r>
              <a:rPr lang="hu-HU" sz="2400" b="1" dirty="0" smtClean="0">
                <a:latin typeface="Times New Roman" pitchFamily="18" charset="0"/>
              </a:rPr>
              <a:t>, </a:t>
            </a:r>
            <a:r>
              <a:rPr lang="hu-HU" sz="2400" b="1" dirty="0" err="1" smtClean="0">
                <a:latin typeface="Times New Roman" pitchFamily="18" charset="0"/>
              </a:rPr>
              <a:t>arónia</a:t>
            </a:r>
            <a:r>
              <a:rPr lang="hu-HU" sz="2400" b="1" dirty="0" smtClean="0">
                <a:latin typeface="Times New Roman" pitchFamily="18" charset="0"/>
              </a:rPr>
              <a:t>, hibiszkusz, szőlő, csalán, spenót </a:t>
            </a:r>
          </a:p>
          <a:p>
            <a:pPr marL="441325" indent="-441325" eaLnBrk="1" hangingPunct="1">
              <a:lnSpc>
                <a:spcPct val="80000"/>
              </a:lnSpc>
              <a:buFontTx/>
              <a:buNone/>
              <a:defRPr/>
            </a:pPr>
            <a:endParaRPr lang="hu-HU" sz="2400" b="1" u="sng" dirty="0" smtClean="0">
              <a:latin typeface="Times New Roman" pitchFamily="18" charset="0"/>
            </a:endParaRPr>
          </a:p>
          <a:p>
            <a:pPr marL="441325" indent="-441325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2. Élelmiszerszínezékek (E 100 - 199)</a:t>
            </a:r>
          </a:p>
          <a:p>
            <a:pPr marL="906463" lvl="1" eaLnBrk="1" hangingPunct="1">
              <a:lnSpc>
                <a:spcPct val="80000"/>
              </a:lnSpc>
              <a:defRPr/>
            </a:pPr>
            <a:r>
              <a:rPr lang="hu-H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Természetes (kivonással)</a:t>
            </a:r>
            <a:endParaRPr lang="hu-H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1314450" lvl="2" eaLnBrk="1" hangingPunct="1">
              <a:lnSpc>
                <a:spcPct val="80000"/>
              </a:lnSpc>
              <a:defRPr/>
            </a:pPr>
            <a:r>
              <a:rPr lang="hu-HU" b="1" dirty="0" err="1" smtClean="0">
                <a:latin typeface="Times New Roman" pitchFamily="18" charset="0"/>
              </a:rPr>
              <a:t>Antociánok</a:t>
            </a:r>
            <a:r>
              <a:rPr lang="hu-HU" b="1" dirty="0" smtClean="0">
                <a:latin typeface="Times New Roman" pitchFamily="18" charset="0"/>
              </a:rPr>
              <a:t> </a:t>
            </a:r>
            <a:endParaRPr lang="hu-HU" b="1" dirty="0" smtClean="0">
              <a:latin typeface="Times New Roman" pitchFamily="18" charset="0"/>
            </a:endParaRPr>
          </a:p>
          <a:p>
            <a:pPr marL="1314450" lvl="2" eaLnBrk="1" hangingPunct="1">
              <a:lnSpc>
                <a:spcPct val="80000"/>
              </a:lnSpc>
              <a:defRPr/>
            </a:pPr>
            <a:r>
              <a:rPr lang="hu-HU" b="1" dirty="0" err="1" smtClean="0">
                <a:latin typeface="Times New Roman" pitchFamily="18" charset="0"/>
              </a:rPr>
              <a:t>Karotinoidok</a:t>
            </a:r>
            <a:r>
              <a:rPr lang="hu-HU" b="1" dirty="0" smtClean="0">
                <a:latin typeface="Times New Roman" pitchFamily="18" charset="0"/>
              </a:rPr>
              <a:t> </a:t>
            </a:r>
          </a:p>
          <a:p>
            <a:pPr marL="1314450" lvl="2" eaLnBrk="1" hangingPunct="1">
              <a:lnSpc>
                <a:spcPct val="80000"/>
              </a:lnSpc>
              <a:defRPr/>
            </a:pPr>
            <a:r>
              <a:rPr lang="hu-HU" b="1" dirty="0" err="1" smtClean="0">
                <a:latin typeface="Times New Roman" pitchFamily="18" charset="0"/>
              </a:rPr>
              <a:t>Riboflavin</a:t>
            </a:r>
            <a:endParaRPr lang="hu-HU" b="1" dirty="0" smtClean="0">
              <a:latin typeface="Times New Roman" pitchFamily="18" charset="0"/>
            </a:endParaRPr>
          </a:p>
          <a:p>
            <a:pPr marL="1085850" lvl="2" indent="0" eaLnBrk="1" hangingPunct="1">
              <a:lnSpc>
                <a:spcPct val="80000"/>
              </a:lnSpc>
              <a:buNone/>
              <a:defRPr/>
            </a:pPr>
            <a:endParaRPr lang="hu-HU" sz="2400" b="1" dirty="0" smtClean="0">
              <a:latin typeface="Times New Roman" pitchFamily="18" charset="0"/>
            </a:endParaRPr>
          </a:p>
          <a:p>
            <a:pPr marL="906463" lvl="1" eaLnBrk="1" hangingPunct="1">
              <a:lnSpc>
                <a:spcPct val="80000"/>
              </a:lnSpc>
              <a:defRPr/>
            </a:pPr>
            <a:r>
              <a:rPr lang="hu-H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Természetes eredetű (természetes </a:t>
            </a:r>
            <a:r>
              <a:rPr lang="hu-H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átalakítással</a:t>
            </a:r>
            <a:r>
              <a:rPr lang="hu-H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hu-H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1314450" lvl="2" eaLnBrk="1" hangingPunct="1">
              <a:lnSpc>
                <a:spcPct val="80000"/>
              </a:lnSpc>
              <a:defRPr/>
            </a:pPr>
            <a:r>
              <a:rPr lang="hu-HU" b="1" dirty="0" smtClean="0">
                <a:latin typeface="Times New Roman" pitchFamily="18" charset="0"/>
              </a:rPr>
              <a:t>Karamell</a:t>
            </a:r>
            <a:endParaRPr lang="hu-HU" b="1" dirty="0" smtClean="0">
              <a:latin typeface="Times New Roman" pitchFamily="18" charset="0"/>
            </a:endParaRPr>
          </a:p>
          <a:p>
            <a:pPr marL="1314450" lvl="2" eaLnBrk="1" hangingPunct="1">
              <a:lnSpc>
                <a:spcPct val="80000"/>
              </a:lnSpc>
              <a:defRPr/>
            </a:pPr>
            <a:r>
              <a:rPr lang="hu-HU" b="1" dirty="0" smtClean="0">
                <a:latin typeface="Times New Roman" pitchFamily="18" charset="0"/>
              </a:rPr>
              <a:t>Növényi </a:t>
            </a:r>
            <a:r>
              <a:rPr lang="hu-HU" b="1" dirty="0" smtClean="0">
                <a:latin typeface="Times New Roman" pitchFamily="18" charset="0"/>
              </a:rPr>
              <a:t>szén</a:t>
            </a:r>
            <a:endParaRPr lang="hu-HU" b="1" dirty="0" smtClean="0">
              <a:latin typeface="Times New Roman" pitchFamily="18" charset="0"/>
            </a:endParaRPr>
          </a:p>
          <a:p>
            <a:pPr marL="1314450" lvl="2" eaLnBrk="1" hangingPunct="1">
              <a:lnSpc>
                <a:spcPct val="80000"/>
              </a:lnSpc>
              <a:buFontTx/>
              <a:buNone/>
              <a:defRPr/>
            </a:pPr>
            <a:endParaRPr lang="hu-H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267744" y="188640"/>
            <a:ext cx="4464496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u-H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FORRÁSOK</a:t>
            </a:r>
            <a:endParaRPr lang="hu-H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1700808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http://recept.paradicsom.info/cikkek/eletmod/az_adalekanyagok_csoportositasa,_jelolese,_</a:t>
            </a:r>
            <a:r>
              <a:rPr lang="hu-HU" sz="2800" b="1" dirty="0" smtClean="0">
                <a:solidFill>
                  <a:schemeClr val="bg1"/>
                </a:solidFill>
              </a:rPr>
              <a:t>szerepe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http://</a:t>
            </a:r>
            <a:r>
              <a:rPr lang="hu-HU" sz="2800" b="1" dirty="0" smtClean="0">
                <a:solidFill>
                  <a:schemeClr val="bg1"/>
                </a:solidFill>
              </a:rPr>
              <a:t>www.mkk.szie.hu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http://recept.paradicsom.info/cikkek/eletmod/az_adalekanyagok_csoportositasa,_jelolese,_</a:t>
            </a:r>
            <a:r>
              <a:rPr lang="hu-HU" sz="2800" b="1" dirty="0" smtClean="0">
                <a:solidFill>
                  <a:schemeClr val="bg1"/>
                </a:solidFill>
              </a:rPr>
              <a:t>szerepe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http://</a:t>
            </a:r>
            <a:r>
              <a:rPr lang="hu-HU" sz="2800" b="1" dirty="0" smtClean="0">
                <a:solidFill>
                  <a:schemeClr val="bg1"/>
                </a:solidFill>
              </a:rPr>
              <a:t>hu.wikipedia.org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b="1" i="1" dirty="0" err="1" smtClean="0">
                <a:solidFill>
                  <a:schemeClr val="bg1"/>
                </a:solidFill>
              </a:rPr>
              <a:t>www.tehetseggondozas.hu</a:t>
            </a:r>
            <a:r>
              <a:rPr lang="hu-HU" sz="2800" b="1" i="1" dirty="0" smtClean="0">
                <a:solidFill>
                  <a:schemeClr val="bg1"/>
                </a:solidFill>
              </a:rPr>
              <a:t>/</a:t>
            </a:r>
            <a:r>
              <a:rPr lang="hu-HU" sz="2800" b="1" i="1" dirty="0" err="1" smtClean="0">
                <a:solidFill>
                  <a:schemeClr val="bg1"/>
                </a:solidFill>
              </a:rPr>
              <a:t>letoltes</a:t>
            </a:r>
            <a:r>
              <a:rPr lang="hu-HU" sz="2800" b="1" i="1" dirty="0" smtClean="0">
                <a:solidFill>
                  <a:schemeClr val="bg1"/>
                </a:solidFill>
              </a:rPr>
              <a:t>/Projektek/</a:t>
            </a:r>
            <a:r>
              <a:rPr lang="hu-HU" sz="2800" b="1" i="1" dirty="0" err="1" smtClean="0">
                <a:solidFill>
                  <a:schemeClr val="bg1"/>
                </a:solidFill>
              </a:rPr>
              <a:t>Szinezekek.pptx</a:t>
            </a:r>
            <a:endParaRPr lang="hu-HU" sz="28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44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96544"/>
          </a:xfrm>
        </p:spPr>
        <p:txBody>
          <a:bodyPr>
            <a:noAutofit/>
          </a:bodyPr>
          <a:lstStyle/>
          <a:p>
            <a:r>
              <a:rPr lang="hu-HU" sz="3600" b="1" dirty="0"/>
              <a:t>É</a:t>
            </a:r>
            <a:r>
              <a:rPr lang="hu-HU" sz="3600" b="1" dirty="0" smtClean="0"/>
              <a:t>lelmiszerek színfokozására</a:t>
            </a:r>
          </a:p>
          <a:p>
            <a:r>
              <a:rPr lang="hu-HU" sz="3600" b="1" dirty="0" smtClean="0"/>
              <a:t>Megjelenésének </a:t>
            </a:r>
            <a:r>
              <a:rPr lang="hu-HU" sz="3600" b="1" dirty="0"/>
              <a:t>javítására </a:t>
            </a:r>
            <a:endParaRPr lang="hu-HU" sz="3600" b="1" dirty="0" smtClean="0"/>
          </a:p>
          <a:p>
            <a:r>
              <a:rPr lang="hu-HU" sz="3600" b="1" dirty="0" smtClean="0"/>
              <a:t>Étvágykeltésre </a:t>
            </a:r>
          </a:p>
          <a:p>
            <a:r>
              <a:rPr lang="hu-HU" sz="3600" b="1" dirty="0" smtClean="0"/>
              <a:t>Eladhatóság növelésére</a:t>
            </a:r>
          </a:p>
          <a:p>
            <a:pPr algn="just"/>
            <a:r>
              <a:rPr lang="hu-HU" sz="3600" b="1" dirty="0" smtClean="0"/>
              <a:t>Hamisan érezhető </a:t>
            </a:r>
            <a:r>
              <a:rPr lang="hu-HU" sz="3600" b="1" dirty="0"/>
              <a:t>magas gyümölcs </a:t>
            </a:r>
            <a:r>
              <a:rPr lang="hu-HU" sz="3600" b="1" dirty="0" smtClean="0"/>
              <a:t>tartalom éreztetése pudingokban, jégkrémekben</a:t>
            </a:r>
            <a:endParaRPr lang="hu-HU" sz="3600" b="1" dirty="0"/>
          </a:p>
          <a:p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395537" y="116632"/>
            <a:ext cx="8424936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Mire használjuk a színezékeket?</a:t>
            </a:r>
            <a:endParaRPr lang="hu-H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0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hu-HU" sz="5100" dirty="0" smtClean="0"/>
              <a:t>A </a:t>
            </a:r>
            <a:r>
              <a:rPr lang="hu-HU" sz="5100" dirty="0"/>
              <a:t>majonézben magas tojássárgája tartalmat </a:t>
            </a:r>
            <a:r>
              <a:rPr lang="hu-HU" sz="5100" dirty="0" smtClean="0"/>
              <a:t>sugallnak</a:t>
            </a:r>
          </a:p>
          <a:p>
            <a:r>
              <a:rPr lang="hu-HU" sz="5100" dirty="0" smtClean="0"/>
              <a:t>Süteményekben</a:t>
            </a:r>
          </a:p>
          <a:p>
            <a:r>
              <a:rPr lang="hu-HU" sz="5100" dirty="0" smtClean="0"/>
              <a:t>Üdítőitalokban</a:t>
            </a:r>
          </a:p>
          <a:p>
            <a:r>
              <a:rPr lang="hu-HU" sz="5100" dirty="0"/>
              <a:t>L</a:t>
            </a:r>
            <a:r>
              <a:rPr lang="hu-HU" sz="5100" dirty="0" smtClean="0"/>
              <a:t>ikőrökben</a:t>
            </a:r>
          </a:p>
          <a:p>
            <a:r>
              <a:rPr lang="hu-HU" sz="5100" dirty="0" smtClean="0"/>
              <a:t>Margarinokban</a:t>
            </a:r>
          </a:p>
          <a:p>
            <a:r>
              <a:rPr lang="hu-HU" sz="5100" dirty="0" smtClean="0"/>
              <a:t>Sajtokban </a:t>
            </a:r>
          </a:p>
          <a:p>
            <a:r>
              <a:rPr lang="hu-HU" sz="5100" dirty="0" smtClean="0"/>
              <a:t>Tengeri élelmiszerekben</a:t>
            </a:r>
            <a:endParaRPr lang="hu-HU" sz="5100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5536" y="260648"/>
            <a:ext cx="8352928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hu-H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Miben használjuk a színezékeket?</a:t>
            </a:r>
            <a:endParaRPr lang="hu-H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2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494116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Gumicukor</a:t>
            </a:r>
            <a:endParaRPr lang="hu-HU" sz="36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3568" y="5661248"/>
            <a:ext cx="7488832" cy="1196752"/>
          </a:xfrm>
        </p:spPr>
        <p:txBody>
          <a:bodyPr>
            <a:normAutofit/>
          </a:bodyPr>
          <a:lstStyle/>
          <a:p>
            <a:pPr algn="ctr"/>
            <a:r>
              <a:rPr lang="hu-HU" sz="3500" b="1" dirty="0" smtClean="0"/>
              <a:t>Édességekben </a:t>
            </a:r>
            <a:r>
              <a:rPr lang="hu-HU" sz="3500" b="1" dirty="0"/>
              <a:t>hamisan érezhető magas gyümölcs tartalom éreztetése </a:t>
            </a:r>
            <a:r>
              <a:rPr lang="hu-HU" sz="3500" b="1" dirty="0" smtClean="0"/>
              <a:t>miatt.</a:t>
            </a:r>
            <a:endParaRPr lang="hu-HU" sz="35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68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7859216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3500" b="1" dirty="0"/>
              <a:t>Az élelmiszerekben természetes tartalomként </a:t>
            </a:r>
            <a:r>
              <a:rPr lang="hu-HU" sz="3500" b="1" dirty="0" smtClean="0"/>
              <a:t>jelenlevő  színezőanyagok</a:t>
            </a:r>
            <a:r>
              <a:rPr lang="hu-HU" sz="3500" b="1" dirty="0"/>
              <a:t>. </a:t>
            </a:r>
            <a:endParaRPr lang="hu-HU" sz="3500" b="1" dirty="0" smtClean="0"/>
          </a:p>
          <a:p>
            <a:pPr algn="just"/>
            <a:r>
              <a:rPr lang="hu-HU" sz="3500" b="1" dirty="0" smtClean="0"/>
              <a:t>Nagyon </a:t>
            </a:r>
            <a:r>
              <a:rPr lang="hu-HU" sz="3500" b="1" dirty="0"/>
              <a:t>érzékenyek a környezeti tényezőkre és a feldolgozás, tárolás során könnyen károsodnak, ezért általában sokba kerülnek. </a:t>
            </a:r>
            <a:endParaRPr lang="hu-HU" sz="3500" b="1" dirty="0" smtClean="0"/>
          </a:p>
          <a:p>
            <a:pPr algn="just"/>
            <a:r>
              <a:rPr lang="hu-HU" sz="3500" b="1" dirty="0" smtClean="0"/>
              <a:t>Az </a:t>
            </a:r>
            <a:r>
              <a:rPr lang="hu-HU" sz="3500" b="1" dirty="0"/>
              <a:t>egészségre elvileg nem ártalmasak, sőt többnek pozitív - például </a:t>
            </a:r>
            <a:r>
              <a:rPr lang="hu-HU" sz="3500" b="1" dirty="0" err="1"/>
              <a:t>trombózisgátló</a:t>
            </a:r>
            <a:r>
              <a:rPr lang="hu-HU" sz="3500" b="1" dirty="0"/>
              <a:t>, daganatmegelőző - hatása is van.</a:t>
            </a:r>
          </a:p>
          <a:p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251520" y="116632"/>
            <a:ext cx="8496943" cy="10801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hu-H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Mik azok a természetes </a:t>
            </a:r>
            <a:r>
              <a:rPr lang="hu-H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színezékek?</a:t>
            </a:r>
            <a:endParaRPr lang="hu-H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0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5256584"/>
          </a:xfrm>
        </p:spPr>
        <p:txBody>
          <a:bodyPr>
            <a:normAutofit/>
          </a:bodyPr>
          <a:lstStyle/>
          <a:p>
            <a:r>
              <a:rPr lang="hu-HU" sz="3200" b="1" i="1" dirty="0" err="1" smtClean="0">
                <a:solidFill>
                  <a:schemeClr val="bg1"/>
                </a:solidFill>
              </a:rPr>
              <a:t>Antociánok</a:t>
            </a:r>
            <a:r>
              <a:rPr lang="hu-HU" sz="3200" b="1" i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smtClean="0">
                <a:solidFill>
                  <a:schemeClr val="bg1"/>
                </a:solidFill>
              </a:rPr>
              <a:t>(</a:t>
            </a:r>
            <a:r>
              <a:rPr lang="hu-HU" sz="3200" b="1" dirty="0">
                <a:solidFill>
                  <a:schemeClr val="bg1"/>
                </a:solidFill>
              </a:rPr>
              <a:t>meggy, bodza</a:t>
            </a:r>
            <a:r>
              <a:rPr lang="hu-HU" sz="3200" b="1" dirty="0" smtClean="0">
                <a:solidFill>
                  <a:schemeClr val="bg1"/>
                </a:solidFill>
              </a:rPr>
              <a:t>), </a:t>
            </a:r>
            <a:endParaRPr lang="hu-HU" sz="3200" b="1" i="1" dirty="0">
              <a:solidFill>
                <a:schemeClr val="bg1"/>
              </a:solidFill>
            </a:endParaRPr>
          </a:p>
          <a:p>
            <a:r>
              <a:rPr lang="hu-HU" sz="3200" b="1" i="1" dirty="0" err="1" smtClean="0">
                <a:solidFill>
                  <a:schemeClr val="bg1"/>
                </a:solidFill>
              </a:rPr>
              <a:t>Betanin</a:t>
            </a:r>
            <a:r>
              <a:rPr lang="hu-HU" sz="3200" b="1" i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smtClean="0">
                <a:solidFill>
                  <a:schemeClr val="bg1"/>
                </a:solidFill>
              </a:rPr>
              <a:t>(cékla), </a:t>
            </a:r>
          </a:p>
          <a:p>
            <a:r>
              <a:rPr lang="hu-HU" sz="3200" b="1" i="1" dirty="0" err="1" smtClean="0">
                <a:solidFill>
                  <a:schemeClr val="bg1"/>
                </a:solidFill>
              </a:rPr>
              <a:t>Karotinoidok</a:t>
            </a:r>
            <a:r>
              <a:rPr lang="hu-HU" sz="3200" b="1" i="1" dirty="0" smtClean="0">
                <a:solidFill>
                  <a:schemeClr val="bg1"/>
                </a:solidFill>
              </a:rPr>
              <a:t> </a:t>
            </a:r>
            <a:r>
              <a:rPr lang="hu-HU" sz="3200" b="1" dirty="0">
                <a:solidFill>
                  <a:schemeClr val="bg1"/>
                </a:solidFill>
              </a:rPr>
              <a:t>(sárgarépa), </a:t>
            </a:r>
            <a:endParaRPr lang="hu-HU" sz="3200" b="1" dirty="0" smtClean="0">
              <a:solidFill>
                <a:schemeClr val="bg1"/>
              </a:solidFill>
            </a:endParaRPr>
          </a:p>
          <a:p>
            <a:r>
              <a:rPr lang="hu-HU" sz="3200" b="1" i="1" dirty="0">
                <a:solidFill>
                  <a:schemeClr val="bg1"/>
                </a:solidFill>
              </a:rPr>
              <a:t>K</a:t>
            </a:r>
            <a:r>
              <a:rPr lang="hu-HU" sz="3200" b="1" i="1" dirty="0" smtClean="0">
                <a:solidFill>
                  <a:schemeClr val="bg1"/>
                </a:solidFill>
              </a:rPr>
              <a:t>lorofill </a:t>
            </a:r>
            <a:r>
              <a:rPr lang="hu-HU" sz="3200" b="1" dirty="0">
                <a:solidFill>
                  <a:schemeClr val="bg1"/>
                </a:solidFill>
              </a:rPr>
              <a:t>(</a:t>
            </a:r>
            <a:r>
              <a:rPr lang="hu-HU" sz="3200" b="1" dirty="0" smtClean="0">
                <a:solidFill>
                  <a:schemeClr val="bg1"/>
                </a:solidFill>
              </a:rPr>
              <a:t>levelek, alga</a:t>
            </a:r>
            <a:r>
              <a:rPr lang="hu-HU" sz="3200" b="1" dirty="0">
                <a:solidFill>
                  <a:schemeClr val="bg1"/>
                </a:solidFill>
              </a:rPr>
              <a:t>), </a:t>
            </a:r>
            <a:endParaRPr lang="hu-HU" sz="3200" b="1" dirty="0" smtClean="0">
              <a:solidFill>
                <a:schemeClr val="bg1"/>
              </a:solidFill>
            </a:endParaRPr>
          </a:p>
          <a:p>
            <a:r>
              <a:rPr lang="hu-HU" sz="3200" b="1" i="1" dirty="0" err="1" smtClean="0">
                <a:solidFill>
                  <a:schemeClr val="bg1"/>
                </a:solidFill>
              </a:rPr>
              <a:t>Kurkuma</a:t>
            </a:r>
            <a:r>
              <a:rPr lang="hu-H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sz="3200" b="1" i="1" dirty="0" err="1" smtClean="0">
                <a:solidFill>
                  <a:schemeClr val="bg1"/>
                </a:solidFill>
              </a:rPr>
              <a:t>Riboflavin</a:t>
            </a:r>
            <a:r>
              <a:rPr lang="hu-HU" sz="3200" b="1" i="1" dirty="0" smtClean="0">
                <a:solidFill>
                  <a:schemeClr val="bg1"/>
                </a:solidFill>
              </a:rPr>
              <a:t> </a:t>
            </a:r>
            <a:r>
              <a:rPr lang="hu-HU" sz="3200" b="1" i="1" dirty="0">
                <a:solidFill>
                  <a:schemeClr val="bg1"/>
                </a:solidFill>
              </a:rPr>
              <a:t>és a kármin (</a:t>
            </a:r>
            <a:r>
              <a:rPr lang="hu-HU" sz="3200" b="1" dirty="0">
                <a:solidFill>
                  <a:schemeClr val="bg1"/>
                </a:solidFill>
              </a:rPr>
              <a:t>bíborbogár kivonat</a:t>
            </a:r>
            <a:r>
              <a:rPr lang="hu-HU" sz="3200" b="1" dirty="0" smtClean="0">
                <a:solidFill>
                  <a:schemeClr val="bg1"/>
                </a:solidFill>
              </a:rPr>
              <a:t>).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5585">
            <a:off x="6240990" y="534047"/>
            <a:ext cx="1784252" cy="15068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25144"/>
            <a:ext cx="2888934" cy="216670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89" y="4725144"/>
            <a:ext cx="1776674" cy="152962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116632"/>
            <a:ext cx="8496943" cy="10801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hu-H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</a:t>
            </a:r>
            <a:r>
              <a:rPr lang="hu-HU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természetes </a:t>
            </a:r>
            <a:r>
              <a:rPr lang="hu-H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színezékekhez tartoznak</a:t>
            </a:r>
            <a:endParaRPr lang="hu-H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85" y="1556792"/>
            <a:ext cx="1512168" cy="24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ncrypted-tbn0.gstatic.com/images?q=tbn:ANd9GcR845Xm4I6cMKXay4J7R39sheCzfdWLEu4nqfwUfNuKqndiLsYoH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70" y="1874702"/>
            <a:ext cx="1907467" cy="22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82000">
              <a:srgbClr val="D1C39F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színezékek csoportosítása szín szerint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5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hu-HU" dirty="0" smtClean="0">
                <a:solidFill>
                  <a:srgbClr val="FFC000"/>
                </a:solidFill>
              </a:rPr>
              <a:t>Sárga</a:t>
            </a:r>
          </a:p>
          <a:p>
            <a:pPr eaLnBrk="1" hangingPunct="1"/>
            <a:r>
              <a:rPr lang="hu-HU" dirty="0" smtClean="0">
                <a:solidFill>
                  <a:srgbClr val="F06742"/>
                </a:solidFill>
              </a:rPr>
              <a:t>Narancssárga</a:t>
            </a:r>
          </a:p>
          <a:p>
            <a:pPr eaLnBrk="1" hangingPunct="1"/>
            <a:r>
              <a:rPr lang="hu-HU" dirty="0" smtClean="0">
                <a:solidFill>
                  <a:srgbClr val="C00000"/>
                </a:solidFill>
              </a:rPr>
              <a:t>Piros</a:t>
            </a:r>
          </a:p>
          <a:p>
            <a:pPr eaLnBrk="1" hangingPunct="1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Kék és lila</a:t>
            </a:r>
          </a:p>
          <a:p>
            <a:pPr eaLnBrk="1" hangingPunct="1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Zöld</a:t>
            </a:r>
          </a:p>
          <a:p>
            <a:pPr eaLnBrk="1" hangingPunct="1"/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Barna és fekete</a:t>
            </a:r>
          </a:p>
          <a:p>
            <a:pPr eaLnBrk="1" hangingPunct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Egyéb</a:t>
            </a:r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545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ttp://www.vilaglex.hu/Lexikon/Kepek/Kurkum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" y="3185592"/>
            <a:ext cx="6192689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694" y="1370885"/>
            <a:ext cx="7598100" cy="53413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dirty="0"/>
              <a:t> </a:t>
            </a:r>
            <a:r>
              <a:rPr lang="hu-HU" sz="11200" b="1" dirty="0"/>
              <a:t>Előfordulás</a:t>
            </a:r>
          </a:p>
          <a:p>
            <a:pPr algn="just"/>
            <a:r>
              <a:rPr lang="hu-HU" sz="9600" b="1" dirty="0"/>
              <a:t>A </a:t>
            </a:r>
            <a:r>
              <a:rPr lang="hu-HU" sz="9600" b="1" dirty="0" err="1"/>
              <a:t>kurkumin</a:t>
            </a:r>
            <a:r>
              <a:rPr lang="hu-HU" sz="9600" b="1" dirty="0"/>
              <a:t> sárga-narancs színű színezék, amit a természetben a fűszernövényként ismert </a:t>
            </a:r>
            <a:r>
              <a:rPr lang="hu-HU" sz="9600" b="1" dirty="0" err="1"/>
              <a:t>kurkuma</a:t>
            </a:r>
            <a:r>
              <a:rPr lang="hu-HU" sz="9600" b="1" dirty="0"/>
              <a:t> termel. A </a:t>
            </a:r>
            <a:r>
              <a:rPr lang="hu-HU" sz="9600" b="1" dirty="0" smtClean="0"/>
              <a:t>sokkal </a:t>
            </a:r>
            <a:r>
              <a:rPr lang="hu-HU" sz="9600" b="1" dirty="0"/>
              <a:t>drágább sáfrány helyettesítésére is használják. </a:t>
            </a:r>
            <a:endParaRPr lang="hu-HU" sz="9600" b="1" dirty="0" smtClean="0"/>
          </a:p>
          <a:p>
            <a:pPr marL="0" indent="0">
              <a:buNone/>
            </a:pPr>
            <a:r>
              <a:rPr lang="hu-HU" sz="9600" dirty="0" smtClean="0"/>
              <a:t> </a:t>
            </a:r>
            <a:r>
              <a:rPr lang="hu-HU" sz="11200" b="1" dirty="0" smtClean="0"/>
              <a:t>Felhasználás</a:t>
            </a:r>
          </a:p>
          <a:p>
            <a:pPr marL="400050" lvl="1" indent="0">
              <a:buNone/>
            </a:pPr>
            <a:r>
              <a:rPr lang="hu-HU" sz="9600" dirty="0"/>
              <a:t>• </a:t>
            </a:r>
            <a:r>
              <a:rPr lang="hu-HU" sz="9600" b="1" dirty="0" smtClean="0"/>
              <a:t>Margarinok</a:t>
            </a:r>
            <a:r>
              <a:rPr lang="hu-HU" sz="9600" b="1" dirty="0"/>
              <a:t/>
            </a:r>
            <a:br>
              <a:rPr lang="hu-HU" sz="9600" b="1" dirty="0"/>
            </a:br>
            <a:r>
              <a:rPr lang="hu-HU" sz="9600" b="1" dirty="0"/>
              <a:t>• Lekvár, </a:t>
            </a:r>
            <a:r>
              <a:rPr lang="hu-HU" sz="9600" b="1" dirty="0" smtClean="0"/>
              <a:t>dzsem</a:t>
            </a:r>
            <a:r>
              <a:rPr lang="hu-HU" sz="9600" b="1" dirty="0"/>
              <a:t/>
            </a:r>
            <a:br>
              <a:rPr lang="hu-HU" sz="9600" b="1" dirty="0"/>
            </a:br>
            <a:r>
              <a:rPr lang="hu-HU" sz="9600" b="1" dirty="0"/>
              <a:t>• </a:t>
            </a:r>
            <a:r>
              <a:rPr lang="hu-HU" sz="9600" b="1" dirty="0" smtClean="0"/>
              <a:t>Burgonyapehely </a:t>
            </a:r>
            <a:r>
              <a:rPr lang="hu-HU" sz="9600" b="1" dirty="0"/>
              <a:t/>
            </a:r>
            <a:br>
              <a:rPr lang="hu-HU" sz="9600" b="1" dirty="0"/>
            </a:br>
            <a:r>
              <a:rPr lang="hu-HU" sz="9600" b="1" dirty="0"/>
              <a:t>• Nem alkoholos aromás italok </a:t>
            </a:r>
            <a:br>
              <a:rPr lang="hu-HU" sz="9600" b="1" dirty="0"/>
            </a:br>
            <a:r>
              <a:rPr lang="hu-HU" sz="9600" b="1" dirty="0"/>
              <a:t>• Felvágottak és </a:t>
            </a:r>
            <a:r>
              <a:rPr lang="hu-HU" sz="9600" b="1" dirty="0" smtClean="0"/>
              <a:t>pástétomok</a:t>
            </a:r>
          </a:p>
          <a:p>
            <a:pPr marL="1588" lvl="1" indent="0">
              <a:buNone/>
            </a:pPr>
            <a:r>
              <a:rPr lang="hu-HU" sz="9600" b="1" dirty="0" smtClean="0"/>
              <a:t>A </a:t>
            </a:r>
            <a:r>
              <a:rPr lang="hu-HU" sz="9600" b="1" dirty="0" err="1"/>
              <a:t>kurkumint</a:t>
            </a:r>
            <a:r>
              <a:rPr lang="hu-HU" sz="9600" b="1" dirty="0"/>
              <a:t> használják a </a:t>
            </a:r>
            <a:r>
              <a:rPr lang="hu-HU" sz="9600" b="1" dirty="0" err="1"/>
              <a:t>currypor</a:t>
            </a:r>
            <a:r>
              <a:rPr lang="hu-HU" sz="9600" b="1" dirty="0"/>
              <a:t> színezésére is. </a:t>
            </a:r>
          </a:p>
          <a:p>
            <a:pPr marL="0" indent="0" algn="ctr">
              <a:buNone/>
            </a:pPr>
            <a:endParaRPr lang="hu-HU" sz="9600" b="1" dirty="0" smtClean="0"/>
          </a:p>
          <a:p>
            <a:pPr marL="0" indent="0" algn="ctr">
              <a:buNone/>
            </a:pPr>
            <a:r>
              <a:rPr lang="hu-HU" sz="9600" b="1" dirty="0" smtClean="0"/>
              <a:t>Élelmiszeradalékként </a:t>
            </a:r>
            <a:r>
              <a:rPr lang="hu-HU" sz="9600" b="1" dirty="0"/>
              <a:t>kódja E 100. </a:t>
            </a:r>
            <a:endParaRPr lang="hu-HU" sz="9600" dirty="0"/>
          </a:p>
        </p:txBody>
      </p:sp>
      <p:sp>
        <p:nvSpPr>
          <p:cNvPr id="4" name="Téglalap 3"/>
          <p:cNvSpPr/>
          <p:nvPr/>
        </p:nvSpPr>
        <p:spPr>
          <a:xfrm>
            <a:off x="1546408" y="404664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KURKUMIN</a:t>
            </a:r>
            <a:endParaRPr lang="hu-H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6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723</Words>
  <Application>Microsoft Office PowerPoint</Application>
  <PresentationFormat>Diavetítés a képernyőre (4:3 oldalarány)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PowerPoint bemutató</vt:lpstr>
      <vt:lpstr>1. Érzékszervi tulajdonságok módosítói: </vt:lpstr>
      <vt:lpstr>PowerPoint bemutató</vt:lpstr>
      <vt:lpstr>PowerPoint bemutató</vt:lpstr>
      <vt:lpstr>Gumicukor</vt:lpstr>
      <vt:lpstr>PowerPoint bemutató</vt:lpstr>
      <vt:lpstr>PowerPoint bemutató</vt:lpstr>
      <vt:lpstr>A színezékek csoportosítása szín szerint</vt:lpstr>
      <vt:lpstr>PowerPoint bemutató</vt:lpstr>
      <vt:lpstr>PowerPoint bemutató</vt:lpstr>
      <vt:lpstr>PowerPoint bemutató</vt:lpstr>
      <vt:lpstr>Élelmiszeradalékként kódja E 120. (Veszélyes adalékként tartják számon.)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Természetes színezékek Bartha Bettina Csehné Sajtos Marianna</dc:title>
  <dc:creator>Tanuló</dc:creator>
  <cp:lastModifiedBy>Windows-felhasználó</cp:lastModifiedBy>
  <cp:revision>66</cp:revision>
  <dcterms:created xsi:type="dcterms:W3CDTF">2013-01-14T10:46:52Z</dcterms:created>
  <dcterms:modified xsi:type="dcterms:W3CDTF">2013-02-13T09:02:50Z</dcterms:modified>
</cp:coreProperties>
</file>