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9" r:id="rId3"/>
    <p:sldId id="258" r:id="rId4"/>
    <p:sldId id="273" r:id="rId5"/>
    <p:sldId id="274" r:id="rId6"/>
    <p:sldId id="264" r:id="rId7"/>
    <p:sldId id="260" r:id="rId8"/>
    <p:sldId id="267" r:id="rId9"/>
    <p:sldId id="266" r:id="rId10"/>
    <p:sldId id="270" r:id="rId11"/>
    <p:sldId id="262" r:id="rId12"/>
    <p:sldId id="271" r:id="rId13"/>
    <p:sldId id="275" r:id="rId14"/>
    <p:sldId id="259" r:id="rId15"/>
    <p:sldId id="272" r:id="rId16"/>
    <p:sldId id="261" r:id="rId17"/>
    <p:sldId id="268" r:id="rId18"/>
    <p:sldId id="257" r:id="rId19"/>
  </p:sldIdLst>
  <p:sldSz cx="9144000" cy="6858000" type="screen4x3"/>
  <p:notesSz cx="6858000" cy="9144000"/>
  <p:defaultTextStyle>
    <a:defPPr>
      <a:defRPr lang="hu-H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8000"/>
    <a:srgbClr val="FFCC00"/>
    <a:srgbClr val="FF6600"/>
    <a:srgbClr val="33CC33"/>
    <a:srgbClr val="CCFF66"/>
    <a:srgbClr val="CCFF99"/>
    <a:srgbClr val="99FFCC"/>
    <a:srgbClr val="CCFFCC"/>
    <a:srgbClr val="FF9966"/>
  </p:clrMru>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Világos stílus 1 – 3. jelölőszín">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Világos stílus 1 – 2. jelölőszín">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Világos stílus 1 – 1. jelölőszín">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Világos stílus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Világos stílus 2 – 2. jelölőszín">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Világos stílus 2 – 1. jelölőszín">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Világos stílus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Stílus és rács nélkül">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éma alapján készült stílus 1 – 1. jelölőszín">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935" autoAdjust="0"/>
    <p:restoredTop sz="92281" autoAdjust="0"/>
  </p:normalViewPr>
  <p:slideViewPr>
    <p:cSldViewPr>
      <p:cViewPr>
        <p:scale>
          <a:sx n="68" d="100"/>
          <a:sy n="68" d="100"/>
        </p:scale>
        <p:origin x="-552"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munkalap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hu-HU"/>
  <c:chart>
    <c:autoTitleDeleted val="1"/>
    <c:view3D>
      <c:rotX val="30"/>
      <c:perspective val="30"/>
    </c:view3D>
    <c:plotArea>
      <c:layout>
        <c:manualLayout>
          <c:layoutTarget val="inner"/>
          <c:xMode val="edge"/>
          <c:yMode val="edge"/>
          <c:x val="6.1419632736442541E-2"/>
          <c:y val="0.12599161910627796"/>
          <c:w val="0.5882314536696458"/>
          <c:h val="0.77658799038526904"/>
        </c:manualLayout>
      </c:layout>
      <c:pie3DChart>
        <c:varyColors val="1"/>
        <c:ser>
          <c:idx val="0"/>
          <c:order val="0"/>
          <c:tx>
            <c:strRef>
              <c:f>Munka1!$B$1</c:f>
              <c:strCache>
                <c:ptCount val="1"/>
                <c:pt idx="0">
                  <c:v>Értékesítés</c:v>
                </c:pt>
              </c:strCache>
            </c:strRef>
          </c:tx>
          <c:spPr>
            <a:effectLst>
              <a:outerShdw blurRad="50800" dist="38100" dir="2700000" algn="tl" rotWithShape="0">
                <a:prstClr val="black">
                  <a:alpha val="40000"/>
                </a:prstClr>
              </a:outerShdw>
            </a:effectLst>
          </c:spPr>
          <c:dPt>
            <c:idx val="0"/>
            <c:spPr>
              <a:solidFill>
                <a:srgbClr val="FFFF00"/>
              </a:solidFill>
              <a:effectLst>
                <a:outerShdw blurRad="50800" dist="38100" dir="2700000" algn="tl" rotWithShape="0">
                  <a:prstClr val="black">
                    <a:alpha val="40000"/>
                  </a:prstClr>
                </a:outerShdw>
              </a:effectLst>
            </c:spPr>
          </c:dPt>
          <c:dPt>
            <c:idx val="1"/>
            <c:spPr>
              <a:solidFill>
                <a:srgbClr val="FFBF00"/>
              </a:solidFill>
              <a:effectLst>
                <a:outerShdw blurRad="50800" dist="38100" dir="2700000" algn="tl" rotWithShape="0">
                  <a:prstClr val="black">
                    <a:alpha val="40000"/>
                  </a:prstClr>
                </a:outerShdw>
              </a:effectLst>
            </c:spPr>
          </c:dPt>
          <c:dPt>
            <c:idx val="2"/>
            <c:spPr>
              <a:solidFill>
                <a:srgbClr val="92D050"/>
              </a:solidFill>
              <a:effectLst>
                <a:outerShdw blurRad="50800" dist="38100" dir="2700000" algn="tl" rotWithShape="0">
                  <a:prstClr val="black">
                    <a:alpha val="40000"/>
                  </a:prstClr>
                </a:outerShdw>
              </a:effectLst>
            </c:spPr>
          </c:dPt>
          <c:dPt>
            <c:idx val="3"/>
            <c:spPr>
              <a:solidFill>
                <a:srgbClr val="00FF99"/>
              </a:solidFill>
              <a:effectLst>
                <a:outerShdw blurRad="50800" dist="38100" dir="2700000" algn="tl" rotWithShape="0">
                  <a:prstClr val="black">
                    <a:alpha val="40000"/>
                  </a:prstClr>
                </a:outerShdw>
              </a:effectLst>
            </c:spPr>
          </c:dPt>
          <c:dPt>
            <c:idx val="4"/>
            <c:spPr>
              <a:solidFill>
                <a:srgbClr val="CCFF33"/>
              </a:solidFill>
              <a:effectLst>
                <a:outerShdw blurRad="50800" dist="38100" dir="2700000" algn="tl" rotWithShape="0">
                  <a:prstClr val="black">
                    <a:alpha val="40000"/>
                  </a:prstClr>
                </a:outerShdw>
              </a:effectLst>
            </c:spPr>
          </c:dPt>
          <c:dPt>
            <c:idx val="5"/>
            <c:spPr>
              <a:solidFill>
                <a:srgbClr val="FF0000"/>
              </a:solidFill>
              <a:effectLst>
                <a:outerShdw blurRad="50800" dist="38100" dir="2700000" algn="tl" rotWithShape="0">
                  <a:prstClr val="black">
                    <a:alpha val="40000"/>
                  </a:prstClr>
                </a:outerShdw>
              </a:effectLst>
            </c:spPr>
          </c:dPt>
          <c:dPt>
            <c:idx val="6"/>
            <c:spPr>
              <a:solidFill>
                <a:srgbClr val="009900"/>
              </a:solidFill>
              <a:effectLst>
                <a:outerShdw blurRad="50800" dist="38100" dir="2700000" algn="tl" rotWithShape="0">
                  <a:prstClr val="black">
                    <a:alpha val="40000"/>
                  </a:prstClr>
                </a:outerShdw>
              </a:effectLst>
            </c:spPr>
          </c:dPt>
          <c:dLbls>
            <c:dLbl>
              <c:idx val="4"/>
              <c:layout>
                <c:manualLayout>
                  <c:x val="6.281094207006313E-2"/>
                  <c:y val="4.6166156067399086E-2"/>
                </c:manualLayout>
              </c:layout>
              <c:showPercent val="1"/>
            </c:dLbl>
            <c:txPr>
              <a:bodyPr/>
              <a:lstStyle/>
              <a:p>
                <a:pPr>
                  <a:defRPr sz="1800" b="0">
                    <a:solidFill>
                      <a:schemeClr val="tx1">
                        <a:lumMod val="95000"/>
                        <a:lumOff val="5000"/>
                      </a:schemeClr>
                    </a:solidFill>
                  </a:defRPr>
                </a:pPr>
                <a:endParaRPr lang="hu-HU"/>
              </a:p>
            </c:txPr>
            <c:showPercent val="1"/>
            <c:showLeaderLines val="1"/>
          </c:dLbls>
          <c:cat>
            <c:strRef>
              <c:f>Munka1!$A$2:$A$8</c:f>
              <c:strCache>
                <c:ptCount val="7"/>
                <c:pt idx="0">
                  <c:v>Soha</c:v>
                </c:pt>
                <c:pt idx="1">
                  <c:v>Ritkábban</c:v>
                </c:pt>
                <c:pt idx="2">
                  <c:v>Hetente </c:v>
                </c:pt>
                <c:pt idx="3">
                  <c:v>havonta többször</c:v>
                </c:pt>
                <c:pt idx="4">
                  <c:v>Hetente többször</c:v>
                </c:pt>
                <c:pt idx="5">
                  <c:v>Naponta</c:v>
                </c:pt>
                <c:pt idx="6">
                  <c:v>Csak ezt fogyaztom</c:v>
                </c:pt>
              </c:strCache>
            </c:strRef>
          </c:cat>
          <c:val>
            <c:numRef>
              <c:f>Munka1!$B$2:$B$8</c:f>
              <c:numCache>
                <c:formatCode>General</c:formatCode>
                <c:ptCount val="7"/>
                <c:pt idx="0">
                  <c:v>34</c:v>
                </c:pt>
                <c:pt idx="1">
                  <c:v>31</c:v>
                </c:pt>
                <c:pt idx="2">
                  <c:v>10</c:v>
                </c:pt>
                <c:pt idx="3">
                  <c:v>8</c:v>
                </c:pt>
                <c:pt idx="4">
                  <c:v>6</c:v>
                </c:pt>
                <c:pt idx="5">
                  <c:v>6</c:v>
                </c:pt>
                <c:pt idx="6">
                  <c:v>5</c:v>
                </c:pt>
              </c:numCache>
            </c:numRef>
          </c:val>
        </c:ser>
        <c:dLbls>
          <c:showPercent val="1"/>
        </c:dLbls>
      </c:pie3DChart>
      <c:spPr>
        <a:effectLst>
          <a:outerShdw blurRad="50800" dist="38100" algn="l" rotWithShape="0">
            <a:prstClr val="black">
              <a:alpha val="55000"/>
            </a:prstClr>
          </a:outerShdw>
        </a:effectLst>
      </c:spPr>
    </c:plotArea>
    <c:legend>
      <c:legendPos val="r"/>
      <c:layout>
        <c:manualLayout>
          <c:xMode val="edge"/>
          <c:yMode val="edge"/>
          <c:x val="0.7053818496843911"/>
          <c:y val="0.19625234469050093"/>
          <c:w val="0.27325644550029465"/>
          <c:h val="0.54647386544976051"/>
        </c:manualLayout>
      </c:layout>
      <c:txPr>
        <a:bodyPr/>
        <a:lstStyle/>
        <a:p>
          <a:pPr>
            <a:defRPr b="1"/>
          </a:pPr>
          <a:endParaRPr lang="hu-HU"/>
        </a:p>
      </c:txPr>
    </c:legend>
    <c:plotVisOnly val="1"/>
  </c:chart>
  <c:txPr>
    <a:bodyPr/>
    <a:lstStyle/>
    <a:p>
      <a:pPr>
        <a:defRPr sz="1800"/>
      </a:pPr>
      <a:endParaRPr lang="hu-HU"/>
    </a:p>
  </c:txPr>
  <c:externalData r:id="rId1"/>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2D88B428-5099-469C-BDA2-5BEA2E7D016A}" type="slidenum">
              <a:rPr lang="hu-HU"/>
              <a:pPr>
                <a:defRPr/>
              </a:pPr>
              <a:t>‹#›</a:t>
            </a:fld>
            <a:endParaRPr lang="hu-HU"/>
          </a:p>
        </p:txBody>
      </p:sp>
    </p:spTree>
  </p:cSld>
  <p:clrMapOvr>
    <a:masterClrMapping/>
  </p:clrMapOvr>
  <p:transition advClick="0" advTm="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B6888FE4-4F69-43FF-A878-DDA8E5B1FADA}" type="slidenum">
              <a:rPr lang="hu-HU"/>
              <a:pPr>
                <a:defRPr/>
              </a:pPr>
              <a:t>‹#›</a:t>
            </a:fld>
            <a:endParaRPr lang="hu-HU"/>
          </a:p>
        </p:txBody>
      </p:sp>
    </p:spTree>
  </p:cSld>
  <p:clrMapOvr>
    <a:masterClrMapping/>
  </p:clrMapOvr>
  <p:transition advClick="0" advTm="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0E0F850A-4D08-47A9-96C7-0927C6349D5F}" type="slidenum">
              <a:rPr lang="hu-HU"/>
              <a:pPr>
                <a:defRPr/>
              </a:pPr>
              <a:t>‹#›</a:t>
            </a:fld>
            <a:endParaRPr lang="hu-HU"/>
          </a:p>
        </p:txBody>
      </p:sp>
    </p:spTree>
  </p:cSld>
  <p:clrMapOvr>
    <a:masterClrMapping/>
  </p:clrMapOvr>
  <p:transition advClick="0" advTm="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C2658906-261D-4E32-A541-DFC11F6B3883}" type="slidenum">
              <a:rPr lang="hu-HU"/>
              <a:pPr>
                <a:defRPr/>
              </a:pPr>
              <a:t>‹#›</a:t>
            </a:fld>
            <a:endParaRPr lang="hu-HU"/>
          </a:p>
        </p:txBody>
      </p:sp>
    </p:spTree>
  </p:cSld>
  <p:clrMapOvr>
    <a:masterClrMapping/>
  </p:clrMapOvr>
  <p:transition advClick="0" advTm="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C5072510-2412-4A68-A6C9-995EDE63F3E6}" type="slidenum">
              <a:rPr lang="hu-HU"/>
              <a:pPr>
                <a:defRPr/>
              </a:pPr>
              <a:t>‹#›</a:t>
            </a:fld>
            <a:endParaRPr lang="hu-HU"/>
          </a:p>
        </p:txBody>
      </p:sp>
    </p:spTree>
  </p:cSld>
  <p:clrMapOvr>
    <a:masterClrMapping/>
  </p:clrMapOvr>
  <p:transition advClick="0" advTm="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FABCBDD2-E6DC-41B5-B20C-965975C41AE5}" type="slidenum">
              <a:rPr lang="hu-HU"/>
              <a:pPr>
                <a:defRPr/>
              </a:pPr>
              <a:t>‹#›</a:t>
            </a:fld>
            <a:endParaRPr lang="hu-HU"/>
          </a:p>
        </p:txBody>
      </p:sp>
    </p:spTree>
  </p:cSld>
  <p:clrMapOvr>
    <a:masterClrMapping/>
  </p:clrMapOvr>
  <p:transition advClick="0" advTm="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p>
        </p:txBody>
      </p:sp>
      <p:sp>
        <p:nvSpPr>
          <p:cNvPr id="9" name="Rectangle 6"/>
          <p:cNvSpPr>
            <a:spLocks noGrp="1" noChangeArrowheads="1"/>
          </p:cNvSpPr>
          <p:nvPr>
            <p:ph type="sldNum" sz="quarter" idx="12"/>
          </p:nvPr>
        </p:nvSpPr>
        <p:spPr>
          <a:ln/>
        </p:spPr>
        <p:txBody>
          <a:bodyPr/>
          <a:lstStyle>
            <a:lvl1pPr>
              <a:defRPr/>
            </a:lvl1pPr>
          </a:lstStyle>
          <a:p>
            <a:pPr>
              <a:defRPr/>
            </a:pPr>
            <a:fld id="{220D96EB-0048-4A08-BED1-C65C6AE1C713}" type="slidenum">
              <a:rPr lang="hu-HU"/>
              <a:pPr>
                <a:defRPr/>
              </a:pPr>
              <a:t>‹#›</a:t>
            </a:fld>
            <a:endParaRPr lang="hu-HU"/>
          </a:p>
        </p:txBody>
      </p:sp>
    </p:spTree>
  </p:cSld>
  <p:clrMapOvr>
    <a:masterClrMapping/>
  </p:clrMapOvr>
  <p:transition advClick="0" advTm="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CD0A2D40-B52E-4693-9DDE-1E689CB14424}" type="slidenum">
              <a:rPr lang="hu-HU"/>
              <a:pPr>
                <a:defRPr/>
              </a:pPr>
              <a:t>‹#›</a:t>
            </a:fld>
            <a:endParaRPr lang="hu-HU"/>
          </a:p>
        </p:txBody>
      </p:sp>
    </p:spTree>
  </p:cSld>
  <p:clrMapOvr>
    <a:masterClrMapping/>
  </p:clrMapOvr>
  <p:transition advClick="0" advTm="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p>
        </p:txBody>
      </p:sp>
      <p:sp>
        <p:nvSpPr>
          <p:cNvPr id="4" name="Rectangle 6"/>
          <p:cNvSpPr>
            <a:spLocks noGrp="1" noChangeArrowheads="1"/>
          </p:cNvSpPr>
          <p:nvPr>
            <p:ph type="sldNum" sz="quarter" idx="12"/>
          </p:nvPr>
        </p:nvSpPr>
        <p:spPr>
          <a:ln/>
        </p:spPr>
        <p:txBody>
          <a:bodyPr/>
          <a:lstStyle>
            <a:lvl1pPr>
              <a:defRPr/>
            </a:lvl1pPr>
          </a:lstStyle>
          <a:p>
            <a:pPr>
              <a:defRPr/>
            </a:pPr>
            <a:fld id="{C3474344-CDBB-4936-A6FF-833F04EA9F45}" type="slidenum">
              <a:rPr lang="hu-HU"/>
              <a:pPr>
                <a:defRPr/>
              </a:pPr>
              <a:t>‹#›</a:t>
            </a:fld>
            <a:endParaRPr lang="hu-HU"/>
          </a:p>
        </p:txBody>
      </p:sp>
    </p:spTree>
  </p:cSld>
  <p:clrMapOvr>
    <a:masterClrMapping/>
  </p:clrMapOvr>
  <p:transition advClick="0" advTm="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6C8409F5-7935-45C8-A485-DA345B4443A3}" type="slidenum">
              <a:rPr lang="hu-HU"/>
              <a:pPr>
                <a:defRPr/>
              </a:pPr>
              <a:t>‹#›</a:t>
            </a:fld>
            <a:endParaRPr lang="hu-HU"/>
          </a:p>
        </p:txBody>
      </p:sp>
    </p:spTree>
  </p:cSld>
  <p:clrMapOvr>
    <a:masterClrMapping/>
  </p:clrMapOvr>
  <p:transition advClick="0" advTm="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DE5454D8-1DC0-4C9D-8CDB-4223D99BAC30}" type="slidenum">
              <a:rPr lang="hu-HU"/>
              <a:pPr>
                <a:defRPr/>
              </a:pPr>
              <a:t>‹#›</a:t>
            </a:fld>
            <a:endParaRPr lang="hu-HU"/>
          </a:p>
        </p:txBody>
      </p:sp>
    </p:spTree>
  </p:cSld>
  <p:clrMapOvr>
    <a:masterClrMapping/>
  </p:clrMapOvr>
  <p:transition advClick="0" advTm="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alphaModFix amt="67000"/>
            <a:lum/>
          </a:blip>
          <a:srcRect/>
          <a:stretch>
            <a:fillRect l="-18000" r="-18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smtClean="0"/>
              <a:t>Mintacím szerkesztése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hu-H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hu-H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0FE8FED-F161-4749-B4D8-1927296C158C}"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18000" r="-18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42910" y="0"/>
            <a:ext cx="7772400" cy="1470025"/>
          </a:xfrm>
          <a:noFill/>
          <a:effectLst/>
        </p:spPr>
        <p:txBody>
          <a:bodyPr/>
          <a:lstStyle/>
          <a:p>
            <a:pPr eaLnBrk="1" hangingPunct="1"/>
            <a:r>
              <a:rPr lang="hu-HU" sz="5400" b="1" i="1" u="sng" smtClean="0">
                <a:solidFill>
                  <a:srgbClr val="FFCC00"/>
                </a:solidFill>
                <a:latin typeface="Eras Bold ITC" pitchFamily="34" charset="0"/>
              </a:rPr>
              <a:t>Bioélelmiszerek</a:t>
            </a:r>
          </a:p>
        </p:txBody>
      </p:sp>
      <p:sp>
        <p:nvSpPr>
          <p:cNvPr id="2054" name="Text Box 6"/>
          <p:cNvSpPr txBox="1">
            <a:spLocks noChangeArrowheads="1"/>
          </p:cNvSpPr>
          <p:nvPr/>
        </p:nvSpPr>
        <p:spPr bwMode="auto">
          <a:xfrm>
            <a:off x="323850" y="2349500"/>
            <a:ext cx="8569325" cy="2384425"/>
          </a:xfrm>
          <a:prstGeom prst="rect">
            <a:avLst/>
          </a:prstGeom>
          <a:solidFill>
            <a:srgbClr val="CCFF66"/>
          </a:solidFill>
          <a:ln w="28575">
            <a:solidFill>
              <a:schemeClr val="tx1"/>
            </a:solidFill>
            <a:miter lim="800000"/>
            <a:headEnd/>
            <a:tailEnd/>
          </a:ln>
        </p:spPr>
        <p:txBody>
          <a:bodyPr>
            <a:spAutoFit/>
          </a:bodyPr>
          <a:lstStyle/>
          <a:p>
            <a:pPr algn="ctr">
              <a:spcBef>
                <a:spcPct val="50000"/>
              </a:spcBef>
            </a:pPr>
            <a:r>
              <a:rPr lang="hu-HU" sz="2700" b="1"/>
              <a:t>Név : Baracskai Petra</a:t>
            </a:r>
          </a:p>
          <a:p>
            <a:pPr algn="ctr">
              <a:spcBef>
                <a:spcPct val="50000"/>
              </a:spcBef>
            </a:pPr>
            <a:r>
              <a:rPr lang="hu-HU" sz="2700" b="1"/>
              <a:t>Felkészítő tanár: Tóth Mariann</a:t>
            </a:r>
          </a:p>
          <a:p>
            <a:pPr algn="ctr">
              <a:spcBef>
                <a:spcPct val="50000"/>
              </a:spcBef>
            </a:pPr>
            <a:r>
              <a:rPr lang="hu-HU" sz="2700" b="1"/>
              <a:t>Iskola: Szent Lőrinc Katolikus </a:t>
            </a:r>
            <a:r>
              <a:rPr lang="hu-HU" sz="2700" b="1" smtClean="0"/>
              <a:t>Általános </a:t>
            </a:r>
            <a:r>
              <a:rPr lang="hu-HU" sz="2700" b="1"/>
              <a:t>I</a:t>
            </a:r>
            <a:r>
              <a:rPr lang="hu-HU" sz="2700" b="1" smtClean="0"/>
              <a:t>skola</a:t>
            </a:r>
            <a:endParaRPr lang="hu-HU" sz="2700" b="1"/>
          </a:p>
          <a:p>
            <a:pPr algn="ctr">
              <a:spcBef>
                <a:spcPct val="50000"/>
              </a:spcBef>
            </a:pPr>
            <a:r>
              <a:rPr lang="hu-HU" sz="2700" b="1"/>
              <a:t>Címe: 1183 Budapest, </a:t>
            </a:r>
            <a:r>
              <a:rPr lang="hu-HU" sz="2700" b="1" smtClean="0"/>
              <a:t>Gyöngyvirág u</a:t>
            </a:r>
            <a:r>
              <a:rPr lang="hu-HU" sz="2700" b="1"/>
              <a:t>. </a:t>
            </a:r>
            <a:r>
              <a:rPr lang="hu-HU" sz="2700" b="1" smtClean="0"/>
              <a:t>41</a:t>
            </a:r>
            <a:endParaRPr lang="hu-HU" sz="2700" b="1"/>
          </a:p>
        </p:txBody>
      </p:sp>
    </p:spTree>
  </p:cSld>
  <p:clrMapOvr>
    <a:masterClrMapping/>
  </p:clrMapOvr>
  <p:transition advClick="0" advTm="13000">
    <p:sndAc>
      <p:stSnd loop="1">
        <p:snd r:embed="rId2" name="Bella's Lullaby OFFICIAL Piano Only! Composed by Carter Burwell, played by Stan Whitmir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2050"/>
                                        </p:tgtEl>
                                        <p:attrNameLst>
                                          <p:attrName>style.visibility</p:attrName>
                                        </p:attrNameLst>
                                      </p:cBhvr>
                                      <p:to>
                                        <p:strVal val="visible"/>
                                      </p:to>
                                    </p:set>
                                    <p:set>
                                      <p:cBhvr>
                                        <p:cTn id="7" dur="228" fill="hold">
                                          <p:stCondLst>
                                            <p:cond delay="0"/>
                                          </p:stCondLst>
                                        </p:cTn>
                                        <p:tgtEl>
                                          <p:spTgt spid="2050"/>
                                        </p:tgtEl>
                                        <p:attrNameLst>
                                          <p:attrName>style.rotation</p:attrName>
                                        </p:attrNameLst>
                                      </p:cBhvr>
                                      <p:to>
                                        <p:strVal val="-45.0"/>
                                      </p:to>
                                    </p:set>
                                    <p:anim calcmode="lin" valueType="num">
                                      <p:cBhvr>
                                        <p:cTn id="8" dur="228" fill="hold">
                                          <p:stCondLst>
                                            <p:cond delay="228"/>
                                          </p:stCondLst>
                                        </p:cTn>
                                        <p:tgtEl>
                                          <p:spTgt spid="2050"/>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2050"/>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2050"/>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050"/>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4000"/>
                            </p:stCondLst>
                            <p:childTnLst>
                              <p:par>
                                <p:cTn id="13" presetID="30" presetClass="entr" presetSubtype="0" fill="hold" grpId="0" nodeType="afterEffect">
                                  <p:stCondLst>
                                    <p:cond delay="0"/>
                                  </p:stCondLst>
                                  <p:childTnLst>
                                    <p:set>
                                      <p:cBhvr>
                                        <p:cTn id="14" dur="1" fill="hold">
                                          <p:stCondLst>
                                            <p:cond delay="0"/>
                                          </p:stCondLst>
                                        </p:cTn>
                                        <p:tgtEl>
                                          <p:spTgt spid="2054">
                                            <p:bg/>
                                          </p:spTgt>
                                        </p:tgtEl>
                                        <p:attrNameLst>
                                          <p:attrName>style.visibility</p:attrName>
                                        </p:attrNameLst>
                                      </p:cBhvr>
                                      <p:to>
                                        <p:strVal val="visible"/>
                                      </p:to>
                                    </p:set>
                                    <p:animEffect transition="in" filter="fade">
                                      <p:cBhvr>
                                        <p:cTn id="15" dur="1600" decel="100000"/>
                                        <p:tgtEl>
                                          <p:spTgt spid="2054">
                                            <p:bg/>
                                          </p:spTgt>
                                        </p:tgtEl>
                                      </p:cBhvr>
                                    </p:animEffect>
                                    <p:anim calcmode="lin" valueType="num">
                                      <p:cBhvr>
                                        <p:cTn id="16" dur="1600" decel="100000" fill="hold"/>
                                        <p:tgtEl>
                                          <p:spTgt spid="2054">
                                            <p:bg/>
                                          </p:spTgt>
                                        </p:tgtEl>
                                        <p:attrNameLst>
                                          <p:attrName>style.rotation</p:attrName>
                                        </p:attrNameLst>
                                      </p:cBhvr>
                                      <p:tavLst>
                                        <p:tav tm="0">
                                          <p:val>
                                            <p:fltVal val="-90"/>
                                          </p:val>
                                        </p:tav>
                                        <p:tav tm="100000">
                                          <p:val>
                                            <p:fltVal val="0"/>
                                          </p:val>
                                        </p:tav>
                                      </p:tavLst>
                                    </p:anim>
                                    <p:anim calcmode="lin" valueType="num">
                                      <p:cBhvr>
                                        <p:cTn id="17" dur="1600" decel="100000" fill="hold"/>
                                        <p:tgtEl>
                                          <p:spTgt spid="2054">
                                            <p:bg/>
                                          </p:spTgt>
                                        </p:tgtEl>
                                        <p:attrNameLst>
                                          <p:attrName>ppt_x</p:attrName>
                                        </p:attrNameLst>
                                      </p:cBhvr>
                                      <p:tavLst>
                                        <p:tav tm="0">
                                          <p:val>
                                            <p:strVal val="#ppt_x+0.4"/>
                                          </p:val>
                                        </p:tav>
                                        <p:tav tm="100000">
                                          <p:val>
                                            <p:strVal val="#ppt_x-0.05"/>
                                          </p:val>
                                        </p:tav>
                                      </p:tavLst>
                                    </p:anim>
                                    <p:anim calcmode="lin" valueType="num">
                                      <p:cBhvr>
                                        <p:cTn id="18" dur="1600" decel="100000" fill="hold"/>
                                        <p:tgtEl>
                                          <p:spTgt spid="2054">
                                            <p:bg/>
                                          </p:spTgt>
                                        </p:tgtEl>
                                        <p:attrNameLst>
                                          <p:attrName>ppt_y</p:attrName>
                                        </p:attrNameLst>
                                      </p:cBhvr>
                                      <p:tavLst>
                                        <p:tav tm="0">
                                          <p:val>
                                            <p:strVal val="#ppt_y-0.4"/>
                                          </p:val>
                                        </p:tav>
                                        <p:tav tm="100000">
                                          <p:val>
                                            <p:strVal val="#ppt_y+0.1"/>
                                          </p:val>
                                        </p:tav>
                                      </p:tavLst>
                                    </p:anim>
                                    <p:anim calcmode="lin" valueType="num">
                                      <p:cBhvr>
                                        <p:cTn id="19" dur="400" accel="100000" fill="hold">
                                          <p:stCondLst>
                                            <p:cond delay="1600"/>
                                          </p:stCondLst>
                                        </p:cTn>
                                        <p:tgtEl>
                                          <p:spTgt spid="2054">
                                            <p:bg/>
                                          </p:spTgt>
                                        </p:tgtEl>
                                        <p:attrNameLst>
                                          <p:attrName>ppt_x</p:attrName>
                                        </p:attrNameLst>
                                      </p:cBhvr>
                                      <p:tavLst>
                                        <p:tav tm="0">
                                          <p:val>
                                            <p:strVal val="#ppt_x-0.05"/>
                                          </p:val>
                                        </p:tav>
                                        <p:tav tm="100000">
                                          <p:val>
                                            <p:strVal val="#ppt_x"/>
                                          </p:val>
                                        </p:tav>
                                      </p:tavLst>
                                    </p:anim>
                                    <p:anim calcmode="lin" valueType="num">
                                      <p:cBhvr>
                                        <p:cTn id="20" dur="400" accel="100000" fill="hold">
                                          <p:stCondLst>
                                            <p:cond delay="1600"/>
                                          </p:stCondLst>
                                        </p:cTn>
                                        <p:tgtEl>
                                          <p:spTgt spid="2054">
                                            <p:bg/>
                                          </p:spTgt>
                                        </p:tgtEl>
                                        <p:attrNameLst>
                                          <p:attrName>ppt_y</p:attrName>
                                        </p:attrNameLst>
                                      </p:cBhvr>
                                      <p:tavLst>
                                        <p:tav tm="0">
                                          <p:val>
                                            <p:strVal val="#ppt_y+0.1"/>
                                          </p:val>
                                        </p:tav>
                                        <p:tav tm="100000">
                                          <p:val>
                                            <p:strVal val="#ppt_y"/>
                                          </p:val>
                                        </p:tav>
                                      </p:tavLst>
                                    </p:anim>
                                  </p:childTnLst>
                                </p:cTn>
                              </p:par>
                            </p:childTnLst>
                          </p:cTn>
                        </p:par>
                        <p:par>
                          <p:cTn id="21" fill="hold">
                            <p:stCondLst>
                              <p:cond delay="6000"/>
                            </p:stCondLst>
                            <p:childTnLst>
                              <p:par>
                                <p:cTn id="22" presetID="41" presetClass="entr" presetSubtype="0" fill="hold" nodeType="afterEffect">
                                  <p:stCondLst>
                                    <p:cond delay="0"/>
                                  </p:stCondLst>
                                  <p:iterate type="lt">
                                    <p:tmPct val="10000"/>
                                  </p:iterate>
                                  <p:childTnLst>
                                    <p:set>
                                      <p:cBhvr>
                                        <p:cTn id="23" dur="1" fill="hold">
                                          <p:stCondLst>
                                            <p:cond delay="0"/>
                                          </p:stCondLst>
                                        </p:cTn>
                                        <p:tgtEl>
                                          <p:spTgt spid="2054">
                                            <p:txEl>
                                              <p:pRg st="0" end="0"/>
                                            </p:txEl>
                                          </p:spTgt>
                                        </p:tgtEl>
                                        <p:attrNameLst>
                                          <p:attrName>style.visibility</p:attrName>
                                        </p:attrNameLst>
                                      </p:cBhvr>
                                      <p:to>
                                        <p:strVal val="visible"/>
                                      </p:to>
                                    </p:set>
                                    <p:anim calcmode="lin" valueType="num">
                                      <p:cBhvr>
                                        <p:cTn id="24" dur="500" fill="hold"/>
                                        <p:tgtEl>
                                          <p:spTgt spid="205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2054">
                                            <p:txEl>
                                              <p:pRg st="0" end="0"/>
                                            </p:txEl>
                                          </p:spTgt>
                                        </p:tgtEl>
                                        <p:attrNameLst>
                                          <p:attrName>ppt_y</p:attrName>
                                        </p:attrNameLst>
                                      </p:cBhvr>
                                      <p:tavLst>
                                        <p:tav tm="0">
                                          <p:val>
                                            <p:strVal val="#ppt_y"/>
                                          </p:val>
                                        </p:tav>
                                        <p:tav tm="100000">
                                          <p:val>
                                            <p:strVal val="#ppt_y"/>
                                          </p:val>
                                        </p:tav>
                                      </p:tavLst>
                                    </p:anim>
                                    <p:anim calcmode="lin" valueType="num">
                                      <p:cBhvr>
                                        <p:cTn id="26" dur="500" fill="hold"/>
                                        <p:tgtEl>
                                          <p:spTgt spid="205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205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2054">
                                            <p:txEl>
                                              <p:pRg st="0" end="0"/>
                                            </p:txEl>
                                          </p:spTgt>
                                        </p:tgtEl>
                                      </p:cBhvr>
                                    </p:animEffect>
                                  </p:childTnLst>
                                </p:cTn>
                              </p:par>
                              <p:par>
                                <p:cTn id="29" presetID="41" presetClass="entr" presetSubtype="0" fill="hold" nodeType="withEffect">
                                  <p:stCondLst>
                                    <p:cond delay="0"/>
                                  </p:stCondLst>
                                  <p:iterate type="lt">
                                    <p:tmPct val="10000"/>
                                  </p:iterate>
                                  <p:childTnLst>
                                    <p:set>
                                      <p:cBhvr>
                                        <p:cTn id="30" dur="1" fill="hold">
                                          <p:stCondLst>
                                            <p:cond delay="0"/>
                                          </p:stCondLst>
                                        </p:cTn>
                                        <p:tgtEl>
                                          <p:spTgt spid="2054">
                                            <p:txEl>
                                              <p:pRg st="1" end="1"/>
                                            </p:txEl>
                                          </p:spTgt>
                                        </p:tgtEl>
                                        <p:attrNameLst>
                                          <p:attrName>style.visibility</p:attrName>
                                        </p:attrNameLst>
                                      </p:cBhvr>
                                      <p:to>
                                        <p:strVal val="visible"/>
                                      </p:to>
                                    </p:set>
                                    <p:anim calcmode="lin" valueType="num">
                                      <p:cBhvr>
                                        <p:cTn id="31" dur="500" fill="hold"/>
                                        <p:tgtEl>
                                          <p:spTgt spid="205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2054">
                                            <p:txEl>
                                              <p:pRg st="1" end="1"/>
                                            </p:txEl>
                                          </p:spTgt>
                                        </p:tgtEl>
                                        <p:attrNameLst>
                                          <p:attrName>ppt_y</p:attrName>
                                        </p:attrNameLst>
                                      </p:cBhvr>
                                      <p:tavLst>
                                        <p:tav tm="0">
                                          <p:val>
                                            <p:strVal val="#ppt_y"/>
                                          </p:val>
                                        </p:tav>
                                        <p:tav tm="100000">
                                          <p:val>
                                            <p:strVal val="#ppt_y"/>
                                          </p:val>
                                        </p:tav>
                                      </p:tavLst>
                                    </p:anim>
                                    <p:anim calcmode="lin" valueType="num">
                                      <p:cBhvr>
                                        <p:cTn id="33" dur="500" fill="hold"/>
                                        <p:tgtEl>
                                          <p:spTgt spid="205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205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2054">
                                            <p:txEl>
                                              <p:pRg st="1" end="1"/>
                                            </p:txEl>
                                          </p:spTgt>
                                        </p:tgtEl>
                                      </p:cBhvr>
                                    </p:animEffect>
                                  </p:childTnLst>
                                </p:cTn>
                              </p:par>
                              <p:par>
                                <p:cTn id="36" presetID="41" presetClass="entr" presetSubtype="0" fill="hold" nodeType="withEffect">
                                  <p:stCondLst>
                                    <p:cond delay="0"/>
                                  </p:stCondLst>
                                  <p:iterate type="lt">
                                    <p:tmPct val="10000"/>
                                  </p:iterate>
                                  <p:childTnLst>
                                    <p:set>
                                      <p:cBhvr>
                                        <p:cTn id="37" dur="1" fill="hold">
                                          <p:stCondLst>
                                            <p:cond delay="0"/>
                                          </p:stCondLst>
                                        </p:cTn>
                                        <p:tgtEl>
                                          <p:spTgt spid="2054">
                                            <p:txEl>
                                              <p:pRg st="2" end="2"/>
                                            </p:txEl>
                                          </p:spTgt>
                                        </p:tgtEl>
                                        <p:attrNameLst>
                                          <p:attrName>style.visibility</p:attrName>
                                        </p:attrNameLst>
                                      </p:cBhvr>
                                      <p:to>
                                        <p:strVal val="visible"/>
                                      </p:to>
                                    </p:set>
                                    <p:anim calcmode="lin" valueType="num">
                                      <p:cBhvr>
                                        <p:cTn id="38" dur="500" fill="hold"/>
                                        <p:tgtEl>
                                          <p:spTgt spid="205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2054">
                                            <p:txEl>
                                              <p:pRg st="2" end="2"/>
                                            </p:txEl>
                                          </p:spTgt>
                                        </p:tgtEl>
                                        <p:attrNameLst>
                                          <p:attrName>ppt_y</p:attrName>
                                        </p:attrNameLst>
                                      </p:cBhvr>
                                      <p:tavLst>
                                        <p:tav tm="0">
                                          <p:val>
                                            <p:strVal val="#ppt_y"/>
                                          </p:val>
                                        </p:tav>
                                        <p:tav tm="100000">
                                          <p:val>
                                            <p:strVal val="#ppt_y"/>
                                          </p:val>
                                        </p:tav>
                                      </p:tavLst>
                                    </p:anim>
                                    <p:anim calcmode="lin" valueType="num">
                                      <p:cBhvr>
                                        <p:cTn id="40" dur="500" fill="hold"/>
                                        <p:tgtEl>
                                          <p:spTgt spid="205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205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2054">
                                            <p:txEl>
                                              <p:pRg st="2" end="2"/>
                                            </p:txEl>
                                          </p:spTgt>
                                        </p:tgtEl>
                                      </p:cBhvr>
                                    </p:animEffect>
                                  </p:childTnLst>
                                </p:cTn>
                              </p:par>
                              <p:par>
                                <p:cTn id="43" presetID="41" presetClass="entr" presetSubtype="0" fill="hold" nodeType="withEffect">
                                  <p:stCondLst>
                                    <p:cond delay="0"/>
                                  </p:stCondLst>
                                  <p:iterate type="lt">
                                    <p:tmPct val="10000"/>
                                  </p:iterate>
                                  <p:childTnLst>
                                    <p:set>
                                      <p:cBhvr>
                                        <p:cTn id="44" dur="1" fill="hold">
                                          <p:stCondLst>
                                            <p:cond delay="0"/>
                                          </p:stCondLst>
                                        </p:cTn>
                                        <p:tgtEl>
                                          <p:spTgt spid="2054">
                                            <p:txEl>
                                              <p:pRg st="3" end="3"/>
                                            </p:txEl>
                                          </p:spTgt>
                                        </p:tgtEl>
                                        <p:attrNameLst>
                                          <p:attrName>style.visibility</p:attrName>
                                        </p:attrNameLst>
                                      </p:cBhvr>
                                      <p:to>
                                        <p:strVal val="visible"/>
                                      </p:to>
                                    </p:set>
                                    <p:anim calcmode="lin" valueType="num">
                                      <p:cBhvr>
                                        <p:cTn id="45" dur="500" fill="hold"/>
                                        <p:tgtEl>
                                          <p:spTgt spid="2054">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2054">
                                            <p:txEl>
                                              <p:pRg st="3" end="3"/>
                                            </p:txEl>
                                          </p:spTgt>
                                        </p:tgtEl>
                                        <p:attrNameLst>
                                          <p:attrName>ppt_y</p:attrName>
                                        </p:attrNameLst>
                                      </p:cBhvr>
                                      <p:tavLst>
                                        <p:tav tm="0">
                                          <p:val>
                                            <p:strVal val="#ppt_y"/>
                                          </p:val>
                                        </p:tav>
                                        <p:tav tm="100000">
                                          <p:val>
                                            <p:strVal val="#ppt_y"/>
                                          </p:val>
                                        </p:tav>
                                      </p:tavLst>
                                    </p:anim>
                                    <p:anim calcmode="lin" valueType="num">
                                      <p:cBhvr>
                                        <p:cTn id="47" dur="500" fill="hold"/>
                                        <p:tgtEl>
                                          <p:spTgt spid="2054">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2054">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205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4" grpId="0" build="allAtOnce"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5"/>
          <p:cNvSpPr>
            <a:spLocks noChangeArrowheads="1" noChangeShapeType="1" noTextEdit="1"/>
          </p:cNvSpPr>
          <p:nvPr/>
        </p:nvSpPr>
        <p:spPr bwMode="auto">
          <a:xfrm>
            <a:off x="285750" y="214313"/>
            <a:ext cx="3786184" cy="571481"/>
          </a:xfrm>
          <a:prstGeom prst="rect">
            <a:avLst/>
          </a:prstGeom>
        </p:spPr>
        <p:txBody>
          <a:bodyPr wrap="none" fromWordArt="1">
            <a:prstTxWarp prst="textPlain">
              <a:avLst>
                <a:gd name="adj" fmla="val 50000"/>
              </a:avLst>
            </a:prstTxWarp>
          </a:bodyPr>
          <a:lstStyle/>
          <a:p>
            <a:r>
              <a:rPr lang="hu-HU" sz="3600" kern="10" smtClean="0">
                <a:ln w="38100">
                  <a:solidFill>
                    <a:srgbClr val="000000"/>
                  </a:solidFill>
                  <a:round/>
                  <a:headEnd/>
                  <a:tailEnd/>
                </a:ln>
                <a:gradFill rotWithShape="1">
                  <a:gsLst>
                    <a:gs pos="0">
                      <a:srgbClr val="FFBF00"/>
                    </a:gs>
                    <a:gs pos="100000">
                      <a:srgbClr val="FF3300"/>
                    </a:gs>
                  </a:gsLst>
                  <a:lin ang="5400000" scaled="1"/>
                </a:gradFill>
                <a:latin typeface="Impact"/>
              </a:rPr>
              <a:t>Bio</a:t>
            </a:r>
            <a:r>
              <a:rPr lang="hu-HU" sz="3600" kern="10">
                <a:ln w="38100">
                  <a:solidFill>
                    <a:srgbClr val="000000"/>
                  </a:solidFill>
                  <a:round/>
                  <a:headEnd/>
                  <a:tailEnd/>
                </a:ln>
                <a:gradFill rotWithShape="1">
                  <a:gsLst>
                    <a:gs pos="0">
                      <a:srgbClr val="FFBF00"/>
                    </a:gs>
                    <a:gs pos="100000">
                      <a:srgbClr val="FF3300"/>
                    </a:gs>
                  </a:gsLst>
                  <a:lin ang="5400000" scaled="1"/>
                </a:gradFill>
                <a:latin typeface="Impact"/>
              </a:rPr>
              <a:t> </a:t>
            </a:r>
            <a:r>
              <a:rPr lang="hu-HU" sz="3600" kern="10" smtClean="0">
                <a:ln w="38100">
                  <a:solidFill>
                    <a:srgbClr val="000000"/>
                  </a:solidFill>
                  <a:round/>
                  <a:headEnd/>
                  <a:tailEnd/>
                </a:ln>
                <a:gradFill rotWithShape="1">
                  <a:gsLst>
                    <a:gs pos="0">
                      <a:srgbClr val="FFBF00"/>
                    </a:gs>
                    <a:gs pos="100000">
                      <a:srgbClr val="FF3300"/>
                    </a:gs>
                  </a:gsLst>
                  <a:lin ang="5400000" scaled="1"/>
                </a:gradFill>
                <a:latin typeface="Impact"/>
              </a:rPr>
              <a:t>édességek :</a:t>
            </a:r>
            <a:endParaRPr lang="hu-HU" sz="3600" kern="10">
              <a:ln w="38100">
                <a:solidFill>
                  <a:srgbClr val="000000"/>
                </a:solidFill>
                <a:round/>
                <a:headEnd/>
                <a:tailEnd/>
              </a:ln>
              <a:gradFill rotWithShape="1">
                <a:gsLst>
                  <a:gs pos="0">
                    <a:srgbClr val="FFBF00"/>
                  </a:gs>
                  <a:gs pos="100000">
                    <a:srgbClr val="FF3300"/>
                  </a:gs>
                </a:gsLst>
                <a:lin ang="5400000" scaled="1"/>
              </a:gradFill>
              <a:latin typeface="Impact"/>
            </a:endParaRPr>
          </a:p>
        </p:txBody>
      </p:sp>
      <p:sp>
        <p:nvSpPr>
          <p:cNvPr id="4" name="WordArt 5"/>
          <p:cNvSpPr>
            <a:spLocks noChangeArrowheads="1" noChangeShapeType="1" noTextEdit="1"/>
          </p:cNvSpPr>
          <p:nvPr/>
        </p:nvSpPr>
        <p:spPr bwMode="auto">
          <a:xfrm>
            <a:off x="285720" y="3214686"/>
            <a:ext cx="2643206" cy="571504"/>
          </a:xfrm>
          <a:prstGeom prst="rect">
            <a:avLst/>
          </a:prstGeom>
        </p:spPr>
        <p:txBody>
          <a:bodyPr wrap="none" fromWordArt="1">
            <a:prstTxWarp prst="textPlain">
              <a:avLst>
                <a:gd name="adj" fmla="val 50000"/>
              </a:avLst>
            </a:prstTxWarp>
          </a:bodyPr>
          <a:lstStyle/>
          <a:p>
            <a:r>
              <a:rPr lang="hu-HU" sz="3600" kern="10" smtClean="0">
                <a:ln w="38100">
                  <a:solidFill>
                    <a:srgbClr val="000000"/>
                  </a:solidFill>
                  <a:round/>
                  <a:headEnd/>
                  <a:tailEnd/>
                </a:ln>
                <a:gradFill rotWithShape="1">
                  <a:gsLst>
                    <a:gs pos="0">
                      <a:srgbClr val="FFBF00"/>
                    </a:gs>
                    <a:gs pos="100000">
                      <a:srgbClr val="FF3300"/>
                    </a:gs>
                  </a:gsLst>
                  <a:lin ang="5400000" scaled="1"/>
                </a:gradFill>
                <a:latin typeface="Impact"/>
              </a:rPr>
              <a:t>Bio</a:t>
            </a:r>
            <a:r>
              <a:rPr lang="hu-HU" sz="3600" kern="10">
                <a:ln w="38100">
                  <a:solidFill>
                    <a:srgbClr val="000000"/>
                  </a:solidFill>
                  <a:round/>
                  <a:headEnd/>
                  <a:tailEnd/>
                </a:ln>
                <a:gradFill rotWithShape="1">
                  <a:gsLst>
                    <a:gs pos="0">
                      <a:srgbClr val="FFBF00"/>
                    </a:gs>
                    <a:gs pos="100000">
                      <a:srgbClr val="FF3300"/>
                    </a:gs>
                  </a:gsLst>
                  <a:lin ang="5400000" scaled="1"/>
                </a:gradFill>
                <a:latin typeface="Impact"/>
              </a:rPr>
              <a:t> </a:t>
            </a:r>
            <a:r>
              <a:rPr lang="hu-HU" sz="3600" kern="10" smtClean="0">
                <a:ln w="38100">
                  <a:solidFill>
                    <a:srgbClr val="000000"/>
                  </a:solidFill>
                  <a:round/>
                  <a:headEnd/>
                  <a:tailEnd/>
                </a:ln>
                <a:gradFill rotWithShape="1">
                  <a:gsLst>
                    <a:gs pos="0">
                      <a:srgbClr val="FFBF00"/>
                    </a:gs>
                    <a:gs pos="100000">
                      <a:srgbClr val="FF3300"/>
                    </a:gs>
                  </a:gsLst>
                  <a:lin ang="5400000" scaled="1"/>
                </a:gradFill>
                <a:latin typeface="Impact"/>
              </a:rPr>
              <a:t>teák :</a:t>
            </a:r>
            <a:endParaRPr lang="hu-HU" sz="3600" kern="10">
              <a:ln w="38100">
                <a:solidFill>
                  <a:srgbClr val="000000"/>
                </a:solidFill>
                <a:round/>
                <a:headEnd/>
                <a:tailEnd/>
              </a:ln>
              <a:gradFill rotWithShape="1">
                <a:gsLst>
                  <a:gs pos="0">
                    <a:srgbClr val="FFBF00"/>
                  </a:gs>
                  <a:gs pos="100000">
                    <a:srgbClr val="FF3300"/>
                  </a:gs>
                </a:gsLst>
                <a:lin ang="5400000" scaled="1"/>
              </a:gradFill>
              <a:latin typeface="Impact"/>
            </a:endParaRPr>
          </a:p>
        </p:txBody>
      </p:sp>
      <p:pic>
        <p:nvPicPr>
          <p:cNvPr id="5" name="Kép 4" descr="3194.jpg"/>
          <p:cNvPicPr>
            <a:picLocks noChangeAspect="1"/>
          </p:cNvPicPr>
          <p:nvPr/>
        </p:nvPicPr>
        <p:blipFill>
          <a:blip r:embed="rId2"/>
          <a:stretch>
            <a:fillRect/>
          </a:stretch>
        </p:blipFill>
        <p:spPr>
          <a:xfrm>
            <a:off x="2571736" y="4143380"/>
            <a:ext cx="1628040" cy="21431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Kép 5" descr="432.1_02.jpg"/>
          <p:cNvPicPr>
            <a:picLocks noChangeAspect="1"/>
          </p:cNvPicPr>
          <p:nvPr/>
        </p:nvPicPr>
        <p:blipFill>
          <a:blip r:embed="rId3"/>
          <a:stretch>
            <a:fillRect/>
          </a:stretch>
        </p:blipFill>
        <p:spPr>
          <a:xfrm>
            <a:off x="4572000" y="4143380"/>
            <a:ext cx="1643074" cy="21431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Kép 6" descr="458.1_02.jpg"/>
          <p:cNvPicPr>
            <a:picLocks noChangeAspect="1"/>
          </p:cNvPicPr>
          <p:nvPr/>
        </p:nvPicPr>
        <p:blipFill>
          <a:blip r:embed="rId4"/>
          <a:stretch>
            <a:fillRect/>
          </a:stretch>
        </p:blipFill>
        <p:spPr>
          <a:xfrm>
            <a:off x="500034" y="4143380"/>
            <a:ext cx="1679577" cy="21431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Kép 7" descr="Mezes,szezam.png"/>
          <p:cNvPicPr>
            <a:picLocks noChangeAspect="1"/>
          </p:cNvPicPr>
          <p:nvPr/>
        </p:nvPicPr>
        <p:blipFill>
          <a:blip r:embed="rId5"/>
          <a:stretch>
            <a:fillRect/>
          </a:stretch>
        </p:blipFill>
        <p:spPr>
          <a:xfrm>
            <a:off x="5143504" y="1071546"/>
            <a:ext cx="2214578" cy="857256"/>
          </a:xfrm>
          <a:prstGeom prst="rect">
            <a:avLst/>
          </a:prstGeom>
          <a:solidFill>
            <a:srgbClr val="FFFFCC"/>
          </a:solid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Kép 8" descr="napolyaiMagy.png"/>
          <p:cNvPicPr>
            <a:picLocks noChangeAspect="1"/>
          </p:cNvPicPr>
          <p:nvPr/>
        </p:nvPicPr>
        <p:blipFill>
          <a:blip r:embed="rId6" cstate="print"/>
          <a:stretch>
            <a:fillRect/>
          </a:stretch>
        </p:blipFill>
        <p:spPr>
          <a:xfrm>
            <a:off x="571472" y="1000108"/>
            <a:ext cx="1584653" cy="2000264"/>
          </a:xfrm>
          <a:prstGeom prst="rect">
            <a:avLst/>
          </a:prstGeom>
          <a:solidFill>
            <a:srgbClr val="CCFFCC"/>
          </a:solid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Kép 9" descr="Herbaria-bio-cickafarkfu-filteres.jpg"/>
          <p:cNvPicPr>
            <a:picLocks noChangeAspect="1"/>
          </p:cNvPicPr>
          <p:nvPr/>
        </p:nvPicPr>
        <p:blipFill>
          <a:blip r:embed="rId7"/>
          <a:stretch>
            <a:fillRect/>
          </a:stretch>
        </p:blipFill>
        <p:spPr>
          <a:xfrm>
            <a:off x="6643702" y="4143380"/>
            <a:ext cx="1643074" cy="21431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Kép 10" descr="Tejcsokisfoldimogyoro.png"/>
          <p:cNvPicPr>
            <a:picLocks noChangeAspect="1"/>
          </p:cNvPicPr>
          <p:nvPr/>
        </p:nvPicPr>
        <p:blipFill>
          <a:blip r:embed="rId8"/>
          <a:stretch>
            <a:fillRect/>
          </a:stretch>
        </p:blipFill>
        <p:spPr>
          <a:xfrm>
            <a:off x="2500298" y="1000108"/>
            <a:ext cx="1674544" cy="2000264"/>
          </a:xfrm>
          <a:prstGeom prst="rect">
            <a:avLst/>
          </a:prstGeom>
          <a:solidFill>
            <a:srgbClr val="CCFFFF"/>
          </a:solid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Kép 11" descr="Mezes,napraforgo.png"/>
          <p:cNvPicPr>
            <a:picLocks noChangeAspect="1"/>
          </p:cNvPicPr>
          <p:nvPr/>
        </p:nvPicPr>
        <p:blipFill>
          <a:blip r:embed="rId9"/>
          <a:stretch>
            <a:fillRect/>
          </a:stretch>
        </p:blipFill>
        <p:spPr>
          <a:xfrm>
            <a:off x="5143504" y="2143116"/>
            <a:ext cx="2214578" cy="857256"/>
          </a:xfrm>
          <a:prstGeom prst="rect">
            <a:avLst/>
          </a:prstGeom>
          <a:solidFill>
            <a:srgbClr val="FFFFCC"/>
          </a:solidFill>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advClick="0" advTm="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2000"/>
                                        <p:tgtEl>
                                          <p:spTgt spid="3"/>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14" presetClass="entr" presetSubtype="10" fill="hold" grpId="0" nodeType="afterEffect">
                                  <p:stCondLst>
                                    <p:cond delay="150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2000"/>
                                        <p:tgtEl>
                                          <p:spTgt spid="4"/>
                                        </p:tgtEl>
                                      </p:cBhvr>
                                    </p:animEffect>
                                  </p:childTnLst>
                                </p:cTn>
                              </p:par>
                            </p:childTnLst>
                          </p:cTn>
                        </p:par>
                        <p:par>
                          <p:cTn id="33" fill="hold">
                            <p:stCondLst>
                              <p:cond delay="6500"/>
                            </p:stCondLst>
                            <p:childTnLst>
                              <p:par>
                                <p:cTn id="34" presetID="42" presetClass="entr" presetSubtype="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1000" fill="hold"/>
                                        <p:tgtEl>
                                          <p:spTgt spid="6"/>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rganization Chart 8"/>
          <p:cNvGrpSpPr>
            <a:grpSpLocks noChangeAspect="1"/>
          </p:cNvGrpSpPr>
          <p:nvPr/>
        </p:nvGrpSpPr>
        <p:grpSpPr bwMode="auto">
          <a:xfrm>
            <a:off x="857224" y="2143116"/>
            <a:ext cx="7456488" cy="3875087"/>
            <a:chOff x="1134" y="1272"/>
            <a:chExt cx="1429" cy="1536"/>
          </a:xfrm>
        </p:grpSpPr>
        <p:cxnSp>
          <p:nvCxnSpPr>
            <p:cNvPr id="1028" name="_s1028"/>
            <p:cNvCxnSpPr>
              <a:cxnSpLocks noChangeShapeType="1"/>
              <a:stCxn id="11" idx="1"/>
              <a:endCxn id="8" idx="2"/>
            </p:cNvCxnSpPr>
            <p:nvPr/>
          </p:nvCxnSpPr>
          <p:spPr bwMode="auto">
            <a:xfrm rot="10800000">
              <a:off x="1566" y="1560"/>
              <a:ext cx="133" cy="1104"/>
            </a:xfrm>
            <a:prstGeom prst="bentConnector2">
              <a:avLst/>
            </a:prstGeom>
            <a:noFill/>
            <a:ln w="28575">
              <a:solidFill>
                <a:schemeClr val="tx1"/>
              </a:solidFill>
              <a:miter lim="800000"/>
              <a:headEnd/>
              <a:tailEnd/>
            </a:ln>
          </p:spPr>
        </p:cxnSp>
        <p:cxnSp>
          <p:nvCxnSpPr>
            <p:cNvPr id="1029" name="_s1029"/>
            <p:cNvCxnSpPr>
              <a:cxnSpLocks noChangeShapeType="1"/>
              <a:stCxn id="10" idx="1"/>
              <a:endCxn id="8" idx="2"/>
            </p:cNvCxnSpPr>
            <p:nvPr/>
          </p:nvCxnSpPr>
          <p:spPr bwMode="auto">
            <a:xfrm rot="10800000">
              <a:off x="1566" y="1560"/>
              <a:ext cx="133" cy="688"/>
            </a:xfrm>
            <a:prstGeom prst="bentConnector2">
              <a:avLst/>
            </a:prstGeom>
            <a:noFill/>
            <a:ln w="28575">
              <a:solidFill>
                <a:schemeClr val="tx1"/>
              </a:solidFill>
              <a:miter lim="800000"/>
              <a:headEnd/>
              <a:tailEnd/>
            </a:ln>
          </p:spPr>
        </p:cxnSp>
        <p:cxnSp>
          <p:nvCxnSpPr>
            <p:cNvPr id="1030" name="_s1030"/>
            <p:cNvCxnSpPr>
              <a:cxnSpLocks noChangeShapeType="1"/>
              <a:stCxn id="9" idx="1"/>
              <a:endCxn id="8" idx="2"/>
            </p:cNvCxnSpPr>
            <p:nvPr/>
          </p:nvCxnSpPr>
          <p:spPr bwMode="auto">
            <a:xfrm rot="10800000">
              <a:off x="1566" y="1560"/>
              <a:ext cx="133" cy="272"/>
            </a:xfrm>
            <a:prstGeom prst="bentConnector2">
              <a:avLst/>
            </a:prstGeom>
            <a:noFill/>
            <a:ln w="28575">
              <a:solidFill>
                <a:schemeClr val="tx1"/>
              </a:solidFill>
              <a:miter lim="800000"/>
              <a:headEnd/>
              <a:tailEnd/>
            </a:ln>
          </p:spPr>
        </p:cxnSp>
        <p:sp>
          <p:nvSpPr>
            <p:cNvPr id="8" name="_s1031"/>
            <p:cNvSpPr>
              <a:spLocks noChangeArrowheads="1"/>
            </p:cNvSpPr>
            <p:nvPr/>
          </p:nvSpPr>
          <p:spPr bwMode="auto">
            <a:xfrm>
              <a:off x="1134" y="1272"/>
              <a:ext cx="864" cy="288"/>
            </a:xfrm>
            <a:prstGeom prst="roundRect">
              <a:avLst>
                <a:gd name="adj" fmla="val 16667"/>
              </a:avLst>
            </a:prstGeom>
            <a:solidFill>
              <a:srgbClr val="FFBF00"/>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4100" b="1" i="0" u="none" strike="noStrike" cap="none" normalizeH="0" baseline="0" smtClean="0">
                  <a:ln>
                    <a:noFill/>
                  </a:ln>
                  <a:solidFill>
                    <a:srgbClr val="FF3300"/>
                  </a:solidFill>
                  <a:effectLst/>
                  <a:latin typeface="Arial" charset="0"/>
                </a:rPr>
                <a:t>BIO termék</a:t>
              </a:r>
            </a:p>
          </p:txBody>
        </p:sp>
        <p:sp>
          <p:nvSpPr>
            <p:cNvPr id="9" name="_s1032"/>
            <p:cNvSpPr>
              <a:spLocks noChangeArrowheads="1"/>
            </p:cNvSpPr>
            <p:nvPr/>
          </p:nvSpPr>
          <p:spPr bwMode="auto">
            <a:xfrm>
              <a:off x="1699" y="1688"/>
              <a:ext cx="864" cy="288"/>
            </a:xfrm>
            <a:prstGeom prst="roundRect">
              <a:avLst>
                <a:gd name="adj" fmla="val 16667"/>
              </a:avLst>
            </a:prstGeom>
            <a:solidFill>
              <a:srgbClr val="CCFF66"/>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1900" b="1" i="0" u="none" strike="noStrike" cap="none" normalizeH="0" baseline="0" smtClean="0">
                  <a:ln>
                    <a:noFill/>
                  </a:ln>
                  <a:solidFill>
                    <a:schemeClr val="tx1"/>
                  </a:solidFill>
                  <a:effectLst/>
                  <a:latin typeface="Arial" charset="0"/>
                </a:rPr>
                <a:t>Állategészségügyi ellenőrzés alatt</a:t>
              </a:r>
            </a:p>
          </p:txBody>
        </p:sp>
        <p:sp>
          <p:nvSpPr>
            <p:cNvPr id="10" name="_s1033"/>
            <p:cNvSpPr>
              <a:spLocks noChangeArrowheads="1"/>
            </p:cNvSpPr>
            <p:nvPr/>
          </p:nvSpPr>
          <p:spPr bwMode="auto">
            <a:xfrm>
              <a:off x="1699" y="2104"/>
              <a:ext cx="864" cy="288"/>
            </a:xfrm>
            <a:prstGeom prst="roundRect">
              <a:avLst>
                <a:gd name="adj" fmla="val 16667"/>
              </a:avLst>
            </a:prstGeom>
            <a:solidFill>
              <a:srgbClr val="CCFF66"/>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1900" b="1" i="0" u="none" strike="noStrike" cap="none" normalizeH="0" baseline="0" smtClean="0">
                  <a:ln>
                    <a:noFill/>
                  </a:ln>
                  <a:solidFill>
                    <a:schemeClr val="tx1"/>
                  </a:solidFill>
                  <a:effectLst/>
                  <a:latin typeface="Arial" charset="0"/>
                </a:rPr>
                <a:t>Élelmiszer Ellenőrzői Állomás alatt</a:t>
              </a:r>
              <a:r>
                <a:rPr kumimoji="0" lang="hu-HU" sz="1700" b="0" i="0" u="none" strike="noStrike" cap="none" normalizeH="0" baseline="0" smtClean="0">
                  <a:ln>
                    <a:noFill/>
                  </a:ln>
                  <a:solidFill>
                    <a:schemeClr val="tx1"/>
                  </a:solidFill>
                  <a:effectLst/>
                  <a:latin typeface="Arial" charset="0"/>
                </a:rPr>
                <a:t> </a:t>
              </a:r>
            </a:p>
          </p:txBody>
        </p:sp>
        <p:sp>
          <p:nvSpPr>
            <p:cNvPr id="11" name="_s1034"/>
            <p:cNvSpPr>
              <a:spLocks noChangeArrowheads="1"/>
            </p:cNvSpPr>
            <p:nvPr/>
          </p:nvSpPr>
          <p:spPr bwMode="auto">
            <a:xfrm>
              <a:off x="1699" y="2520"/>
              <a:ext cx="864" cy="288"/>
            </a:xfrm>
            <a:prstGeom prst="roundRect">
              <a:avLst>
                <a:gd name="adj" fmla="val 16667"/>
              </a:avLst>
            </a:prstGeom>
            <a:solidFill>
              <a:srgbClr val="CCFF66"/>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1700" b="1" i="0" u="none" strike="noStrike" cap="none" normalizeH="0" baseline="0" smtClean="0">
                  <a:ln>
                    <a:noFill/>
                  </a:ln>
                  <a:solidFill>
                    <a:schemeClr val="tx1"/>
                  </a:solidFill>
                  <a:effectLst/>
                  <a:latin typeface="Arial" charset="0"/>
                </a:rPr>
                <a:t>GMO (genetikailag módosított szervezet)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hu-HU" sz="1700" b="1" i="0" u="none" strike="noStrike" cap="none" normalizeH="0" baseline="0" smtClean="0">
                  <a:ln>
                    <a:noFill/>
                  </a:ln>
                  <a:solidFill>
                    <a:schemeClr val="tx1"/>
                  </a:solidFill>
                  <a:effectLst/>
                  <a:latin typeface="Arial" charset="0"/>
                </a:rPr>
                <a:t>Ellenőrzése alatt áll</a:t>
              </a:r>
            </a:p>
          </p:txBody>
        </p:sp>
      </p:grpSp>
      <p:sp>
        <p:nvSpPr>
          <p:cNvPr id="10268" name="WordArt 28"/>
          <p:cNvSpPr>
            <a:spLocks noChangeArrowheads="1" noChangeShapeType="1" noTextEdit="1"/>
          </p:cNvSpPr>
          <p:nvPr/>
        </p:nvSpPr>
        <p:spPr bwMode="auto">
          <a:xfrm>
            <a:off x="395288" y="404813"/>
            <a:ext cx="6264275" cy="792162"/>
          </a:xfrm>
          <a:prstGeom prst="rect">
            <a:avLst/>
          </a:prstGeom>
        </p:spPr>
        <p:txBody>
          <a:bodyPr wrap="none" fromWordArt="1">
            <a:prstTxWarp prst="textPlain">
              <a:avLst>
                <a:gd name="adj" fmla="val 50000"/>
              </a:avLst>
            </a:prstTxWarp>
          </a:bodyPr>
          <a:lstStyle/>
          <a:p>
            <a:pPr algn="ctr"/>
            <a:r>
              <a:rPr lang="hu-HU" sz="3600" kern="10">
                <a:ln w="25400">
                  <a:solidFill>
                    <a:srgbClr val="000000"/>
                  </a:solidFill>
                  <a:round/>
                  <a:headEnd/>
                  <a:tailEnd/>
                </a:ln>
                <a:gradFill rotWithShape="1">
                  <a:gsLst>
                    <a:gs pos="0">
                      <a:srgbClr val="FFBF00"/>
                    </a:gs>
                    <a:gs pos="100000">
                      <a:srgbClr val="FF3300"/>
                    </a:gs>
                  </a:gsLst>
                  <a:lin ang="5400000" scaled="1"/>
                </a:gradFill>
                <a:latin typeface="Impact"/>
              </a:rPr>
              <a:t>Bio élelmiszerek ellenőrzése :</a:t>
            </a:r>
          </a:p>
        </p:txBody>
      </p:sp>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grpId="0" nodeType="afterEffect">
                                  <p:stCondLst>
                                    <p:cond delay="0"/>
                                  </p:stCondLst>
                                  <p:childTnLst>
                                    <p:set>
                                      <p:cBhvr>
                                        <p:cTn id="6" dur="1" fill="hold">
                                          <p:stCondLst>
                                            <p:cond delay="0"/>
                                          </p:stCondLst>
                                        </p:cTn>
                                        <p:tgtEl>
                                          <p:spTgt spid="10268"/>
                                        </p:tgtEl>
                                        <p:attrNameLst>
                                          <p:attrName>style.visibility</p:attrName>
                                        </p:attrNameLst>
                                      </p:cBhvr>
                                      <p:to>
                                        <p:strVal val="visible"/>
                                      </p:to>
                                    </p:set>
                                    <p:anim calcmode="lin" valueType="num">
                                      <p:cBhvr>
                                        <p:cTn id="7" dur="3000" fill="hold"/>
                                        <p:tgtEl>
                                          <p:spTgt spid="10268"/>
                                        </p:tgtEl>
                                        <p:attrNameLst>
                                          <p:attrName>ppt_w</p:attrName>
                                        </p:attrNameLst>
                                      </p:cBhvr>
                                      <p:tavLst>
                                        <p:tav tm="0">
                                          <p:val>
                                            <p:strVal val="#ppt_w*2.5"/>
                                          </p:val>
                                        </p:tav>
                                        <p:tav tm="100000">
                                          <p:val>
                                            <p:strVal val="#ppt_w"/>
                                          </p:val>
                                        </p:tav>
                                      </p:tavLst>
                                    </p:anim>
                                    <p:anim calcmode="lin" valueType="num">
                                      <p:cBhvr>
                                        <p:cTn id="8" dur="3000" fill="hold"/>
                                        <p:tgtEl>
                                          <p:spTgt spid="10268"/>
                                        </p:tgtEl>
                                        <p:attrNameLst>
                                          <p:attrName>ppt_h</p:attrName>
                                        </p:attrNameLst>
                                      </p:cBhvr>
                                      <p:tavLst>
                                        <p:tav tm="0">
                                          <p:val>
                                            <p:strVal val="#ppt_h*0.01"/>
                                          </p:val>
                                        </p:tav>
                                        <p:tav tm="100000">
                                          <p:val>
                                            <p:strVal val="#ppt_h"/>
                                          </p:val>
                                        </p:tav>
                                      </p:tavLst>
                                    </p:anim>
                                    <p:anim calcmode="lin" valueType="num">
                                      <p:cBhvr>
                                        <p:cTn id="9" dur="3000" fill="hold"/>
                                        <p:tgtEl>
                                          <p:spTgt spid="10268"/>
                                        </p:tgtEl>
                                        <p:attrNameLst>
                                          <p:attrName>ppt_x</p:attrName>
                                        </p:attrNameLst>
                                      </p:cBhvr>
                                      <p:tavLst>
                                        <p:tav tm="0">
                                          <p:val>
                                            <p:strVal val="#ppt_x"/>
                                          </p:val>
                                        </p:tav>
                                        <p:tav tm="100000">
                                          <p:val>
                                            <p:strVal val="#ppt_x"/>
                                          </p:val>
                                        </p:tav>
                                      </p:tavLst>
                                    </p:anim>
                                    <p:anim calcmode="lin" valueType="num">
                                      <p:cBhvr>
                                        <p:cTn id="10" dur="3000" fill="hold"/>
                                        <p:tgtEl>
                                          <p:spTgt spid="10268"/>
                                        </p:tgtEl>
                                        <p:attrNameLst>
                                          <p:attrName>ppt_y</p:attrName>
                                        </p:attrNameLst>
                                      </p:cBhvr>
                                      <p:tavLst>
                                        <p:tav tm="0">
                                          <p:val>
                                            <p:strVal val="#ppt_h+1"/>
                                          </p:val>
                                        </p:tav>
                                        <p:tav tm="100000">
                                          <p:val>
                                            <p:strVal val="#ppt_y"/>
                                          </p:val>
                                        </p:tav>
                                      </p:tavLst>
                                    </p:anim>
                                    <p:animEffect transition="in" filter="fade">
                                      <p:cBhvr>
                                        <p:cTn id="11" dur="3000"/>
                                        <p:tgtEl>
                                          <p:spTgt spid="10268"/>
                                        </p:tgtEl>
                                      </p:cBhvr>
                                    </p:animEffect>
                                  </p:childTnLst>
                                </p:cTn>
                              </p:par>
                            </p:childTnLst>
                          </p:cTn>
                        </p:par>
                        <p:par>
                          <p:cTn id="12" fill="hold">
                            <p:stCondLst>
                              <p:cond delay="3000"/>
                            </p:stCondLst>
                            <p:childTnLst>
                              <p:par>
                                <p:cTn id="13" presetID="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3000" fill="hold"/>
                                        <p:tgtEl>
                                          <p:spTgt spid="4"/>
                                        </p:tgtEl>
                                        <p:attrNameLst>
                                          <p:attrName>ppt_x</p:attrName>
                                        </p:attrNameLst>
                                      </p:cBhvr>
                                      <p:tavLst>
                                        <p:tav tm="0">
                                          <p:val>
                                            <p:strVal val="0-#ppt_w/2"/>
                                          </p:val>
                                        </p:tav>
                                        <p:tav tm="100000">
                                          <p:val>
                                            <p:strVal val="#ppt_x"/>
                                          </p:val>
                                        </p:tav>
                                      </p:tavLst>
                                    </p:anim>
                                    <p:anim calcmode="lin" valueType="num">
                                      <p:cBhvr additive="base">
                                        <p:cTn id="16" dur="3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214290"/>
            <a:ext cx="8072462" cy="785794"/>
          </a:xfrm>
          <a:prstGeom prst="rect">
            <a:avLst/>
          </a:prstGeom>
        </p:spPr>
        <p:txBody>
          <a:bodyPr/>
          <a:lstStyle/>
          <a:p>
            <a:pPr lvl="0"/>
            <a:r>
              <a:rPr kumimoji="0" lang="hu-HU" sz="3600" b="1" u="sng" strike="noStrike" kern="0" cap="none" spc="0" normalizeH="0" baseline="0" noProof="0" smtClean="0">
                <a:ln>
                  <a:noFill/>
                </a:ln>
                <a:solidFill>
                  <a:schemeClr val="tx2"/>
                </a:solidFill>
                <a:effectLst/>
                <a:uLnTx/>
                <a:uFillTx/>
                <a:latin typeface="Eras Bold ITC" pitchFamily="34" charset="0"/>
                <a:ea typeface="+mj-ea"/>
                <a:cs typeface="+mj-cs"/>
              </a:rPr>
              <a:t>Mi</a:t>
            </a:r>
            <a:r>
              <a:rPr kumimoji="0" lang="hu-HU" sz="3600" b="1" u="sng" strike="noStrike" kern="0" cap="none" spc="0" normalizeH="0" noProof="0" smtClean="0">
                <a:ln>
                  <a:noFill/>
                </a:ln>
                <a:solidFill>
                  <a:schemeClr val="tx2"/>
                </a:solidFill>
                <a:effectLst/>
                <a:uLnTx/>
                <a:uFillTx/>
                <a:latin typeface="Eras Bold ITC" pitchFamily="34" charset="0"/>
                <a:ea typeface="+mj-ea"/>
                <a:cs typeface="+mj-cs"/>
              </a:rPr>
              <a:t> az az IFS?</a:t>
            </a:r>
            <a:r>
              <a:rPr lang="hu-HU" sz="3600" smtClean="0"/>
              <a:t> </a:t>
            </a:r>
          </a:p>
          <a:p>
            <a:pPr lvl="0"/>
            <a:r>
              <a:rPr lang="hu-HU" sz="2000" smtClean="0"/>
              <a:t>(International Featured Standards - Food)</a:t>
            </a:r>
            <a:endParaRPr kumimoji="0" lang="hu-HU" sz="2000" b="1" u="sng" strike="noStrike" kern="0" cap="none" spc="0" normalizeH="0" baseline="0" noProof="0" smtClean="0">
              <a:ln>
                <a:noFill/>
              </a:ln>
              <a:solidFill>
                <a:schemeClr val="tx2"/>
              </a:solidFill>
              <a:effectLst/>
              <a:uLnTx/>
              <a:uFillTx/>
              <a:latin typeface="Eras Bold ITC" pitchFamily="34" charset="0"/>
              <a:ea typeface="+mj-ea"/>
              <a:cs typeface="+mj-cs"/>
            </a:endParaRPr>
          </a:p>
        </p:txBody>
      </p:sp>
      <p:grpSp>
        <p:nvGrpSpPr>
          <p:cNvPr id="5" name="Csoportba foglalás 4"/>
          <p:cNvGrpSpPr/>
          <p:nvPr/>
        </p:nvGrpSpPr>
        <p:grpSpPr>
          <a:xfrm>
            <a:off x="285720" y="1500174"/>
            <a:ext cx="8320116" cy="3323987"/>
            <a:chOff x="285720" y="1500174"/>
            <a:chExt cx="8320116" cy="3323987"/>
          </a:xfrm>
        </p:grpSpPr>
        <p:sp>
          <p:nvSpPr>
            <p:cNvPr id="3" name="Text Box 6"/>
            <p:cNvSpPr txBox="1">
              <a:spLocks noChangeArrowheads="1"/>
            </p:cNvSpPr>
            <p:nvPr/>
          </p:nvSpPr>
          <p:spPr bwMode="auto">
            <a:xfrm>
              <a:off x="285720" y="1500174"/>
              <a:ext cx="8320116" cy="3323987"/>
            </a:xfrm>
            <a:prstGeom prst="rect">
              <a:avLst/>
            </a:prstGeom>
            <a:solidFill>
              <a:srgbClr val="CCFF66"/>
            </a:solidFill>
            <a:ln w="9525">
              <a:noFill/>
              <a:miter lim="800000"/>
              <a:headEnd/>
              <a:tailEnd/>
            </a:ln>
          </p:spPr>
          <p:txBody>
            <a:bodyPr wrap="square">
              <a:spAutoFit/>
            </a:bodyPr>
            <a:lstStyle/>
            <a:p>
              <a:pPr>
                <a:spcBef>
                  <a:spcPct val="50000"/>
                </a:spcBef>
              </a:pPr>
              <a:r>
                <a:rPr lang="hu-HU" sz="2000" b="1"/>
                <a:t> </a:t>
              </a:r>
              <a:r>
                <a:rPr lang="hu-HU" sz="2000" b="1" smtClean="0"/>
                <a:t>Az IFS a vevőkre és a minőségpolitikára fókuszál. Legfontosabb feladata hogy a vevők nyomon tudják követni a beszerzést és az értékesítést.</a:t>
              </a:r>
            </a:p>
            <a:p>
              <a:pPr>
                <a:spcBef>
                  <a:spcPct val="50000"/>
                </a:spcBef>
              </a:pPr>
              <a:r>
                <a:rPr lang="hu-HU" sz="2000" b="1" u="sng" smtClean="0"/>
                <a:t>Előnyei:</a:t>
              </a:r>
            </a:p>
            <a:p>
              <a:pPr>
                <a:spcBef>
                  <a:spcPct val="50000"/>
                </a:spcBef>
                <a:buFont typeface="Courier New" pitchFamily="49" charset="0"/>
                <a:buChar char="o"/>
              </a:pPr>
              <a:r>
                <a:rPr lang="hu-HU" sz="2000" smtClean="0"/>
                <a:t> </a:t>
              </a:r>
              <a:r>
                <a:rPr lang="hu-HU" sz="2000" kern="800" smtClean="0"/>
                <a:t>Javul a beszállítás biztonsága</a:t>
              </a:r>
            </a:p>
            <a:p>
              <a:pPr>
                <a:spcBef>
                  <a:spcPct val="50000"/>
                </a:spcBef>
                <a:buFont typeface="Courier New" pitchFamily="49" charset="0"/>
                <a:buChar char="o"/>
              </a:pPr>
              <a:r>
                <a:rPr lang="hu-HU" sz="2000" kern="800" smtClean="0"/>
                <a:t> Kevesebb időbe telik a beszállítók ellenőrzése</a:t>
              </a:r>
            </a:p>
            <a:p>
              <a:pPr>
                <a:spcBef>
                  <a:spcPct val="50000"/>
                </a:spcBef>
                <a:buFont typeface="Courier New" pitchFamily="49" charset="0"/>
                <a:buChar char="o"/>
              </a:pPr>
              <a:r>
                <a:rPr lang="hu-HU" sz="2000" kern="800" smtClean="0"/>
                <a:t> Átlátható ellenőrzési rendszer</a:t>
              </a:r>
            </a:p>
            <a:p>
              <a:pPr>
                <a:spcBef>
                  <a:spcPct val="50000"/>
                </a:spcBef>
                <a:buFont typeface="Courier New" pitchFamily="49" charset="0"/>
                <a:buChar char="o"/>
              </a:pPr>
              <a:r>
                <a:rPr lang="hu-HU" sz="2000" kern="800" smtClean="0"/>
                <a:t> Vevői felülvizsgálatok aránya csökken</a:t>
              </a:r>
              <a:endParaRPr lang="hu-HU" sz="2000" kern="800"/>
            </a:p>
          </p:txBody>
        </p:sp>
        <p:pic>
          <p:nvPicPr>
            <p:cNvPr id="4" name="Kép 3" descr="ResizeofBV_Certification_IFS.gif"/>
            <p:cNvPicPr>
              <a:picLocks noChangeAspect="1"/>
            </p:cNvPicPr>
            <p:nvPr/>
          </p:nvPicPr>
          <p:blipFill>
            <a:blip r:embed="rId2"/>
            <a:stretch>
              <a:fillRect/>
            </a:stretch>
          </p:blipFill>
          <p:spPr>
            <a:xfrm>
              <a:off x="6286512" y="3500438"/>
              <a:ext cx="2053829" cy="985838"/>
            </a:xfrm>
            <a:prstGeom prst="rect">
              <a:avLst/>
            </a:prstGeom>
          </p:spPr>
        </p:pic>
      </p:grpSp>
      <p:grpSp>
        <p:nvGrpSpPr>
          <p:cNvPr id="10" name="Csoportba foglalás 9"/>
          <p:cNvGrpSpPr/>
          <p:nvPr/>
        </p:nvGrpSpPr>
        <p:grpSpPr>
          <a:xfrm>
            <a:off x="571472" y="5072074"/>
            <a:ext cx="7715304" cy="1323439"/>
            <a:chOff x="428596" y="5000636"/>
            <a:chExt cx="8072494" cy="1323439"/>
          </a:xfrm>
        </p:grpSpPr>
        <p:sp>
          <p:nvSpPr>
            <p:cNvPr id="7" name="Text Box 6"/>
            <p:cNvSpPr txBox="1">
              <a:spLocks noChangeArrowheads="1"/>
            </p:cNvSpPr>
            <p:nvPr/>
          </p:nvSpPr>
          <p:spPr bwMode="auto">
            <a:xfrm>
              <a:off x="428596" y="5000636"/>
              <a:ext cx="8072494" cy="1323439"/>
            </a:xfrm>
            <a:prstGeom prst="rect">
              <a:avLst/>
            </a:prstGeom>
            <a:solidFill>
              <a:srgbClr val="CCFF66"/>
            </a:solidFill>
            <a:ln w="9525">
              <a:solidFill>
                <a:schemeClr val="tx1">
                  <a:lumMod val="95000"/>
                  <a:lumOff val="5000"/>
                </a:schemeClr>
              </a:solidFill>
              <a:miter lim="800000"/>
              <a:headEnd/>
              <a:tailEnd/>
            </a:ln>
          </p:spPr>
          <p:txBody>
            <a:bodyPr wrap="square">
              <a:spAutoFit/>
            </a:bodyPr>
            <a:lstStyle/>
            <a:p>
              <a:pPr>
                <a:spcBef>
                  <a:spcPct val="50000"/>
                </a:spcBef>
              </a:pPr>
              <a:r>
                <a:rPr lang="hu-HU" sz="2000" kern="800" smtClean="0"/>
                <a:t>Minden EU-s bio eredetű terméken                                                           megtalálható ez a logó melyet a vevők                                                látva biztosak lehetnek a megvásárolt étel/ital                                    ökológiai eredetébe.</a:t>
              </a:r>
              <a:endParaRPr lang="hu-HU" sz="2000" kern="800"/>
            </a:p>
          </p:txBody>
        </p:sp>
        <p:pic>
          <p:nvPicPr>
            <p:cNvPr id="9" name="Kép 8" descr="EU_Organic_Logo_Colour_Version_54x36mm_IsoC.jpg"/>
            <p:cNvPicPr>
              <a:picLocks noChangeAspect="1"/>
            </p:cNvPicPr>
            <p:nvPr/>
          </p:nvPicPr>
          <p:blipFill>
            <a:blip r:embed="rId3"/>
            <a:stretch>
              <a:fillRect/>
            </a:stretch>
          </p:blipFill>
          <p:spPr>
            <a:xfrm>
              <a:off x="6429388" y="5143512"/>
              <a:ext cx="1466850" cy="981075"/>
            </a:xfrm>
            <a:prstGeom prst="rect">
              <a:avLst/>
            </a:prstGeom>
            <a:ln>
              <a:solidFill>
                <a:schemeClr val="tx1">
                  <a:lumMod val="95000"/>
                  <a:lumOff val="5000"/>
                </a:schemeClr>
              </a:solidFill>
            </a:ln>
          </p:spPr>
        </p:pic>
      </p:gr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7" presetClass="entr" presetSubtype="1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2000" fill="hold"/>
                                        <p:tgtEl>
                                          <p:spTgt spid="5"/>
                                        </p:tgtEl>
                                        <p:attrNameLst>
                                          <p:attrName>ppt_w</p:attrName>
                                        </p:attrNameLst>
                                      </p:cBhvr>
                                      <p:tavLst>
                                        <p:tav tm="0">
                                          <p:val>
                                            <p:fltVal val="0"/>
                                          </p:val>
                                        </p:tav>
                                        <p:tav tm="100000">
                                          <p:val>
                                            <p:strVal val="#ppt_w"/>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par>
                          <p:cTn id="15" fill="hold">
                            <p:stCondLst>
                              <p:cond delay="4000"/>
                            </p:stCondLst>
                            <p:childTnLst>
                              <p:par>
                                <p:cTn id="16" presetID="42" presetClass="entr" presetSubtype="0" fill="hold" nodeType="afterEffect">
                                  <p:stCondLst>
                                    <p:cond delay="100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anim calcmode="lin" valueType="num">
                                      <p:cBhvr>
                                        <p:cTn id="19" dur="2000" fill="hold"/>
                                        <p:tgtEl>
                                          <p:spTgt spid="10"/>
                                        </p:tgtEl>
                                        <p:attrNameLst>
                                          <p:attrName>ppt_x</p:attrName>
                                        </p:attrNameLst>
                                      </p:cBhvr>
                                      <p:tavLst>
                                        <p:tav tm="0">
                                          <p:val>
                                            <p:strVal val="#ppt_x"/>
                                          </p:val>
                                        </p:tav>
                                        <p:tav tm="100000">
                                          <p:val>
                                            <p:strVal val="#ppt_x"/>
                                          </p:val>
                                        </p:tav>
                                      </p:tavLst>
                                    </p:anim>
                                    <p:anim calcmode="lin" valueType="num">
                                      <p:cBhvr>
                                        <p:cTn id="20" dur="2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85720" y="214290"/>
            <a:ext cx="5857916" cy="785794"/>
          </a:xfrm>
          <a:prstGeom prst="rect">
            <a:avLst/>
          </a:prstGeom>
        </p:spPr>
        <p:txBody>
          <a:bodyPr/>
          <a:lstStyle/>
          <a:p>
            <a:pPr lvl="0"/>
            <a:r>
              <a:rPr lang="hu-HU" sz="4000" b="1" u="sng" kern="0" smtClean="0">
                <a:solidFill>
                  <a:schemeClr val="tx2"/>
                </a:solidFill>
                <a:latin typeface="Eras Bold ITC" pitchFamily="34" charset="0"/>
                <a:ea typeface="+mj-ea"/>
                <a:cs typeface="+mj-cs"/>
              </a:rPr>
              <a:t>Magyar jogi háttér:</a:t>
            </a:r>
            <a:endParaRPr kumimoji="0" lang="hu-HU" sz="4000" b="1" u="sng" strike="noStrike" kern="0" cap="none" spc="0" normalizeH="0" baseline="0" noProof="0" smtClean="0">
              <a:ln>
                <a:noFill/>
              </a:ln>
              <a:solidFill>
                <a:schemeClr val="tx2"/>
              </a:solidFill>
              <a:effectLst/>
              <a:uLnTx/>
              <a:uFillTx/>
              <a:latin typeface="Eras Bold ITC" pitchFamily="34" charset="0"/>
              <a:ea typeface="+mj-ea"/>
              <a:cs typeface="+mj-cs"/>
            </a:endParaRPr>
          </a:p>
        </p:txBody>
      </p:sp>
      <p:sp>
        <p:nvSpPr>
          <p:cNvPr id="3" name="Szövegdoboz 2"/>
          <p:cNvSpPr txBox="1"/>
          <p:nvPr/>
        </p:nvSpPr>
        <p:spPr>
          <a:xfrm>
            <a:off x="357158" y="1643050"/>
            <a:ext cx="8215370" cy="830997"/>
          </a:xfrm>
          <a:prstGeom prst="rect">
            <a:avLst/>
          </a:prstGeom>
          <a:noFill/>
        </p:spPr>
        <p:txBody>
          <a:bodyPr wrap="square" rtlCol="0">
            <a:spAutoFit/>
          </a:bodyPr>
          <a:lstStyle/>
          <a:p>
            <a:r>
              <a:rPr lang="hu-HU" sz="2400" b="1" i="1" smtClean="0"/>
              <a:t>A </a:t>
            </a:r>
            <a:r>
              <a:rPr lang="hu-HU" sz="2400" b="1" i="1" err="1" smtClean="0"/>
              <a:t>bioélelmiszerek</a:t>
            </a:r>
            <a:r>
              <a:rPr lang="hu-HU" sz="2400" b="1" i="1" smtClean="0"/>
              <a:t> azonosítását árukód jelzi,</a:t>
            </a:r>
          </a:p>
          <a:p>
            <a:r>
              <a:rPr lang="hu-HU" sz="2400" b="1" i="1" smtClean="0"/>
              <a:t>Melyet két ellenőrző szervezet adhat ki: </a:t>
            </a:r>
            <a:r>
              <a:rPr lang="hu-HU" sz="2400" smtClean="0"/>
              <a:t>      </a:t>
            </a:r>
            <a:endParaRPr lang="hu-HU" sz="2400"/>
          </a:p>
        </p:txBody>
      </p:sp>
      <p:pic>
        <p:nvPicPr>
          <p:cNvPr id="4" name="Kép 3" descr="biokontroll.jpg"/>
          <p:cNvPicPr>
            <a:picLocks noChangeAspect="1"/>
          </p:cNvPicPr>
          <p:nvPr/>
        </p:nvPicPr>
        <p:blipFill>
          <a:blip r:embed="rId2"/>
          <a:stretch>
            <a:fillRect/>
          </a:stretch>
        </p:blipFill>
        <p:spPr>
          <a:xfrm>
            <a:off x="1357290" y="2786058"/>
            <a:ext cx="2357454" cy="2664391"/>
          </a:xfrm>
          <a:prstGeom prst="rect">
            <a:avLst/>
          </a:prstGeom>
          <a:ln>
            <a:noFill/>
          </a:ln>
          <a:effectLst>
            <a:outerShdw blurRad="190500" algn="tl" rotWithShape="0">
              <a:srgbClr val="000000">
                <a:alpha val="70000"/>
              </a:srgbClr>
            </a:outerShdw>
          </a:effectLst>
        </p:spPr>
      </p:pic>
      <p:pic>
        <p:nvPicPr>
          <p:cNvPr id="5" name="Kép 4" descr="okogar.jpg"/>
          <p:cNvPicPr>
            <a:picLocks noChangeAspect="1"/>
          </p:cNvPicPr>
          <p:nvPr/>
        </p:nvPicPr>
        <p:blipFill>
          <a:blip r:embed="rId3"/>
          <a:stretch>
            <a:fillRect/>
          </a:stretch>
        </p:blipFill>
        <p:spPr>
          <a:xfrm>
            <a:off x="4786314" y="2786058"/>
            <a:ext cx="2791041" cy="2681300"/>
          </a:xfrm>
          <a:prstGeom prst="rect">
            <a:avLst/>
          </a:prstGeom>
          <a:ln>
            <a:noFill/>
          </a:ln>
          <a:effectLst>
            <a:outerShdw blurRad="190500" algn="tl" rotWithShape="0">
              <a:srgbClr val="000000">
                <a:alpha val="70000"/>
              </a:srgbClr>
            </a:outerShdw>
          </a:effectLst>
        </p:spPr>
      </p:pic>
      <p:sp>
        <p:nvSpPr>
          <p:cNvPr id="6" name="Szövegdoboz 5"/>
          <p:cNvSpPr txBox="1"/>
          <p:nvPr/>
        </p:nvSpPr>
        <p:spPr>
          <a:xfrm>
            <a:off x="500034" y="5857892"/>
            <a:ext cx="8358246" cy="800219"/>
          </a:xfrm>
          <a:prstGeom prst="rect">
            <a:avLst/>
          </a:prstGeom>
          <a:noFill/>
        </p:spPr>
        <p:txBody>
          <a:bodyPr wrap="square" rtlCol="0">
            <a:spAutoFit/>
          </a:bodyPr>
          <a:lstStyle/>
          <a:p>
            <a:r>
              <a:rPr lang="hu-HU" sz="2300" b="1" smtClean="0"/>
              <a:t>Ezen logókkal ellátott termékeknéknél biztosak lehetünk a </a:t>
            </a:r>
          </a:p>
          <a:p>
            <a:r>
              <a:rPr lang="hu-HU" sz="2300" b="1" smtClean="0"/>
              <a:t>minőségben.</a:t>
            </a:r>
            <a:endParaRPr lang="hu-HU" sz="2300" b="1"/>
          </a:p>
        </p:txBody>
      </p:sp>
    </p:spTree>
  </p:cSld>
  <p:clrMapOvr>
    <a:masterClrMapping/>
  </p:clrMapOvr>
  <p:transition advClick="0" advTm="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4" presetClass="entr" presetSubtype="0" accel="10000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2000" fill="hold"/>
                                        <p:tgtEl>
                                          <p:spTgt spid="3"/>
                                        </p:tgtEl>
                                        <p:attrNameLst>
                                          <p:attrName>ppt_w</p:attrName>
                                        </p:attrNameLst>
                                      </p:cBhvr>
                                      <p:tavLst>
                                        <p:tav tm="0">
                                          <p:val>
                                            <p:strVal val="#ppt_w*0.05"/>
                                          </p:val>
                                        </p:tav>
                                        <p:tav tm="100000">
                                          <p:val>
                                            <p:strVal val="#ppt_w"/>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anim calcmode="lin" valueType="num">
                                      <p:cBhvr>
                                        <p:cTn id="15" dur="2000" fill="hold"/>
                                        <p:tgtEl>
                                          <p:spTgt spid="3"/>
                                        </p:tgtEl>
                                        <p:attrNameLst>
                                          <p:attrName>ppt_x</p:attrName>
                                        </p:attrNameLst>
                                      </p:cBhvr>
                                      <p:tavLst>
                                        <p:tav tm="0">
                                          <p:val>
                                            <p:strVal val="#ppt_x-.2"/>
                                          </p:val>
                                        </p:tav>
                                        <p:tav tm="100000">
                                          <p:val>
                                            <p:strVal val="#ppt_x"/>
                                          </p:val>
                                        </p:tav>
                                      </p:tavLst>
                                    </p:anim>
                                    <p:anim calcmode="lin" valueType="num">
                                      <p:cBhvr>
                                        <p:cTn id="16" dur="2000" fill="hold"/>
                                        <p:tgtEl>
                                          <p:spTgt spid="3"/>
                                        </p:tgtEl>
                                        <p:attrNameLst>
                                          <p:attrName>ppt_y</p:attrName>
                                        </p:attrNameLst>
                                      </p:cBhvr>
                                      <p:tavLst>
                                        <p:tav tm="0">
                                          <p:val>
                                            <p:strVal val="#ppt_y"/>
                                          </p:val>
                                        </p:tav>
                                        <p:tav tm="100000">
                                          <p:val>
                                            <p:strVal val="#ppt_y"/>
                                          </p:val>
                                        </p:tav>
                                      </p:tavLst>
                                    </p:anim>
                                    <p:animEffect transition="in" filter="fade">
                                      <p:cBhvr>
                                        <p:cTn id="17" dur="2000"/>
                                        <p:tgtEl>
                                          <p:spTgt spid="3"/>
                                        </p:tgtEl>
                                      </p:cBhvr>
                                    </p:animEffect>
                                  </p:childTnLst>
                                </p:cTn>
                              </p:par>
                            </p:childTnLst>
                          </p:cTn>
                        </p:par>
                        <p:par>
                          <p:cTn id="18" fill="hold">
                            <p:stCondLst>
                              <p:cond delay="3000"/>
                            </p:stCondLst>
                            <p:childTnLst>
                              <p:par>
                                <p:cTn id="19" presetID="23" presetClass="entr" presetSubtype="16" fill="hold" nodeType="afterEffect">
                                  <p:stCondLst>
                                    <p:cond delay="250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250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childTnLst>
                                </p:cTn>
                              </p:par>
                            </p:childTnLst>
                          </p:cTn>
                        </p:par>
                        <p:par>
                          <p:cTn id="27" fill="hold">
                            <p:stCondLst>
                              <p:cond delay="6500"/>
                            </p:stCondLst>
                            <p:childTnLst>
                              <p:par>
                                <p:cTn id="28" presetID="54" presetClass="entr" presetSubtype="0" accel="10000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2000" fill="hold"/>
                                        <p:tgtEl>
                                          <p:spTgt spid="6"/>
                                        </p:tgtEl>
                                        <p:attrNameLst>
                                          <p:attrName>ppt_w</p:attrName>
                                        </p:attrNameLst>
                                      </p:cBhvr>
                                      <p:tavLst>
                                        <p:tav tm="0">
                                          <p:val>
                                            <p:strVal val="#ppt_w*0.05"/>
                                          </p:val>
                                        </p:tav>
                                        <p:tav tm="100000">
                                          <p:val>
                                            <p:strVal val="#ppt_w"/>
                                          </p:val>
                                        </p:tav>
                                      </p:tavLst>
                                    </p:anim>
                                    <p:anim calcmode="lin" valueType="num">
                                      <p:cBhvr>
                                        <p:cTn id="31" dur="2000" fill="hold"/>
                                        <p:tgtEl>
                                          <p:spTgt spid="6"/>
                                        </p:tgtEl>
                                        <p:attrNameLst>
                                          <p:attrName>ppt_h</p:attrName>
                                        </p:attrNameLst>
                                      </p:cBhvr>
                                      <p:tavLst>
                                        <p:tav tm="0">
                                          <p:val>
                                            <p:strVal val="#ppt_h"/>
                                          </p:val>
                                        </p:tav>
                                        <p:tav tm="100000">
                                          <p:val>
                                            <p:strVal val="#ppt_h"/>
                                          </p:val>
                                        </p:tav>
                                      </p:tavLst>
                                    </p:anim>
                                    <p:anim calcmode="lin" valueType="num">
                                      <p:cBhvr>
                                        <p:cTn id="32" dur="2000" fill="hold"/>
                                        <p:tgtEl>
                                          <p:spTgt spid="6"/>
                                        </p:tgtEl>
                                        <p:attrNameLst>
                                          <p:attrName>ppt_x</p:attrName>
                                        </p:attrNameLst>
                                      </p:cBhvr>
                                      <p:tavLst>
                                        <p:tav tm="0">
                                          <p:val>
                                            <p:strVal val="#ppt_x-.2"/>
                                          </p:val>
                                        </p:tav>
                                        <p:tav tm="100000">
                                          <p:val>
                                            <p:strVal val="#ppt_x"/>
                                          </p:val>
                                        </p:tav>
                                      </p:tavLst>
                                    </p:anim>
                                    <p:anim calcmode="lin" valueType="num">
                                      <p:cBhvr>
                                        <p:cTn id="33" dur="2000" fill="hold"/>
                                        <p:tgtEl>
                                          <p:spTgt spid="6"/>
                                        </p:tgtEl>
                                        <p:attrNameLst>
                                          <p:attrName>ppt_y</p:attrName>
                                        </p:attrNameLst>
                                      </p:cBhvr>
                                      <p:tavLst>
                                        <p:tav tm="0">
                                          <p:val>
                                            <p:strVal val="#ppt_y"/>
                                          </p:val>
                                        </p:tav>
                                        <p:tav tm="100000">
                                          <p:val>
                                            <p:strVal val="#ppt_y"/>
                                          </p:val>
                                        </p:tav>
                                      </p:tavLst>
                                    </p:anim>
                                    <p:animEffect transition="in" filter="fade">
                                      <p:cBhvr>
                                        <p:cTn id="3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WordArt 5"/>
          <p:cNvSpPr>
            <a:spLocks noChangeArrowheads="1" noChangeShapeType="1" noTextEdit="1"/>
          </p:cNvSpPr>
          <p:nvPr/>
        </p:nvSpPr>
        <p:spPr bwMode="auto">
          <a:xfrm>
            <a:off x="323850" y="333375"/>
            <a:ext cx="6769100" cy="936625"/>
          </a:xfrm>
          <a:prstGeom prst="rect">
            <a:avLst/>
          </a:prstGeom>
        </p:spPr>
        <p:txBody>
          <a:bodyPr wrap="none" fromWordArt="1">
            <a:prstTxWarp prst="textPlain">
              <a:avLst>
                <a:gd name="adj" fmla="val 50000"/>
              </a:avLst>
            </a:prstTxWarp>
          </a:bodyPr>
          <a:lstStyle/>
          <a:p>
            <a:pPr algn="ctr"/>
            <a:r>
              <a:rPr lang="hu-HU" sz="3600" kern="10">
                <a:ln w="34925">
                  <a:solidFill>
                    <a:srgbClr val="000000"/>
                  </a:solidFill>
                  <a:round/>
                  <a:headEnd/>
                  <a:tailEnd/>
                </a:ln>
                <a:gradFill rotWithShape="1">
                  <a:gsLst>
                    <a:gs pos="0">
                      <a:srgbClr val="FFBF00"/>
                    </a:gs>
                    <a:gs pos="100000">
                      <a:srgbClr val="FF3300"/>
                    </a:gs>
                  </a:gsLst>
                  <a:lin ang="5400000" scaled="1"/>
                </a:gradFill>
                <a:latin typeface="Impact"/>
              </a:rPr>
              <a:t>Mindennapi táplálkozásunk :</a:t>
            </a:r>
          </a:p>
        </p:txBody>
      </p:sp>
      <p:sp>
        <p:nvSpPr>
          <p:cNvPr id="7174" name="Text Box 6"/>
          <p:cNvSpPr txBox="1">
            <a:spLocks noChangeArrowheads="1"/>
          </p:cNvSpPr>
          <p:nvPr/>
        </p:nvSpPr>
        <p:spPr bwMode="auto">
          <a:xfrm>
            <a:off x="323850" y="1844675"/>
            <a:ext cx="8496300" cy="2378075"/>
          </a:xfrm>
          <a:prstGeom prst="rect">
            <a:avLst/>
          </a:prstGeom>
          <a:solidFill>
            <a:srgbClr val="CCFF66"/>
          </a:solidFill>
          <a:ln w="9525">
            <a:noFill/>
            <a:miter lim="800000"/>
            <a:headEnd/>
            <a:tailEnd/>
          </a:ln>
        </p:spPr>
        <p:txBody>
          <a:bodyPr>
            <a:spAutoFit/>
          </a:bodyPr>
          <a:lstStyle/>
          <a:p>
            <a:pPr>
              <a:spcBef>
                <a:spcPct val="50000"/>
              </a:spcBef>
              <a:buFontTx/>
              <a:buChar char="•"/>
            </a:pPr>
            <a:r>
              <a:rPr lang="hu-HU" sz="2000" b="1"/>
              <a:t>  Napjainkban eléggé elterjedt a bio termékek vásárlása. Sokan divatból is vásárolják a drágább, azonban egészségesebb élelmiszereket.</a:t>
            </a:r>
          </a:p>
          <a:p>
            <a:pPr>
              <a:spcBef>
                <a:spcPct val="50000"/>
              </a:spcBef>
              <a:buFontTx/>
              <a:buChar char="•"/>
            </a:pPr>
            <a:r>
              <a:rPr lang="hu-HU" sz="2000" b="1"/>
              <a:t>  Azonban, vigyáznunk kell ennek a szónak a használatával. Sok terméken pusztán reklámfogás céljából használják ezt a kifejezést. Nem árt megvizsgálnunk az eredeti származási helyét és hogy mely ellenőrző szervezet keze alatt állt.</a:t>
            </a:r>
          </a:p>
        </p:txBody>
      </p:sp>
      <p:pic>
        <p:nvPicPr>
          <p:cNvPr id="7175" name="Picture 7" descr="MP900386122[1]"/>
          <p:cNvPicPr>
            <a:picLocks noChangeAspect="1" noChangeArrowheads="1"/>
          </p:cNvPicPr>
          <p:nvPr/>
        </p:nvPicPr>
        <p:blipFill>
          <a:blip r:embed="rId2"/>
          <a:srcRect/>
          <a:stretch>
            <a:fillRect/>
          </a:stretch>
        </p:blipFill>
        <p:spPr bwMode="auto">
          <a:xfrm>
            <a:off x="6072198" y="4500570"/>
            <a:ext cx="2735263" cy="1804988"/>
          </a:xfrm>
          <a:prstGeom prst="rect">
            <a:avLst/>
          </a:prstGeom>
          <a:noFill/>
          <a:ln w="31750">
            <a:solidFill>
              <a:srgbClr val="FF6600"/>
            </a:solidFill>
            <a:miter lim="800000"/>
            <a:headEnd/>
            <a:tailEnd/>
          </a:ln>
        </p:spPr>
      </p:pic>
      <p:pic>
        <p:nvPicPr>
          <p:cNvPr id="7178" name="Picture 10" descr="MP900439292[1]"/>
          <p:cNvPicPr>
            <a:picLocks noChangeAspect="1" noChangeArrowheads="1"/>
          </p:cNvPicPr>
          <p:nvPr/>
        </p:nvPicPr>
        <p:blipFill>
          <a:blip r:embed="rId3" cstate="print"/>
          <a:srcRect/>
          <a:stretch>
            <a:fillRect/>
          </a:stretch>
        </p:blipFill>
        <p:spPr bwMode="auto">
          <a:xfrm>
            <a:off x="428596" y="4572008"/>
            <a:ext cx="2592388" cy="1736725"/>
          </a:xfrm>
          <a:prstGeom prst="rect">
            <a:avLst/>
          </a:prstGeom>
          <a:noFill/>
          <a:ln w="31750">
            <a:solidFill>
              <a:srgbClr val="FF6600"/>
            </a:solidFill>
            <a:miter lim="800000"/>
            <a:headEnd/>
            <a:tailEnd/>
          </a:ln>
        </p:spPr>
      </p:pic>
      <p:pic>
        <p:nvPicPr>
          <p:cNvPr id="7" name="Kép 6" descr="Zöldségek 2(2).jpg"/>
          <p:cNvPicPr>
            <a:picLocks noChangeAspect="1"/>
          </p:cNvPicPr>
          <p:nvPr/>
        </p:nvPicPr>
        <p:blipFill>
          <a:blip r:embed="rId4"/>
          <a:stretch>
            <a:fillRect/>
          </a:stretch>
        </p:blipFill>
        <p:spPr>
          <a:xfrm>
            <a:off x="3214678" y="4714884"/>
            <a:ext cx="2643206" cy="1833563"/>
          </a:xfrm>
          <a:prstGeom prst="rect">
            <a:avLst/>
          </a:prstGeom>
          <a:ln w="28575">
            <a:solidFill>
              <a:srgbClr val="FF6600"/>
            </a:solidFill>
          </a:ln>
        </p:spPr>
      </p:pic>
    </p:spTree>
  </p:cSld>
  <p:clrMapOvr>
    <a:masterClrMapping/>
  </p:clrMapOvr>
  <p:transition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p:cTn id="7" dur="2000" fill="hold"/>
                                        <p:tgtEl>
                                          <p:spTgt spid="7173"/>
                                        </p:tgtEl>
                                        <p:attrNameLst>
                                          <p:attrName>ppt_w</p:attrName>
                                        </p:attrNameLst>
                                      </p:cBhvr>
                                      <p:tavLst>
                                        <p:tav tm="0">
                                          <p:val>
                                            <p:fltVal val="0"/>
                                          </p:val>
                                        </p:tav>
                                        <p:tav tm="100000">
                                          <p:val>
                                            <p:strVal val="#ppt_w"/>
                                          </p:val>
                                        </p:tav>
                                      </p:tavLst>
                                    </p:anim>
                                    <p:anim calcmode="lin" valueType="num">
                                      <p:cBhvr>
                                        <p:cTn id="8" dur="2000" fill="hold"/>
                                        <p:tgtEl>
                                          <p:spTgt spid="7173"/>
                                        </p:tgtEl>
                                        <p:attrNameLst>
                                          <p:attrName>ppt_h</p:attrName>
                                        </p:attrNameLst>
                                      </p:cBhvr>
                                      <p:tavLst>
                                        <p:tav tm="0">
                                          <p:val>
                                            <p:fltVal val="0"/>
                                          </p:val>
                                        </p:tav>
                                        <p:tav tm="100000">
                                          <p:val>
                                            <p:strVal val="#ppt_h"/>
                                          </p:val>
                                        </p:tav>
                                      </p:tavLst>
                                    </p:anim>
                                  </p:childTnLst>
                                </p:cTn>
                              </p:par>
                            </p:childTnLst>
                          </p:cTn>
                        </p:par>
                        <p:par>
                          <p:cTn id="9" fill="hold">
                            <p:stCondLst>
                              <p:cond delay="5000"/>
                            </p:stCondLst>
                            <p:childTnLst>
                              <p:par>
                                <p:cTn id="10" presetID="30" presetClass="entr" presetSubtype="0" fill="hold" grpId="0" nodeType="afterEffect">
                                  <p:stCondLst>
                                    <p:cond delay="0"/>
                                  </p:stCondLst>
                                  <p:childTnLst>
                                    <p:set>
                                      <p:cBhvr>
                                        <p:cTn id="11" dur="1" fill="hold">
                                          <p:stCondLst>
                                            <p:cond delay="0"/>
                                          </p:stCondLst>
                                        </p:cTn>
                                        <p:tgtEl>
                                          <p:spTgt spid="7174">
                                            <p:bg/>
                                          </p:spTgt>
                                        </p:tgtEl>
                                        <p:attrNameLst>
                                          <p:attrName>style.visibility</p:attrName>
                                        </p:attrNameLst>
                                      </p:cBhvr>
                                      <p:to>
                                        <p:strVal val="visible"/>
                                      </p:to>
                                    </p:set>
                                    <p:animEffect transition="in" filter="fade">
                                      <p:cBhvr>
                                        <p:cTn id="12" dur="800" decel="100000"/>
                                        <p:tgtEl>
                                          <p:spTgt spid="7174">
                                            <p:bg/>
                                          </p:spTgt>
                                        </p:tgtEl>
                                      </p:cBhvr>
                                    </p:animEffect>
                                    <p:anim calcmode="lin" valueType="num">
                                      <p:cBhvr>
                                        <p:cTn id="13" dur="800" decel="100000" fill="hold"/>
                                        <p:tgtEl>
                                          <p:spTgt spid="7174">
                                            <p:bg/>
                                          </p:spTgt>
                                        </p:tgtEl>
                                        <p:attrNameLst>
                                          <p:attrName>style.rotation</p:attrName>
                                        </p:attrNameLst>
                                      </p:cBhvr>
                                      <p:tavLst>
                                        <p:tav tm="0">
                                          <p:val>
                                            <p:fltVal val="-90"/>
                                          </p:val>
                                        </p:tav>
                                        <p:tav tm="100000">
                                          <p:val>
                                            <p:fltVal val="0"/>
                                          </p:val>
                                        </p:tav>
                                      </p:tavLst>
                                    </p:anim>
                                    <p:anim calcmode="lin" valueType="num">
                                      <p:cBhvr>
                                        <p:cTn id="14" dur="800" decel="100000" fill="hold"/>
                                        <p:tgtEl>
                                          <p:spTgt spid="7174">
                                            <p:bg/>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7174">
                                            <p:bg/>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7174">
                                            <p:bg/>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7174">
                                            <p:bg/>
                                          </p:spTgt>
                                        </p:tgtEl>
                                        <p:attrNameLst>
                                          <p:attrName>ppt_y</p:attrName>
                                        </p:attrNameLst>
                                      </p:cBhvr>
                                      <p:tavLst>
                                        <p:tav tm="0">
                                          <p:val>
                                            <p:strVal val="#ppt_y+0.1"/>
                                          </p:val>
                                        </p:tav>
                                        <p:tav tm="100000">
                                          <p:val>
                                            <p:strVal val="#ppt_y"/>
                                          </p:val>
                                        </p:tav>
                                      </p:tavLst>
                                    </p:anim>
                                  </p:childTnLst>
                                </p:cTn>
                              </p:par>
                            </p:childTnLst>
                          </p:cTn>
                        </p:par>
                        <p:par>
                          <p:cTn id="18" fill="hold">
                            <p:stCondLst>
                              <p:cond delay="6000"/>
                            </p:stCondLst>
                            <p:childTnLst>
                              <p:par>
                                <p:cTn id="19" presetID="27" presetClass="entr" presetSubtype="0" fill="hold" nodeType="afterEffect">
                                  <p:stCondLst>
                                    <p:cond delay="0"/>
                                  </p:stCondLst>
                                  <p:iterate type="lt">
                                    <p:tmPct val="50000"/>
                                  </p:iterate>
                                  <p:childTnLst>
                                    <p:set>
                                      <p:cBhvr>
                                        <p:cTn id="20" dur="1" fill="hold">
                                          <p:stCondLst>
                                            <p:cond delay="0"/>
                                          </p:stCondLst>
                                        </p:cTn>
                                        <p:tgtEl>
                                          <p:spTgt spid="7174">
                                            <p:txEl>
                                              <p:pRg st="0" end="0"/>
                                            </p:txEl>
                                          </p:spTgt>
                                        </p:tgtEl>
                                        <p:attrNameLst>
                                          <p:attrName>style.visibility</p:attrName>
                                        </p:attrNameLst>
                                      </p:cBhvr>
                                      <p:to>
                                        <p:strVal val="visible"/>
                                      </p:to>
                                    </p:set>
                                    <p:anim calcmode="discrete" valueType="clr">
                                      <p:cBhvr override="childStyle">
                                        <p:cTn id="21" dur="100"/>
                                        <p:tgtEl>
                                          <p:spTgt spid="717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100"/>
                                        <p:tgtEl>
                                          <p:spTgt spid="7174">
                                            <p:txEl>
                                              <p:pRg st="0" end="0"/>
                                            </p:txEl>
                                          </p:spTgt>
                                        </p:tgtEl>
                                        <p:attrNameLst>
                                          <p:attrName>fillcolor</p:attrName>
                                        </p:attrNameLst>
                                      </p:cBhvr>
                                      <p:tavLst>
                                        <p:tav tm="0">
                                          <p:val>
                                            <p:clrVal>
                                              <a:schemeClr val="accent2"/>
                                            </p:clrVal>
                                          </p:val>
                                        </p:tav>
                                        <p:tav tm="50000">
                                          <p:val>
                                            <p:clrVal>
                                              <a:schemeClr val="hlink"/>
                                            </p:clrVal>
                                          </p:val>
                                        </p:tav>
                                      </p:tavLst>
                                    </p:anim>
                                    <p:set>
                                      <p:cBhvr>
                                        <p:cTn id="23" dur="100"/>
                                        <p:tgtEl>
                                          <p:spTgt spid="7174">
                                            <p:txEl>
                                              <p:pRg st="0" end="0"/>
                                            </p:txEl>
                                          </p:spTgt>
                                        </p:tgtEl>
                                        <p:attrNameLst>
                                          <p:attrName>fill.type</p:attrName>
                                        </p:attrNameLst>
                                      </p:cBhvr>
                                      <p:to>
                                        <p:strVal val="solid"/>
                                      </p:to>
                                    </p:set>
                                  </p:childTnLst>
                                </p:cTn>
                              </p:par>
                            </p:childTnLst>
                          </p:cTn>
                        </p:par>
                        <p:par>
                          <p:cTn id="24" fill="hold">
                            <p:stCondLst>
                              <p:cond delay="11900"/>
                            </p:stCondLst>
                            <p:childTnLst>
                              <p:par>
                                <p:cTn id="25" presetID="27" presetClass="entr" presetSubtype="0" fill="hold" nodeType="afterEffect">
                                  <p:stCondLst>
                                    <p:cond delay="0"/>
                                  </p:stCondLst>
                                  <p:iterate type="lt">
                                    <p:tmPct val="50000"/>
                                  </p:iterate>
                                  <p:childTnLst>
                                    <p:set>
                                      <p:cBhvr>
                                        <p:cTn id="26" dur="1" fill="hold">
                                          <p:stCondLst>
                                            <p:cond delay="0"/>
                                          </p:stCondLst>
                                        </p:cTn>
                                        <p:tgtEl>
                                          <p:spTgt spid="7174">
                                            <p:txEl>
                                              <p:pRg st="1" end="1"/>
                                            </p:txEl>
                                          </p:spTgt>
                                        </p:tgtEl>
                                        <p:attrNameLst>
                                          <p:attrName>style.visibility</p:attrName>
                                        </p:attrNameLst>
                                      </p:cBhvr>
                                      <p:to>
                                        <p:strVal val="visible"/>
                                      </p:to>
                                    </p:set>
                                    <p:anim calcmode="discrete" valueType="clr">
                                      <p:cBhvr override="childStyle">
                                        <p:cTn id="27" dur="100"/>
                                        <p:tgtEl>
                                          <p:spTgt spid="717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100"/>
                                        <p:tgtEl>
                                          <p:spTgt spid="7174">
                                            <p:txEl>
                                              <p:pRg st="1" end="1"/>
                                            </p:txEl>
                                          </p:spTgt>
                                        </p:tgtEl>
                                        <p:attrNameLst>
                                          <p:attrName>fillcolor</p:attrName>
                                        </p:attrNameLst>
                                      </p:cBhvr>
                                      <p:tavLst>
                                        <p:tav tm="0">
                                          <p:val>
                                            <p:clrVal>
                                              <a:schemeClr val="accent2"/>
                                            </p:clrVal>
                                          </p:val>
                                        </p:tav>
                                        <p:tav tm="50000">
                                          <p:val>
                                            <p:clrVal>
                                              <a:schemeClr val="hlink"/>
                                            </p:clrVal>
                                          </p:val>
                                        </p:tav>
                                      </p:tavLst>
                                    </p:anim>
                                    <p:set>
                                      <p:cBhvr>
                                        <p:cTn id="29" dur="100"/>
                                        <p:tgtEl>
                                          <p:spTgt spid="7174">
                                            <p:txEl>
                                              <p:pRg st="1" end="1"/>
                                            </p:txEl>
                                          </p:spTgt>
                                        </p:tgtEl>
                                        <p:attrNameLst>
                                          <p:attrName>fill.type</p:attrName>
                                        </p:attrNameLst>
                                      </p:cBhvr>
                                      <p:to>
                                        <p:strVal val="solid"/>
                                      </p:to>
                                    </p:set>
                                  </p:childTnLst>
                                </p:cTn>
                              </p:par>
                            </p:childTnLst>
                          </p:cTn>
                        </p:par>
                        <p:par>
                          <p:cTn id="30" fill="hold">
                            <p:stCondLst>
                              <p:cond delay="21850"/>
                            </p:stCondLst>
                            <p:childTnLst>
                              <p:par>
                                <p:cTn id="31" presetID="35" presetClass="entr" presetSubtype="0" fill="hold" nodeType="afterEffect">
                                  <p:stCondLst>
                                    <p:cond delay="200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3000"/>
                                        <p:tgtEl>
                                          <p:spTgt spid="7"/>
                                        </p:tgtEl>
                                      </p:cBhvr>
                                    </p:animEffect>
                                    <p:anim calcmode="lin" valueType="num">
                                      <p:cBhvr>
                                        <p:cTn id="34" dur="3000" fill="hold"/>
                                        <p:tgtEl>
                                          <p:spTgt spid="7"/>
                                        </p:tgtEl>
                                        <p:attrNameLst>
                                          <p:attrName>style.rotation</p:attrName>
                                        </p:attrNameLst>
                                      </p:cBhvr>
                                      <p:tavLst>
                                        <p:tav tm="0">
                                          <p:val>
                                            <p:fltVal val="720"/>
                                          </p:val>
                                        </p:tav>
                                        <p:tav tm="100000">
                                          <p:val>
                                            <p:fltVal val="0"/>
                                          </p:val>
                                        </p:tav>
                                      </p:tavLst>
                                    </p:anim>
                                    <p:anim calcmode="lin" valueType="num">
                                      <p:cBhvr>
                                        <p:cTn id="35" dur="3000" fill="hold"/>
                                        <p:tgtEl>
                                          <p:spTgt spid="7"/>
                                        </p:tgtEl>
                                        <p:attrNameLst>
                                          <p:attrName>ppt_h</p:attrName>
                                        </p:attrNameLst>
                                      </p:cBhvr>
                                      <p:tavLst>
                                        <p:tav tm="0">
                                          <p:val>
                                            <p:fltVal val="0"/>
                                          </p:val>
                                        </p:tav>
                                        <p:tav tm="100000">
                                          <p:val>
                                            <p:strVal val="#ppt_h"/>
                                          </p:val>
                                        </p:tav>
                                      </p:tavLst>
                                    </p:anim>
                                    <p:anim calcmode="lin" valueType="num">
                                      <p:cBhvr>
                                        <p:cTn id="36" dur="3000" fill="hold"/>
                                        <p:tgtEl>
                                          <p:spTgt spid="7"/>
                                        </p:tgtEl>
                                        <p:attrNameLst>
                                          <p:attrName>ppt_w</p:attrName>
                                        </p:attrNameLst>
                                      </p:cBhvr>
                                      <p:tavLst>
                                        <p:tav tm="0">
                                          <p:val>
                                            <p:fltVal val="0"/>
                                          </p:val>
                                        </p:tav>
                                        <p:tav tm="100000">
                                          <p:val>
                                            <p:strVal val="#ppt_w"/>
                                          </p:val>
                                        </p:tav>
                                      </p:tavLst>
                                    </p:anim>
                                  </p:childTnLst>
                                </p:cTn>
                              </p:par>
                            </p:childTnLst>
                          </p:cTn>
                        </p:par>
                        <p:par>
                          <p:cTn id="37" fill="hold">
                            <p:stCondLst>
                              <p:cond delay="26850"/>
                            </p:stCondLst>
                            <p:childTnLst>
                              <p:par>
                                <p:cTn id="38" presetID="35" presetClass="entr" presetSubtype="0" fill="hold" nodeType="afterEffect">
                                  <p:stCondLst>
                                    <p:cond delay="0"/>
                                  </p:stCondLst>
                                  <p:childTnLst>
                                    <p:set>
                                      <p:cBhvr>
                                        <p:cTn id="39" dur="1" fill="hold">
                                          <p:stCondLst>
                                            <p:cond delay="0"/>
                                          </p:stCondLst>
                                        </p:cTn>
                                        <p:tgtEl>
                                          <p:spTgt spid="7178"/>
                                        </p:tgtEl>
                                        <p:attrNameLst>
                                          <p:attrName>style.visibility</p:attrName>
                                        </p:attrNameLst>
                                      </p:cBhvr>
                                      <p:to>
                                        <p:strVal val="visible"/>
                                      </p:to>
                                    </p:set>
                                    <p:animEffect transition="in" filter="fade">
                                      <p:cBhvr>
                                        <p:cTn id="40" dur="3000"/>
                                        <p:tgtEl>
                                          <p:spTgt spid="7178"/>
                                        </p:tgtEl>
                                      </p:cBhvr>
                                    </p:animEffect>
                                    <p:anim calcmode="lin" valueType="num">
                                      <p:cBhvr>
                                        <p:cTn id="41" dur="3000" fill="hold"/>
                                        <p:tgtEl>
                                          <p:spTgt spid="7178"/>
                                        </p:tgtEl>
                                        <p:attrNameLst>
                                          <p:attrName>style.rotation</p:attrName>
                                        </p:attrNameLst>
                                      </p:cBhvr>
                                      <p:tavLst>
                                        <p:tav tm="0">
                                          <p:val>
                                            <p:fltVal val="720"/>
                                          </p:val>
                                        </p:tav>
                                        <p:tav tm="100000">
                                          <p:val>
                                            <p:fltVal val="0"/>
                                          </p:val>
                                        </p:tav>
                                      </p:tavLst>
                                    </p:anim>
                                    <p:anim calcmode="lin" valueType="num">
                                      <p:cBhvr>
                                        <p:cTn id="42" dur="3000" fill="hold"/>
                                        <p:tgtEl>
                                          <p:spTgt spid="7178"/>
                                        </p:tgtEl>
                                        <p:attrNameLst>
                                          <p:attrName>ppt_h</p:attrName>
                                        </p:attrNameLst>
                                      </p:cBhvr>
                                      <p:tavLst>
                                        <p:tav tm="0">
                                          <p:val>
                                            <p:fltVal val="0"/>
                                          </p:val>
                                        </p:tav>
                                        <p:tav tm="100000">
                                          <p:val>
                                            <p:strVal val="#ppt_h"/>
                                          </p:val>
                                        </p:tav>
                                      </p:tavLst>
                                    </p:anim>
                                    <p:anim calcmode="lin" valueType="num">
                                      <p:cBhvr>
                                        <p:cTn id="43" dur="3000" fill="hold"/>
                                        <p:tgtEl>
                                          <p:spTgt spid="7178"/>
                                        </p:tgtEl>
                                        <p:attrNameLst>
                                          <p:attrName>ppt_w</p:attrName>
                                        </p:attrNameLst>
                                      </p:cBhvr>
                                      <p:tavLst>
                                        <p:tav tm="0">
                                          <p:val>
                                            <p:fltVal val="0"/>
                                          </p:val>
                                        </p:tav>
                                        <p:tav tm="100000">
                                          <p:val>
                                            <p:strVal val="#ppt_w"/>
                                          </p:val>
                                        </p:tav>
                                      </p:tavLst>
                                    </p:anim>
                                  </p:childTnLst>
                                </p:cTn>
                              </p:par>
                              <p:par>
                                <p:cTn id="44" presetID="35" presetClass="entr" presetSubtype="0" fill="hold" nodeType="withEffect">
                                  <p:stCondLst>
                                    <p:cond delay="0"/>
                                  </p:stCondLst>
                                  <p:childTnLst>
                                    <p:set>
                                      <p:cBhvr>
                                        <p:cTn id="45" dur="1" fill="hold">
                                          <p:stCondLst>
                                            <p:cond delay="0"/>
                                          </p:stCondLst>
                                        </p:cTn>
                                        <p:tgtEl>
                                          <p:spTgt spid="7175"/>
                                        </p:tgtEl>
                                        <p:attrNameLst>
                                          <p:attrName>style.visibility</p:attrName>
                                        </p:attrNameLst>
                                      </p:cBhvr>
                                      <p:to>
                                        <p:strVal val="visible"/>
                                      </p:to>
                                    </p:set>
                                    <p:animEffect transition="in" filter="fade">
                                      <p:cBhvr>
                                        <p:cTn id="46" dur="3000"/>
                                        <p:tgtEl>
                                          <p:spTgt spid="7175"/>
                                        </p:tgtEl>
                                      </p:cBhvr>
                                    </p:animEffect>
                                    <p:anim calcmode="lin" valueType="num">
                                      <p:cBhvr>
                                        <p:cTn id="47" dur="3000" fill="hold"/>
                                        <p:tgtEl>
                                          <p:spTgt spid="7175"/>
                                        </p:tgtEl>
                                        <p:attrNameLst>
                                          <p:attrName>style.rotation</p:attrName>
                                        </p:attrNameLst>
                                      </p:cBhvr>
                                      <p:tavLst>
                                        <p:tav tm="0">
                                          <p:val>
                                            <p:fltVal val="720"/>
                                          </p:val>
                                        </p:tav>
                                        <p:tav tm="100000">
                                          <p:val>
                                            <p:fltVal val="0"/>
                                          </p:val>
                                        </p:tav>
                                      </p:tavLst>
                                    </p:anim>
                                    <p:anim calcmode="lin" valueType="num">
                                      <p:cBhvr>
                                        <p:cTn id="48" dur="3000" fill="hold"/>
                                        <p:tgtEl>
                                          <p:spTgt spid="7175"/>
                                        </p:tgtEl>
                                        <p:attrNameLst>
                                          <p:attrName>ppt_h</p:attrName>
                                        </p:attrNameLst>
                                      </p:cBhvr>
                                      <p:tavLst>
                                        <p:tav tm="0">
                                          <p:val>
                                            <p:fltVal val="0"/>
                                          </p:val>
                                        </p:tav>
                                        <p:tav tm="100000">
                                          <p:val>
                                            <p:strVal val="#ppt_h"/>
                                          </p:val>
                                        </p:tav>
                                      </p:tavLst>
                                    </p:anim>
                                    <p:anim calcmode="lin" valueType="num">
                                      <p:cBhvr>
                                        <p:cTn id="49" dur="3000" fill="hold"/>
                                        <p:tgtEl>
                                          <p:spTgt spid="717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nimBg="1"/>
      <p:bldP spid="7174"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rtalom helye 3"/>
          <p:cNvGraphicFramePr>
            <a:graphicFrameLocks noGrp="1"/>
          </p:cNvGraphicFramePr>
          <p:nvPr>
            <p:ph idx="1"/>
          </p:nvPr>
        </p:nvGraphicFramePr>
        <p:xfrm>
          <a:off x="0" y="1857364"/>
          <a:ext cx="8929718" cy="4214842"/>
        </p:xfrm>
        <a:graphic>
          <a:graphicData uri="http://schemas.openxmlformats.org/drawingml/2006/chart">
            <c:chart xmlns:c="http://schemas.openxmlformats.org/drawingml/2006/chart" xmlns:r="http://schemas.openxmlformats.org/officeDocument/2006/relationships" r:id="rId2"/>
          </a:graphicData>
        </a:graphic>
      </p:graphicFrame>
      <p:sp>
        <p:nvSpPr>
          <p:cNvPr id="5" name="WordArt 11"/>
          <p:cNvSpPr>
            <a:spLocks noChangeArrowheads="1" noChangeShapeType="1" noTextEdit="1"/>
          </p:cNvSpPr>
          <p:nvPr/>
        </p:nvSpPr>
        <p:spPr bwMode="auto">
          <a:xfrm>
            <a:off x="428596" y="428604"/>
            <a:ext cx="6678629" cy="762000"/>
          </a:xfrm>
          <a:prstGeom prst="rect">
            <a:avLst/>
          </a:prstGeom>
        </p:spPr>
        <p:txBody>
          <a:bodyPr wrap="none" fromWordArt="1">
            <a:prstTxWarp prst="textPlain">
              <a:avLst>
                <a:gd name="adj" fmla="val 50000"/>
              </a:avLst>
            </a:prstTxWarp>
          </a:bodyPr>
          <a:lstStyle/>
          <a:p>
            <a:pPr algn="ctr"/>
            <a:r>
              <a:rPr lang="hu-HU" sz="3600" kern="10">
                <a:ln w="31750">
                  <a:solidFill>
                    <a:srgbClr val="000000"/>
                  </a:solidFill>
                  <a:round/>
                  <a:headEnd/>
                  <a:tailEnd/>
                </a:ln>
                <a:gradFill rotWithShape="1">
                  <a:gsLst>
                    <a:gs pos="0">
                      <a:srgbClr val="FFBF00"/>
                    </a:gs>
                    <a:gs pos="100000">
                      <a:srgbClr val="FF0000">
                        <a:alpha val="99001"/>
                      </a:srgbClr>
                    </a:gs>
                  </a:gsLst>
                  <a:lin ang="5400000" scaled="1"/>
                </a:gradFill>
                <a:latin typeface="Impact"/>
              </a:rPr>
              <a:t>Bio </a:t>
            </a:r>
            <a:r>
              <a:rPr lang="hu-HU" sz="3600" kern="10" smtClean="0">
                <a:ln w="31750">
                  <a:solidFill>
                    <a:srgbClr val="000000"/>
                  </a:solidFill>
                  <a:round/>
                  <a:headEnd/>
                  <a:tailEnd/>
                </a:ln>
                <a:gradFill rotWithShape="1">
                  <a:gsLst>
                    <a:gs pos="0">
                      <a:srgbClr val="FFBF00"/>
                    </a:gs>
                    <a:gs pos="100000">
                      <a:srgbClr val="FF0000">
                        <a:alpha val="99001"/>
                      </a:srgbClr>
                    </a:gs>
                  </a:gsLst>
                  <a:lin ang="5400000" scaled="1"/>
                </a:gradFill>
                <a:latin typeface="Impact"/>
              </a:rPr>
              <a:t>élelmiszer fogyasztás gyakorisága:</a:t>
            </a:r>
            <a:endParaRPr lang="hu-HU" sz="3600" kern="10">
              <a:ln w="31750">
                <a:solidFill>
                  <a:srgbClr val="000000"/>
                </a:solidFill>
                <a:round/>
                <a:headEnd/>
                <a:tailEnd/>
              </a:ln>
              <a:gradFill rotWithShape="1">
                <a:gsLst>
                  <a:gs pos="0">
                    <a:srgbClr val="FFBF00"/>
                  </a:gs>
                  <a:gs pos="100000">
                    <a:srgbClr val="FF0000">
                      <a:alpha val="99001"/>
                    </a:srgbClr>
                  </a:gs>
                </a:gsLst>
                <a:lin ang="5400000" scaled="1"/>
              </a:gradFill>
              <a:latin typeface="Impact"/>
            </a:endParaRPr>
          </a:p>
        </p:txBody>
      </p:sp>
      <p:sp>
        <p:nvSpPr>
          <p:cNvPr id="13" name="Szövegdoboz 12"/>
          <p:cNvSpPr txBox="1"/>
          <p:nvPr/>
        </p:nvSpPr>
        <p:spPr>
          <a:xfrm>
            <a:off x="142844" y="5929330"/>
            <a:ext cx="8715404" cy="646331"/>
          </a:xfrm>
          <a:prstGeom prst="rect">
            <a:avLst/>
          </a:prstGeom>
          <a:solidFill>
            <a:srgbClr val="FF3300"/>
          </a:solidFill>
          <a:ln w="19050">
            <a:solidFill>
              <a:srgbClr val="008000"/>
            </a:solidFill>
          </a:ln>
        </p:spPr>
        <p:txBody>
          <a:bodyPr wrap="square" rtlCol="0">
            <a:spAutoFit/>
          </a:bodyPr>
          <a:lstStyle/>
          <a:p>
            <a:r>
              <a:rPr lang="hu-HU" smtClean="0"/>
              <a:t>Hogyan lehetne ösztönözni az embereket hogy minél több öko terméket vásároljanak?</a:t>
            </a:r>
            <a:endParaRPr lang="hu-HU"/>
          </a:p>
        </p:txBody>
      </p:sp>
    </p:spTree>
  </p:cSld>
  <p:clrMapOvr>
    <a:masterClrMapping/>
  </p:clrMapOvr>
  <p:transition advClick="0" advTm="2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0" fill="hold"/>
                                        <p:tgtEl>
                                          <p:spTgt spid="5"/>
                                        </p:tgtEl>
                                        <p:attrNameLst>
                                          <p:attrName>ppt_w</p:attrName>
                                        </p:attrNameLst>
                                      </p:cBhvr>
                                      <p:tavLst>
                                        <p:tav tm="0">
                                          <p:val>
                                            <p:fltVal val="0"/>
                                          </p:val>
                                        </p:tav>
                                        <p:tav tm="100000">
                                          <p:val>
                                            <p:strVal val="#ppt_w"/>
                                          </p:val>
                                        </p:tav>
                                      </p:tavLst>
                                    </p:anim>
                                    <p:anim calcmode="lin" valueType="num">
                                      <p:cBhvr>
                                        <p:cTn id="8" dur="30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3000"/>
                            </p:stCondLst>
                            <p:childTnLst>
                              <p:par>
                                <p:cTn id="10" presetID="37"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900" decel="100000" fill="hold"/>
                                        <p:tgtEl>
                                          <p:spTgt spid="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6" fill="hold">
                            <p:stCondLst>
                              <p:cond delay="4000"/>
                            </p:stCondLst>
                            <p:childTnLst>
                              <p:par>
                                <p:cTn id="17" presetID="54" presetClass="entr" presetSubtype="0" accel="100000" fill="hold" grpId="0" nodeType="afterEffect">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strVal val="#ppt_w*0.05"/>
                                          </p:val>
                                        </p:tav>
                                        <p:tav tm="100000">
                                          <p:val>
                                            <p:strVal val="#ppt_w"/>
                                          </p:val>
                                        </p:tav>
                                      </p:tavLst>
                                    </p:anim>
                                    <p:anim calcmode="lin" valueType="num">
                                      <p:cBhvr>
                                        <p:cTn id="20" dur="1000" fill="hold"/>
                                        <p:tgtEl>
                                          <p:spTgt spid="13"/>
                                        </p:tgtEl>
                                        <p:attrNameLst>
                                          <p:attrName>ppt_h</p:attrName>
                                        </p:attrNameLst>
                                      </p:cBhvr>
                                      <p:tavLst>
                                        <p:tav tm="0">
                                          <p:val>
                                            <p:strVal val="#ppt_h"/>
                                          </p:val>
                                        </p:tav>
                                        <p:tav tm="100000">
                                          <p:val>
                                            <p:strVal val="#ppt_h"/>
                                          </p:val>
                                        </p:tav>
                                      </p:tavLst>
                                    </p:anim>
                                    <p:anim calcmode="lin" valueType="num">
                                      <p:cBhvr>
                                        <p:cTn id="21" dur="1000" fill="hold"/>
                                        <p:tgtEl>
                                          <p:spTgt spid="13"/>
                                        </p:tgtEl>
                                        <p:attrNameLst>
                                          <p:attrName>ppt_x</p:attrName>
                                        </p:attrNameLst>
                                      </p:cBhvr>
                                      <p:tavLst>
                                        <p:tav tm="0">
                                          <p:val>
                                            <p:strVal val="#ppt_x-.2"/>
                                          </p:val>
                                        </p:tav>
                                        <p:tav tm="100000">
                                          <p:val>
                                            <p:strVal val="#ppt_x"/>
                                          </p:val>
                                        </p:tav>
                                      </p:tavLst>
                                    </p:anim>
                                    <p:anim calcmode="lin" valueType="num">
                                      <p:cBhvr>
                                        <p:cTn id="22" dur="1000" fill="hold"/>
                                        <p:tgtEl>
                                          <p:spTgt spid="13"/>
                                        </p:tgtEl>
                                        <p:attrNameLst>
                                          <p:attrName>ppt_y</p:attrName>
                                        </p:attrNameLst>
                                      </p:cBhvr>
                                      <p:tavLst>
                                        <p:tav tm="0">
                                          <p:val>
                                            <p:strVal val="#ppt_y"/>
                                          </p:val>
                                        </p:tav>
                                        <p:tav tm="100000">
                                          <p:val>
                                            <p:strVal val="#ppt_y"/>
                                          </p:val>
                                        </p:tav>
                                      </p:tavLst>
                                    </p:anim>
                                    <p:animEffect transition="in" filter="fade">
                                      <p:cBhvr>
                                        <p:cTn id="2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o-dscf0356"/>
          <p:cNvPicPr>
            <a:picLocks noChangeAspect="1" noChangeArrowheads="1"/>
          </p:cNvPicPr>
          <p:nvPr/>
        </p:nvPicPr>
        <p:blipFill>
          <a:blip r:embed="rId2"/>
          <a:srcRect/>
          <a:stretch>
            <a:fillRect/>
          </a:stretch>
        </p:blipFill>
        <p:spPr bwMode="auto">
          <a:xfrm rot="-1175556">
            <a:off x="395288" y="4221163"/>
            <a:ext cx="2519362" cy="1890712"/>
          </a:xfrm>
          <a:prstGeom prst="rect">
            <a:avLst/>
          </a:prstGeom>
          <a:noFill/>
          <a:ln w="31750">
            <a:solidFill>
              <a:srgbClr val="009900"/>
            </a:solidFill>
            <a:miter lim="800000"/>
            <a:headEnd/>
            <a:tailEnd/>
          </a:ln>
        </p:spPr>
      </p:pic>
      <p:pic>
        <p:nvPicPr>
          <p:cNvPr id="9222" name="Picture 6" descr="biopiac_balaton"/>
          <p:cNvPicPr>
            <a:picLocks noChangeAspect="1" noChangeArrowheads="1"/>
          </p:cNvPicPr>
          <p:nvPr/>
        </p:nvPicPr>
        <p:blipFill>
          <a:blip r:embed="rId3" cstate="print"/>
          <a:srcRect/>
          <a:stretch>
            <a:fillRect/>
          </a:stretch>
        </p:blipFill>
        <p:spPr bwMode="auto">
          <a:xfrm rot="1305543">
            <a:off x="6617251" y="1000192"/>
            <a:ext cx="1957387" cy="2160587"/>
          </a:xfrm>
          <a:prstGeom prst="rect">
            <a:avLst/>
          </a:prstGeom>
          <a:noFill/>
          <a:ln w="38100">
            <a:solidFill>
              <a:srgbClr val="009900"/>
            </a:solidFill>
            <a:miter lim="800000"/>
            <a:headEnd/>
            <a:tailEnd/>
          </a:ln>
        </p:spPr>
      </p:pic>
      <p:pic>
        <p:nvPicPr>
          <p:cNvPr id="9223" name="Picture 7" descr="piac_500"/>
          <p:cNvPicPr>
            <a:picLocks noChangeAspect="1" noChangeArrowheads="1"/>
          </p:cNvPicPr>
          <p:nvPr/>
        </p:nvPicPr>
        <p:blipFill>
          <a:blip r:embed="rId4"/>
          <a:srcRect/>
          <a:stretch>
            <a:fillRect/>
          </a:stretch>
        </p:blipFill>
        <p:spPr bwMode="auto">
          <a:xfrm rot="-1646095">
            <a:off x="6300788" y="4581525"/>
            <a:ext cx="2449512" cy="1625600"/>
          </a:xfrm>
          <a:prstGeom prst="rect">
            <a:avLst/>
          </a:prstGeom>
          <a:noFill/>
          <a:ln w="38100">
            <a:solidFill>
              <a:srgbClr val="009900"/>
            </a:solidFill>
            <a:miter lim="800000"/>
            <a:headEnd/>
            <a:tailEnd/>
          </a:ln>
        </p:spPr>
      </p:pic>
      <p:pic>
        <p:nvPicPr>
          <p:cNvPr id="9224" name="Picture 8" descr="biopiac16_0"/>
          <p:cNvPicPr>
            <a:picLocks noChangeAspect="1" noChangeArrowheads="1"/>
          </p:cNvPicPr>
          <p:nvPr/>
        </p:nvPicPr>
        <p:blipFill>
          <a:blip r:embed="rId5"/>
          <a:srcRect/>
          <a:stretch>
            <a:fillRect/>
          </a:stretch>
        </p:blipFill>
        <p:spPr bwMode="auto">
          <a:xfrm rot="731272">
            <a:off x="3492500" y="4724400"/>
            <a:ext cx="2160588" cy="1620838"/>
          </a:xfrm>
          <a:prstGeom prst="rect">
            <a:avLst/>
          </a:prstGeom>
          <a:noFill/>
          <a:ln w="38100">
            <a:solidFill>
              <a:srgbClr val="009900"/>
            </a:solidFill>
            <a:miter lim="800000"/>
            <a:headEnd/>
            <a:tailEnd/>
          </a:ln>
        </p:spPr>
      </p:pic>
      <p:pic>
        <p:nvPicPr>
          <p:cNvPr id="9225" name="Picture 9" descr="biopiac9"/>
          <p:cNvPicPr>
            <a:picLocks noChangeAspect="1" noChangeArrowheads="1"/>
          </p:cNvPicPr>
          <p:nvPr/>
        </p:nvPicPr>
        <p:blipFill>
          <a:blip r:embed="rId6"/>
          <a:srcRect/>
          <a:stretch>
            <a:fillRect/>
          </a:stretch>
        </p:blipFill>
        <p:spPr bwMode="auto">
          <a:xfrm rot="360594">
            <a:off x="457200" y="1498600"/>
            <a:ext cx="2159000" cy="1619250"/>
          </a:xfrm>
          <a:prstGeom prst="rect">
            <a:avLst/>
          </a:prstGeom>
          <a:noFill/>
          <a:ln w="38100">
            <a:solidFill>
              <a:srgbClr val="009900"/>
            </a:solidFill>
            <a:miter lim="800000"/>
            <a:headEnd/>
            <a:tailEnd/>
          </a:ln>
        </p:spPr>
      </p:pic>
      <p:sp>
        <p:nvSpPr>
          <p:cNvPr id="9227" name="WordArt 11"/>
          <p:cNvSpPr>
            <a:spLocks noChangeArrowheads="1" noChangeShapeType="1" noTextEdit="1"/>
          </p:cNvSpPr>
          <p:nvPr/>
        </p:nvSpPr>
        <p:spPr bwMode="auto">
          <a:xfrm>
            <a:off x="250825" y="333375"/>
            <a:ext cx="5976938" cy="762000"/>
          </a:xfrm>
          <a:prstGeom prst="rect">
            <a:avLst/>
          </a:prstGeom>
        </p:spPr>
        <p:txBody>
          <a:bodyPr wrap="none" fromWordArt="1">
            <a:prstTxWarp prst="textPlain">
              <a:avLst>
                <a:gd name="adj" fmla="val 50000"/>
              </a:avLst>
            </a:prstTxWarp>
          </a:bodyPr>
          <a:lstStyle/>
          <a:p>
            <a:pPr algn="ctr"/>
            <a:r>
              <a:rPr lang="hu-HU" sz="3600" kern="10">
                <a:ln w="31750">
                  <a:solidFill>
                    <a:srgbClr val="000000"/>
                  </a:solidFill>
                  <a:round/>
                  <a:headEnd/>
                  <a:tailEnd/>
                </a:ln>
                <a:gradFill rotWithShape="1">
                  <a:gsLst>
                    <a:gs pos="0">
                      <a:srgbClr val="FFBF00"/>
                    </a:gs>
                    <a:gs pos="100000">
                      <a:srgbClr val="FF0000">
                        <a:alpha val="99001"/>
                      </a:srgbClr>
                    </a:gs>
                  </a:gsLst>
                  <a:lin ang="5400000" scaled="1"/>
                </a:gradFill>
                <a:latin typeface="Impact"/>
              </a:rPr>
              <a:t>Bio Piacok és élelmiszerüzletek:</a:t>
            </a:r>
          </a:p>
        </p:txBody>
      </p:sp>
      <p:pic>
        <p:nvPicPr>
          <p:cNvPr id="9228" name="Picture 12" descr="2005-5_elelmiszer"/>
          <p:cNvPicPr>
            <a:picLocks noChangeAspect="1" noChangeArrowheads="1"/>
          </p:cNvPicPr>
          <p:nvPr/>
        </p:nvPicPr>
        <p:blipFill>
          <a:blip r:embed="rId7"/>
          <a:srcRect/>
          <a:stretch>
            <a:fillRect/>
          </a:stretch>
        </p:blipFill>
        <p:spPr bwMode="auto">
          <a:xfrm rot="-311968">
            <a:off x="3203575" y="1844675"/>
            <a:ext cx="2665413" cy="2001838"/>
          </a:xfrm>
          <a:prstGeom prst="rect">
            <a:avLst/>
          </a:prstGeom>
          <a:noFill/>
          <a:ln w="38100">
            <a:solidFill>
              <a:srgbClr val="009900"/>
            </a:solidFill>
            <a:miter lim="800000"/>
            <a:headEnd/>
            <a:tailEnd/>
          </a:ln>
        </p:spPr>
      </p:pic>
    </p:spTree>
  </p:cSld>
  <p:clrMapOvr>
    <a:masterClrMapping/>
  </p:clrMapOvr>
  <p:transition advClick="0" advTm="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227"/>
                                        </p:tgtEl>
                                        <p:attrNameLst>
                                          <p:attrName>style.visibility</p:attrName>
                                        </p:attrNameLst>
                                      </p:cBhvr>
                                      <p:to>
                                        <p:strVal val="visible"/>
                                      </p:to>
                                    </p:set>
                                    <p:anim calcmode="lin" valueType="num">
                                      <p:cBhvr>
                                        <p:cTn id="7" dur="2000" fill="hold"/>
                                        <p:tgtEl>
                                          <p:spTgt spid="9227"/>
                                        </p:tgtEl>
                                        <p:attrNameLst>
                                          <p:attrName>ppt_w</p:attrName>
                                        </p:attrNameLst>
                                      </p:cBhvr>
                                      <p:tavLst>
                                        <p:tav tm="0">
                                          <p:val>
                                            <p:fltVal val="0"/>
                                          </p:val>
                                        </p:tav>
                                        <p:tav tm="100000">
                                          <p:val>
                                            <p:strVal val="#ppt_w"/>
                                          </p:val>
                                        </p:tav>
                                      </p:tavLst>
                                    </p:anim>
                                    <p:anim calcmode="lin" valueType="num">
                                      <p:cBhvr>
                                        <p:cTn id="8" dur="2000" fill="hold"/>
                                        <p:tgtEl>
                                          <p:spTgt spid="9227"/>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49" presetClass="entr" presetSubtype="0" decel="100000" fill="hold" nodeType="afterEffect">
                                  <p:stCondLst>
                                    <p:cond delay="0"/>
                                  </p:stCondLst>
                                  <p:childTnLst>
                                    <p:set>
                                      <p:cBhvr>
                                        <p:cTn id="11" dur="1" fill="hold">
                                          <p:stCondLst>
                                            <p:cond delay="0"/>
                                          </p:stCondLst>
                                        </p:cTn>
                                        <p:tgtEl>
                                          <p:spTgt spid="9225"/>
                                        </p:tgtEl>
                                        <p:attrNameLst>
                                          <p:attrName>style.visibility</p:attrName>
                                        </p:attrNameLst>
                                      </p:cBhvr>
                                      <p:to>
                                        <p:strVal val="visible"/>
                                      </p:to>
                                    </p:set>
                                    <p:anim calcmode="lin" valueType="num">
                                      <p:cBhvr>
                                        <p:cTn id="12" dur="2000" fill="hold"/>
                                        <p:tgtEl>
                                          <p:spTgt spid="9225"/>
                                        </p:tgtEl>
                                        <p:attrNameLst>
                                          <p:attrName>ppt_w</p:attrName>
                                        </p:attrNameLst>
                                      </p:cBhvr>
                                      <p:tavLst>
                                        <p:tav tm="0">
                                          <p:val>
                                            <p:fltVal val="0"/>
                                          </p:val>
                                        </p:tav>
                                        <p:tav tm="100000">
                                          <p:val>
                                            <p:strVal val="#ppt_w"/>
                                          </p:val>
                                        </p:tav>
                                      </p:tavLst>
                                    </p:anim>
                                    <p:anim calcmode="lin" valueType="num">
                                      <p:cBhvr>
                                        <p:cTn id="13" dur="2000" fill="hold"/>
                                        <p:tgtEl>
                                          <p:spTgt spid="9225"/>
                                        </p:tgtEl>
                                        <p:attrNameLst>
                                          <p:attrName>ppt_h</p:attrName>
                                        </p:attrNameLst>
                                      </p:cBhvr>
                                      <p:tavLst>
                                        <p:tav tm="0">
                                          <p:val>
                                            <p:fltVal val="0"/>
                                          </p:val>
                                        </p:tav>
                                        <p:tav tm="100000">
                                          <p:val>
                                            <p:strVal val="#ppt_h"/>
                                          </p:val>
                                        </p:tav>
                                      </p:tavLst>
                                    </p:anim>
                                    <p:anim calcmode="lin" valueType="num">
                                      <p:cBhvr>
                                        <p:cTn id="14" dur="2000" fill="hold"/>
                                        <p:tgtEl>
                                          <p:spTgt spid="9225"/>
                                        </p:tgtEl>
                                        <p:attrNameLst>
                                          <p:attrName>style.rotation</p:attrName>
                                        </p:attrNameLst>
                                      </p:cBhvr>
                                      <p:tavLst>
                                        <p:tav tm="0">
                                          <p:val>
                                            <p:fltVal val="360"/>
                                          </p:val>
                                        </p:tav>
                                        <p:tav tm="100000">
                                          <p:val>
                                            <p:fltVal val="0"/>
                                          </p:val>
                                        </p:tav>
                                      </p:tavLst>
                                    </p:anim>
                                    <p:animEffect transition="in" filter="fade">
                                      <p:cBhvr>
                                        <p:cTn id="15" dur="2000"/>
                                        <p:tgtEl>
                                          <p:spTgt spid="9225"/>
                                        </p:tgtEl>
                                      </p:cBhvr>
                                    </p:animEffect>
                                  </p:childTnLst>
                                </p:cTn>
                              </p:par>
                            </p:childTnLst>
                          </p:cTn>
                        </p:par>
                        <p:par>
                          <p:cTn id="16" fill="hold">
                            <p:stCondLst>
                              <p:cond delay="4000"/>
                            </p:stCondLst>
                            <p:childTnLst>
                              <p:par>
                                <p:cTn id="17" presetID="49" presetClass="entr" presetSubtype="0" decel="100000" fill="hold" nodeType="afterEffect">
                                  <p:stCondLst>
                                    <p:cond delay="0"/>
                                  </p:stCondLst>
                                  <p:childTnLst>
                                    <p:set>
                                      <p:cBhvr>
                                        <p:cTn id="18" dur="1" fill="hold">
                                          <p:stCondLst>
                                            <p:cond delay="0"/>
                                          </p:stCondLst>
                                        </p:cTn>
                                        <p:tgtEl>
                                          <p:spTgt spid="9223"/>
                                        </p:tgtEl>
                                        <p:attrNameLst>
                                          <p:attrName>style.visibility</p:attrName>
                                        </p:attrNameLst>
                                      </p:cBhvr>
                                      <p:to>
                                        <p:strVal val="visible"/>
                                      </p:to>
                                    </p:set>
                                    <p:anim calcmode="lin" valueType="num">
                                      <p:cBhvr>
                                        <p:cTn id="19" dur="2000" fill="hold"/>
                                        <p:tgtEl>
                                          <p:spTgt spid="9223"/>
                                        </p:tgtEl>
                                        <p:attrNameLst>
                                          <p:attrName>ppt_w</p:attrName>
                                        </p:attrNameLst>
                                      </p:cBhvr>
                                      <p:tavLst>
                                        <p:tav tm="0">
                                          <p:val>
                                            <p:fltVal val="0"/>
                                          </p:val>
                                        </p:tav>
                                        <p:tav tm="100000">
                                          <p:val>
                                            <p:strVal val="#ppt_w"/>
                                          </p:val>
                                        </p:tav>
                                      </p:tavLst>
                                    </p:anim>
                                    <p:anim calcmode="lin" valueType="num">
                                      <p:cBhvr>
                                        <p:cTn id="20" dur="2000" fill="hold"/>
                                        <p:tgtEl>
                                          <p:spTgt spid="9223"/>
                                        </p:tgtEl>
                                        <p:attrNameLst>
                                          <p:attrName>ppt_h</p:attrName>
                                        </p:attrNameLst>
                                      </p:cBhvr>
                                      <p:tavLst>
                                        <p:tav tm="0">
                                          <p:val>
                                            <p:fltVal val="0"/>
                                          </p:val>
                                        </p:tav>
                                        <p:tav tm="100000">
                                          <p:val>
                                            <p:strVal val="#ppt_h"/>
                                          </p:val>
                                        </p:tav>
                                      </p:tavLst>
                                    </p:anim>
                                    <p:anim calcmode="lin" valueType="num">
                                      <p:cBhvr>
                                        <p:cTn id="21" dur="2000" fill="hold"/>
                                        <p:tgtEl>
                                          <p:spTgt spid="9223"/>
                                        </p:tgtEl>
                                        <p:attrNameLst>
                                          <p:attrName>style.rotation</p:attrName>
                                        </p:attrNameLst>
                                      </p:cBhvr>
                                      <p:tavLst>
                                        <p:tav tm="0">
                                          <p:val>
                                            <p:fltVal val="360"/>
                                          </p:val>
                                        </p:tav>
                                        <p:tav tm="100000">
                                          <p:val>
                                            <p:fltVal val="0"/>
                                          </p:val>
                                        </p:tav>
                                      </p:tavLst>
                                    </p:anim>
                                    <p:animEffect transition="in" filter="fade">
                                      <p:cBhvr>
                                        <p:cTn id="22" dur="2000"/>
                                        <p:tgtEl>
                                          <p:spTgt spid="9223"/>
                                        </p:tgtEl>
                                      </p:cBhvr>
                                    </p:animEffect>
                                  </p:childTnLst>
                                </p:cTn>
                              </p:par>
                            </p:childTnLst>
                          </p:cTn>
                        </p:par>
                        <p:par>
                          <p:cTn id="23" fill="hold">
                            <p:stCondLst>
                              <p:cond delay="6000"/>
                            </p:stCondLst>
                            <p:childTnLst>
                              <p:par>
                                <p:cTn id="24" presetID="49" presetClass="entr" presetSubtype="0" decel="100000" fill="hold" nodeType="afterEffect">
                                  <p:stCondLst>
                                    <p:cond delay="0"/>
                                  </p:stCondLst>
                                  <p:childTnLst>
                                    <p:set>
                                      <p:cBhvr>
                                        <p:cTn id="25" dur="1" fill="hold">
                                          <p:stCondLst>
                                            <p:cond delay="0"/>
                                          </p:stCondLst>
                                        </p:cTn>
                                        <p:tgtEl>
                                          <p:spTgt spid="9221"/>
                                        </p:tgtEl>
                                        <p:attrNameLst>
                                          <p:attrName>style.visibility</p:attrName>
                                        </p:attrNameLst>
                                      </p:cBhvr>
                                      <p:to>
                                        <p:strVal val="visible"/>
                                      </p:to>
                                    </p:set>
                                    <p:anim calcmode="lin" valueType="num">
                                      <p:cBhvr>
                                        <p:cTn id="26" dur="2000" fill="hold"/>
                                        <p:tgtEl>
                                          <p:spTgt spid="9221"/>
                                        </p:tgtEl>
                                        <p:attrNameLst>
                                          <p:attrName>ppt_w</p:attrName>
                                        </p:attrNameLst>
                                      </p:cBhvr>
                                      <p:tavLst>
                                        <p:tav tm="0">
                                          <p:val>
                                            <p:fltVal val="0"/>
                                          </p:val>
                                        </p:tav>
                                        <p:tav tm="100000">
                                          <p:val>
                                            <p:strVal val="#ppt_w"/>
                                          </p:val>
                                        </p:tav>
                                      </p:tavLst>
                                    </p:anim>
                                    <p:anim calcmode="lin" valueType="num">
                                      <p:cBhvr>
                                        <p:cTn id="27" dur="2000" fill="hold"/>
                                        <p:tgtEl>
                                          <p:spTgt spid="9221"/>
                                        </p:tgtEl>
                                        <p:attrNameLst>
                                          <p:attrName>ppt_h</p:attrName>
                                        </p:attrNameLst>
                                      </p:cBhvr>
                                      <p:tavLst>
                                        <p:tav tm="0">
                                          <p:val>
                                            <p:fltVal val="0"/>
                                          </p:val>
                                        </p:tav>
                                        <p:tav tm="100000">
                                          <p:val>
                                            <p:strVal val="#ppt_h"/>
                                          </p:val>
                                        </p:tav>
                                      </p:tavLst>
                                    </p:anim>
                                    <p:anim calcmode="lin" valueType="num">
                                      <p:cBhvr>
                                        <p:cTn id="28" dur="2000" fill="hold"/>
                                        <p:tgtEl>
                                          <p:spTgt spid="9221"/>
                                        </p:tgtEl>
                                        <p:attrNameLst>
                                          <p:attrName>style.rotation</p:attrName>
                                        </p:attrNameLst>
                                      </p:cBhvr>
                                      <p:tavLst>
                                        <p:tav tm="0">
                                          <p:val>
                                            <p:fltVal val="360"/>
                                          </p:val>
                                        </p:tav>
                                        <p:tav tm="100000">
                                          <p:val>
                                            <p:fltVal val="0"/>
                                          </p:val>
                                        </p:tav>
                                      </p:tavLst>
                                    </p:anim>
                                    <p:animEffect transition="in" filter="fade">
                                      <p:cBhvr>
                                        <p:cTn id="29" dur="2000"/>
                                        <p:tgtEl>
                                          <p:spTgt spid="9221"/>
                                        </p:tgtEl>
                                      </p:cBhvr>
                                    </p:animEffect>
                                  </p:childTnLst>
                                </p:cTn>
                              </p:par>
                            </p:childTnLst>
                          </p:cTn>
                        </p:par>
                        <p:par>
                          <p:cTn id="30" fill="hold">
                            <p:stCondLst>
                              <p:cond delay="8000"/>
                            </p:stCondLst>
                            <p:childTnLst>
                              <p:par>
                                <p:cTn id="31" presetID="49" presetClass="entr" presetSubtype="0" decel="100000" fill="hold" nodeType="afterEffect">
                                  <p:stCondLst>
                                    <p:cond delay="0"/>
                                  </p:stCondLst>
                                  <p:childTnLst>
                                    <p:set>
                                      <p:cBhvr>
                                        <p:cTn id="32" dur="1" fill="hold">
                                          <p:stCondLst>
                                            <p:cond delay="0"/>
                                          </p:stCondLst>
                                        </p:cTn>
                                        <p:tgtEl>
                                          <p:spTgt spid="9222"/>
                                        </p:tgtEl>
                                        <p:attrNameLst>
                                          <p:attrName>style.visibility</p:attrName>
                                        </p:attrNameLst>
                                      </p:cBhvr>
                                      <p:to>
                                        <p:strVal val="visible"/>
                                      </p:to>
                                    </p:set>
                                    <p:anim calcmode="lin" valueType="num">
                                      <p:cBhvr>
                                        <p:cTn id="33" dur="2000" fill="hold"/>
                                        <p:tgtEl>
                                          <p:spTgt spid="9222"/>
                                        </p:tgtEl>
                                        <p:attrNameLst>
                                          <p:attrName>ppt_w</p:attrName>
                                        </p:attrNameLst>
                                      </p:cBhvr>
                                      <p:tavLst>
                                        <p:tav tm="0">
                                          <p:val>
                                            <p:fltVal val="0"/>
                                          </p:val>
                                        </p:tav>
                                        <p:tav tm="100000">
                                          <p:val>
                                            <p:strVal val="#ppt_w"/>
                                          </p:val>
                                        </p:tav>
                                      </p:tavLst>
                                    </p:anim>
                                    <p:anim calcmode="lin" valueType="num">
                                      <p:cBhvr>
                                        <p:cTn id="34" dur="2000" fill="hold"/>
                                        <p:tgtEl>
                                          <p:spTgt spid="9222"/>
                                        </p:tgtEl>
                                        <p:attrNameLst>
                                          <p:attrName>ppt_h</p:attrName>
                                        </p:attrNameLst>
                                      </p:cBhvr>
                                      <p:tavLst>
                                        <p:tav tm="0">
                                          <p:val>
                                            <p:fltVal val="0"/>
                                          </p:val>
                                        </p:tav>
                                        <p:tav tm="100000">
                                          <p:val>
                                            <p:strVal val="#ppt_h"/>
                                          </p:val>
                                        </p:tav>
                                      </p:tavLst>
                                    </p:anim>
                                    <p:anim calcmode="lin" valueType="num">
                                      <p:cBhvr>
                                        <p:cTn id="35" dur="2000" fill="hold"/>
                                        <p:tgtEl>
                                          <p:spTgt spid="9222"/>
                                        </p:tgtEl>
                                        <p:attrNameLst>
                                          <p:attrName>style.rotation</p:attrName>
                                        </p:attrNameLst>
                                      </p:cBhvr>
                                      <p:tavLst>
                                        <p:tav tm="0">
                                          <p:val>
                                            <p:fltVal val="360"/>
                                          </p:val>
                                        </p:tav>
                                        <p:tav tm="100000">
                                          <p:val>
                                            <p:fltVal val="0"/>
                                          </p:val>
                                        </p:tav>
                                      </p:tavLst>
                                    </p:anim>
                                    <p:animEffect transition="in" filter="fade">
                                      <p:cBhvr>
                                        <p:cTn id="36" dur="2000"/>
                                        <p:tgtEl>
                                          <p:spTgt spid="9222"/>
                                        </p:tgtEl>
                                      </p:cBhvr>
                                    </p:animEffect>
                                  </p:childTnLst>
                                </p:cTn>
                              </p:par>
                            </p:childTnLst>
                          </p:cTn>
                        </p:par>
                        <p:par>
                          <p:cTn id="37" fill="hold">
                            <p:stCondLst>
                              <p:cond delay="10000"/>
                            </p:stCondLst>
                            <p:childTnLst>
                              <p:par>
                                <p:cTn id="38" presetID="49" presetClass="entr" presetSubtype="0" decel="100000" fill="hold" nodeType="afterEffect">
                                  <p:stCondLst>
                                    <p:cond delay="0"/>
                                  </p:stCondLst>
                                  <p:childTnLst>
                                    <p:set>
                                      <p:cBhvr>
                                        <p:cTn id="39" dur="1" fill="hold">
                                          <p:stCondLst>
                                            <p:cond delay="0"/>
                                          </p:stCondLst>
                                        </p:cTn>
                                        <p:tgtEl>
                                          <p:spTgt spid="9224"/>
                                        </p:tgtEl>
                                        <p:attrNameLst>
                                          <p:attrName>style.visibility</p:attrName>
                                        </p:attrNameLst>
                                      </p:cBhvr>
                                      <p:to>
                                        <p:strVal val="visible"/>
                                      </p:to>
                                    </p:set>
                                    <p:anim calcmode="lin" valueType="num">
                                      <p:cBhvr>
                                        <p:cTn id="40" dur="2000" fill="hold"/>
                                        <p:tgtEl>
                                          <p:spTgt spid="9224"/>
                                        </p:tgtEl>
                                        <p:attrNameLst>
                                          <p:attrName>ppt_w</p:attrName>
                                        </p:attrNameLst>
                                      </p:cBhvr>
                                      <p:tavLst>
                                        <p:tav tm="0">
                                          <p:val>
                                            <p:fltVal val="0"/>
                                          </p:val>
                                        </p:tav>
                                        <p:tav tm="100000">
                                          <p:val>
                                            <p:strVal val="#ppt_w"/>
                                          </p:val>
                                        </p:tav>
                                      </p:tavLst>
                                    </p:anim>
                                    <p:anim calcmode="lin" valueType="num">
                                      <p:cBhvr>
                                        <p:cTn id="41" dur="2000" fill="hold"/>
                                        <p:tgtEl>
                                          <p:spTgt spid="9224"/>
                                        </p:tgtEl>
                                        <p:attrNameLst>
                                          <p:attrName>ppt_h</p:attrName>
                                        </p:attrNameLst>
                                      </p:cBhvr>
                                      <p:tavLst>
                                        <p:tav tm="0">
                                          <p:val>
                                            <p:fltVal val="0"/>
                                          </p:val>
                                        </p:tav>
                                        <p:tav tm="100000">
                                          <p:val>
                                            <p:strVal val="#ppt_h"/>
                                          </p:val>
                                        </p:tav>
                                      </p:tavLst>
                                    </p:anim>
                                    <p:anim calcmode="lin" valueType="num">
                                      <p:cBhvr>
                                        <p:cTn id="42" dur="2000" fill="hold"/>
                                        <p:tgtEl>
                                          <p:spTgt spid="9224"/>
                                        </p:tgtEl>
                                        <p:attrNameLst>
                                          <p:attrName>style.rotation</p:attrName>
                                        </p:attrNameLst>
                                      </p:cBhvr>
                                      <p:tavLst>
                                        <p:tav tm="0">
                                          <p:val>
                                            <p:fltVal val="360"/>
                                          </p:val>
                                        </p:tav>
                                        <p:tav tm="100000">
                                          <p:val>
                                            <p:fltVal val="0"/>
                                          </p:val>
                                        </p:tav>
                                      </p:tavLst>
                                    </p:anim>
                                    <p:animEffect transition="in" filter="fade">
                                      <p:cBhvr>
                                        <p:cTn id="43" dur="2000"/>
                                        <p:tgtEl>
                                          <p:spTgt spid="9224"/>
                                        </p:tgtEl>
                                      </p:cBhvr>
                                    </p:animEffect>
                                  </p:childTnLst>
                                </p:cTn>
                              </p:par>
                            </p:childTnLst>
                          </p:cTn>
                        </p:par>
                        <p:par>
                          <p:cTn id="44" fill="hold">
                            <p:stCondLst>
                              <p:cond delay="12000"/>
                            </p:stCondLst>
                            <p:childTnLst>
                              <p:par>
                                <p:cTn id="45" presetID="49" presetClass="entr" presetSubtype="0" decel="100000" fill="hold" nodeType="afterEffect">
                                  <p:stCondLst>
                                    <p:cond delay="0"/>
                                  </p:stCondLst>
                                  <p:childTnLst>
                                    <p:set>
                                      <p:cBhvr>
                                        <p:cTn id="46" dur="1" fill="hold">
                                          <p:stCondLst>
                                            <p:cond delay="0"/>
                                          </p:stCondLst>
                                        </p:cTn>
                                        <p:tgtEl>
                                          <p:spTgt spid="9228"/>
                                        </p:tgtEl>
                                        <p:attrNameLst>
                                          <p:attrName>style.visibility</p:attrName>
                                        </p:attrNameLst>
                                      </p:cBhvr>
                                      <p:to>
                                        <p:strVal val="visible"/>
                                      </p:to>
                                    </p:set>
                                    <p:anim calcmode="lin" valueType="num">
                                      <p:cBhvr>
                                        <p:cTn id="47" dur="2000" fill="hold"/>
                                        <p:tgtEl>
                                          <p:spTgt spid="9228"/>
                                        </p:tgtEl>
                                        <p:attrNameLst>
                                          <p:attrName>ppt_w</p:attrName>
                                        </p:attrNameLst>
                                      </p:cBhvr>
                                      <p:tavLst>
                                        <p:tav tm="0">
                                          <p:val>
                                            <p:fltVal val="0"/>
                                          </p:val>
                                        </p:tav>
                                        <p:tav tm="100000">
                                          <p:val>
                                            <p:strVal val="#ppt_w"/>
                                          </p:val>
                                        </p:tav>
                                      </p:tavLst>
                                    </p:anim>
                                    <p:anim calcmode="lin" valueType="num">
                                      <p:cBhvr>
                                        <p:cTn id="48" dur="2000" fill="hold"/>
                                        <p:tgtEl>
                                          <p:spTgt spid="9228"/>
                                        </p:tgtEl>
                                        <p:attrNameLst>
                                          <p:attrName>ppt_h</p:attrName>
                                        </p:attrNameLst>
                                      </p:cBhvr>
                                      <p:tavLst>
                                        <p:tav tm="0">
                                          <p:val>
                                            <p:fltVal val="0"/>
                                          </p:val>
                                        </p:tav>
                                        <p:tav tm="100000">
                                          <p:val>
                                            <p:strVal val="#ppt_h"/>
                                          </p:val>
                                        </p:tav>
                                      </p:tavLst>
                                    </p:anim>
                                    <p:anim calcmode="lin" valueType="num">
                                      <p:cBhvr>
                                        <p:cTn id="49" dur="2000" fill="hold"/>
                                        <p:tgtEl>
                                          <p:spTgt spid="9228"/>
                                        </p:tgtEl>
                                        <p:attrNameLst>
                                          <p:attrName>style.rotation</p:attrName>
                                        </p:attrNameLst>
                                      </p:cBhvr>
                                      <p:tavLst>
                                        <p:tav tm="0">
                                          <p:val>
                                            <p:fltVal val="360"/>
                                          </p:val>
                                        </p:tav>
                                        <p:tav tm="100000">
                                          <p:val>
                                            <p:fltVal val="0"/>
                                          </p:val>
                                        </p:tav>
                                      </p:tavLst>
                                    </p:anim>
                                    <p:animEffect transition="in" filter="fade">
                                      <p:cBhvr>
                                        <p:cTn id="50" dur="2000"/>
                                        <p:tgtEl>
                                          <p:spTgt spid="9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5"/>
          <p:cNvSpPr>
            <a:spLocks noChangeArrowheads="1" noChangeShapeType="1" noTextEdit="1"/>
          </p:cNvSpPr>
          <p:nvPr/>
        </p:nvSpPr>
        <p:spPr bwMode="auto">
          <a:xfrm>
            <a:off x="428596" y="571480"/>
            <a:ext cx="5072068" cy="649308"/>
          </a:xfrm>
          <a:prstGeom prst="rect">
            <a:avLst/>
          </a:prstGeom>
        </p:spPr>
        <p:txBody>
          <a:bodyPr wrap="none" fromWordArt="1">
            <a:prstTxWarp prst="textPlain">
              <a:avLst>
                <a:gd name="adj" fmla="val 50000"/>
              </a:avLst>
            </a:prstTxWarp>
          </a:bodyPr>
          <a:lstStyle/>
          <a:p>
            <a:r>
              <a:rPr lang="hu-HU" sz="3600" kern="10" smtClean="0">
                <a:ln w="38100">
                  <a:solidFill>
                    <a:srgbClr val="000000"/>
                  </a:solidFill>
                  <a:round/>
                  <a:headEnd/>
                  <a:tailEnd/>
                </a:ln>
                <a:gradFill rotWithShape="1">
                  <a:gsLst>
                    <a:gs pos="0">
                      <a:srgbClr val="FFBF00"/>
                    </a:gs>
                    <a:gs pos="100000">
                      <a:srgbClr val="FF3300"/>
                    </a:gs>
                  </a:gsLst>
                  <a:lin ang="5400000" scaled="1"/>
                </a:gradFill>
                <a:latin typeface="Impact"/>
              </a:rPr>
              <a:t>Ellenőrző Kérdések :</a:t>
            </a:r>
            <a:endParaRPr lang="hu-HU" sz="3600" kern="10">
              <a:ln w="38100">
                <a:solidFill>
                  <a:srgbClr val="000000"/>
                </a:solidFill>
                <a:round/>
                <a:headEnd/>
                <a:tailEnd/>
              </a:ln>
              <a:gradFill rotWithShape="1">
                <a:gsLst>
                  <a:gs pos="0">
                    <a:srgbClr val="FFBF00"/>
                  </a:gs>
                  <a:gs pos="100000">
                    <a:srgbClr val="FF3300"/>
                  </a:gs>
                </a:gsLst>
                <a:lin ang="5400000" scaled="1"/>
              </a:gradFill>
              <a:latin typeface="Impact"/>
            </a:endParaRPr>
          </a:p>
        </p:txBody>
      </p:sp>
      <p:grpSp>
        <p:nvGrpSpPr>
          <p:cNvPr id="16" name="Csoportba foglalás 15"/>
          <p:cNvGrpSpPr/>
          <p:nvPr/>
        </p:nvGrpSpPr>
        <p:grpSpPr>
          <a:xfrm>
            <a:off x="357158" y="2214554"/>
            <a:ext cx="8501122" cy="3286148"/>
            <a:chOff x="357158" y="2214554"/>
            <a:chExt cx="8429652" cy="3108543"/>
          </a:xfrm>
        </p:grpSpPr>
        <p:sp>
          <p:nvSpPr>
            <p:cNvPr id="5" name="Szövegdoboz 4"/>
            <p:cNvSpPr txBox="1"/>
            <p:nvPr/>
          </p:nvSpPr>
          <p:spPr>
            <a:xfrm>
              <a:off x="357158" y="2214554"/>
              <a:ext cx="8429652" cy="3108543"/>
            </a:xfrm>
            <a:prstGeom prst="rect">
              <a:avLst/>
            </a:prstGeom>
            <a:solidFill>
              <a:srgbClr val="FFBF00"/>
            </a:solidFill>
            <a:ln w="25400">
              <a:solidFill>
                <a:schemeClr val="tx2">
                  <a:lumMod val="95000"/>
                  <a:lumOff val="5000"/>
                </a:schemeClr>
              </a:solidFill>
            </a:ln>
          </p:spPr>
          <p:txBody>
            <a:bodyPr wrap="square" rtlCol="0">
              <a:spAutoFit/>
            </a:bodyPr>
            <a:lstStyle/>
            <a:p>
              <a:endParaRPr lang="hu-HU" sz="2800" b="1" i="1" smtClean="0"/>
            </a:p>
            <a:p>
              <a:pPr>
                <a:buFont typeface="Arial" pitchFamily="34" charset="0"/>
                <a:buChar char="•"/>
              </a:pPr>
              <a:r>
                <a:rPr lang="hu-HU" sz="2800" b="1" i="1" smtClean="0"/>
                <a:t> Miért jó a bio élelmiszer?</a:t>
              </a:r>
            </a:p>
            <a:p>
              <a:pPr>
                <a:buFont typeface="Arial" pitchFamily="34" charset="0"/>
                <a:buChar char="•"/>
              </a:pPr>
              <a:r>
                <a:rPr lang="hu-HU" sz="2800" b="1" i="1" smtClean="0"/>
                <a:t> Miért nem?</a:t>
              </a:r>
            </a:p>
            <a:p>
              <a:pPr>
                <a:buFont typeface="Arial" pitchFamily="34" charset="0"/>
                <a:buChar char="•"/>
              </a:pPr>
              <a:r>
                <a:rPr lang="hu-HU" sz="2800" b="1" i="1" smtClean="0"/>
                <a:t> Megéri-e egy gazda számára </a:t>
              </a:r>
            </a:p>
            <a:p>
              <a:r>
                <a:rPr lang="hu-HU" sz="2800" b="1" i="1" smtClean="0"/>
                <a:t>  a bio állattartás,a bio termesztés?</a:t>
              </a:r>
            </a:p>
            <a:p>
              <a:endParaRPr lang="hu-HU" sz="2800" b="1" smtClean="0"/>
            </a:p>
            <a:p>
              <a:endParaRPr lang="hu-HU" sz="2800"/>
            </a:p>
          </p:txBody>
        </p:sp>
        <p:pic>
          <p:nvPicPr>
            <p:cNvPr id="12" name="Kép 11" descr="Kép 294.jpg"/>
            <p:cNvPicPr>
              <a:picLocks noChangeAspect="1"/>
            </p:cNvPicPr>
            <p:nvPr/>
          </p:nvPicPr>
          <p:blipFill>
            <a:blip r:embed="rId2" cstate="print"/>
            <a:stretch>
              <a:fillRect/>
            </a:stretch>
          </p:blipFill>
          <p:spPr>
            <a:xfrm rot="5400000">
              <a:off x="6465107" y="2821777"/>
              <a:ext cx="2286016" cy="19288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cSld>
  <p:clrMapOvr>
    <a:masterClrMapping/>
  </p:clrMapOvr>
  <p:transition advClick="0" advTm="1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ox(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églalap 15"/>
          <p:cNvSpPr/>
          <p:nvPr/>
        </p:nvSpPr>
        <p:spPr>
          <a:xfrm>
            <a:off x="428596" y="142852"/>
            <a:ext cx="3571900" cy="584775"/>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algn="ctr">
              <a:defRPr/>
            </a:pPr>
            <a:r>
              <a:rPr lang="hu-HU" sz="3200" b="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Hivatkozások</a:t>
            </a:r>
          </a:p>
        </p:txBody>
      </p:sp>
      <p:grpSp>
        <p:nvGrpSpPr>
          <p:cNvPr id="26" name="Csoportba foglalás 25"/>
          <p:cNvGrpSpPr/>
          <p:nvPr/>
        </p:nvGrpSpPr>
        <p:grpSpPr>
          <a:xfrm>
            <a:off x="357158" y="928670"/>
            <a:ext cx="8280400" cy="5785419"/>
            <a:chOff x="357158" y="928670"/>
            <a:chExt cx="8280400" cy="5785419"/>
          </a:xfrm>
        </p:grpSpPr>
        <p:grpSp>
          <p:nvGrpSpPr>
            <p:cNvPr id="28" name="Csoportba foglalás 27"/>
            <p:cNvGrpSpPr/>
            <p:nvPr/>
          </p:nvGrpSpPr>
          <p:grpSpPr>
            <a:xfrm>
              <a:off x="357158" y="928670"/>
              <a:ext cx="8280400" cy="5213915"/>
              <a:chOff x="357188" y="1142984"/>
              <a:chExt cx="8280400" cy="5213915"/>
            </a:xfrm>
          </p:grpSpPr>
          <p:grpSp>
            <p:nvGrpSpPr>
              <p:cNvPr id="18" name="Csoportba foglalás 17"/>
              <p:cNvGrpSpPr/>
              <p:nvPr/>
            </p:nvGrpSpPr>
            <p:grpSpPr>
              <a:xfrm>
                <a:off x="357188" y="1428750"/>
                <a:ext cx="8280400" cy="4356645"/>
                <a:chOff x="357188" y="1428750"/>
                <a:chExt cx="8280400" cy="4356645"/>
              </a:xfrm>
            </p:grpSpPr>
            <p:sp>
              <p:nvSpPr>
                <p:cNvPr id="12290" name="Rectangle 4"/>
                <p:cNvSpPr>
                  <a:spLocks noChangeArrowheads="1"/>
                </p:cNvSpPr>
                <p:nvPr/>
              </p:nvSpPr>
              <p:spPr bwMode="auto">
                <a:xfrm>
                  <a:off x="357188" y="1714500"/>
                  <a:ext cx="4041775" cy="284163"/>
                </a:xfrm>
                <a:prstGeom prst="rect">
                  <a:avLst/>
                </a:prstGeom>
                <a:noFill/>
                <a:ln w="9525">
                  <a:noFill/>
                  <a:miter lim="800000"/>
                  <a:headEnd/>
                  <a:tailEnd/>
                </a:ln>
              </p:spPr>
              <p:txBody>
                <a:bodyPr wrap="none">
                  <a:spAutoFit/>
                </a:bodyPr>
                <a:lstStyle/>
                <a:p>
                  <a:pPr>
                    <a:defRPr/>
                  </a:pPr>
                  <a:r>
                    <a:rPr lang="hu-HU" sz="1250" b="1">
                      <a:solidFill>
                        <a:srgbClr val="009900"/>
                      </a:solidFill>
                    </a:rPr>
                    <a:t>  </a:t>
                  </a:r>
                  <a:r>
                    <a:rPr lang="hu-HU" sz="1250" b="1">
                      <a:solidFill>
                        <a:srgbClr val="FF0000"/>
                      </a:solidFill>
                    </a:rPr>
                    <a:t>http://impulsermagazin.com/hu/tag/bioelelmiszer</a:t>
                  </a:r>
                  <a:r>
                    <a:rPr lang="hu-HU" sz="1250" b="1">
                      <a:solidFill>
                        <a:srgbClr val="009900"/>
                      </a:solidFill>
                    </a:rPr>
                    <a:t>/</a:t>
                  </a:r>
                </a:p>
              </p:txBody>
            </p:sp>
            <p:sp>
              <p:nvSpPr>
                <p:cNvPr id="12291" name="Rectangle 5"/>
                <p:cNvSpPr>
                  <a:spLocks noChangeArrowheads="1"/>
                </p:cNvSpPr>
                <p:nvPr/>
              </p:nvSpPr>
              <p:spPr bwMode="auto">
                <a:xfrm>
                  <a:off x="357188" y="1428750"/>
                  <a:ext cx="6402387" cy="284163"/>
                </a:xfrm>
                <a:prstGeom prst="rect">
                  <a:avLst/>
                </a:prstGeom>
                <a:noFill/>
                <a:ln w="9525">
                  <a:noFill/>
                  <a:miter lim="800000"/>
                  <a:headEnd/>
                  <a:tailEnd/>
                </a:ln>
              </p:spPr>
              <p:txBody>
                <a:bodyPr wrap="none">
                  <a:spAutoFit/>
                </a:bodyPr>
                <a:lstStyle/>
                <a:p>
                  <a:pPr>
                    <a:defRPr/>
                  </a:pPr>
                  <a:r>
                    <a:rPr lang="hu-HU" sz="1250" b="1">
                      <a:solidFill>
                        <a:srgbClr val="009900"/>
                      </a:solidFill>
                    </a:rPr>
                    <a:t>  http://www.hotdog.hu/egeszseg/eletmod/mitol-bio-a-bio-elelmiszer-itt-az-igazsag</a:t>
                  </a:r>
                </a:p>
              </p:txBody>
            </p:sp>
            <p:sp>
              <p:nvSpPr>
                <p:cNvPr id="12292" name="Rectangle 6"/>
                <p:cNvSpPr>
                  <a:spLocks noChangeArrowheads="1"/>
                </p:cNvSpPr>
                <p:nvPr/>
              </p:nvSpPr>
              <p:spPr bwMode="auto">
                <a:xfrm>
                  <a:off x="357188" y="2000250"/>
                  <a:ext cx="8280400" cy="477838"/>
                </a:xfrm>
                <a:prstGeom prst="rect">
                  <a:avLst/>
                </a:prstGeom>
                <a:noFill/>
                <a:ln w="9525">
                  <a:noFill/>
                  <a:miter lim="800000"/>
                  <a:headEnd/>
                  <a:tailEnd/>
                </a:ln>
              </p:spPr>
              <p:txBody>
                <a:bodyPr>
                  <a:spAutoFit/>
                </a:bodyPr>
                <a:lstStyle/>
                <a:p>
                  <a:pPr>
                    <a:defRPr/>
                  </a:pPr>
                  <a:r>
                    <a:rPr lang="hu-HU" sz="1250" b="1">
                      <a:solidFill>
                        <a:srgbClr val="009900"/>
                      </a:solidFill>
                    </a:rPr>
                    <a:t>  http://www.tudatoslet.hu/index.php/tudatos-fzes/fzz-tudatosan/84-bioelelmiszerek-a-mindennapi-  </a:t>
                  </a:r>
                </a:p>
                <a:p>
                  <a:pPr>
                    <a:defRPr/>
                  </a:pPr>
                  <a:r>
                    <a:rPr lang="hu-HU" sz="1250" b="1">
                      <a:solidFill>
                        <a:srgbClr val="009900"/>
                      </a:solidFill>
                    </a:rPr>
                    <a:t>  taplalkozasban</a:t>
                  </a:r>
                </a:p>
              </p:txBody>
            </p:sp>
            <p:sp>
              <p:nvSpPr>
                <p:cNvPr id="12293" name="Rectangle 7"/>
                <p:cNvSpPr>
                  <a:spLocks noChangeArrowheads="1"/>
                </p:cNvSpPr>
                <p:nvPr/>
              </p:nvSpPr>
              <p:spPr bwMode="auto">
                <a:xfrm>
                  <a:off x="357188" y="2500313"/>
                  <a:ext cx="5575300" cy="284162"/>
                </a:xfrm>
                <a:prstGeom prst="rect">
                  <a:avLst/>
                </a:prstGeom>
                <a:noFill/>
                <a:ln w="9525">
                  <a:noFill/>
                  <a:miter lim="800000"/>
                  <a:headEnd/>
                  <a:tailEnd/>
                </a:ln>
              </p:spPr>
              <p:txBody>
                <a:bodyPr wrap="none">
                  <a:spAutoFit/>
                </a:bodyPr>
                <a:lstStyle/>
                <a:p>
                  <a:pPr>
                    <a:defRPr/>
                  </a:pPr>
                  <a:r>
                    <a:rPr lang="hu-HU" sz="1250" b="1">
                      <a:solidFill>
                        <a:srgbClr val="009900"/>
                      </a:solidFill>
                    </a:rPr>
                    <a:t>  </a:t>
                  </a:r>
                  <a:r>
                    <a:rPr lang="hu-HU" sz="1250" b="1">
                      <a:solidFill>
                        <a:srgbClr val="FF0000"/>
                      </a:solidFill>
                    </a:rPr>
                    <a:t>http://www.ausztriaiutazas.hu/ausztriai_kep_alpesi-legelok_3827.html</a:t>
                  </a:r>
                </a:p>
              </p:txBody>
            </p:sp>
            <p:sp>
              <p:nvSpPr>
                <p:cNvPr id="12294" name="Rectangle 8"/>
                <p:cNvSpPr>
                  <a:spLocks noChangeArrowheads="1"/>
                </p:cNvSpPr>
                <p:nvPr/>
              </p:nvSpPr>
              <p:spPr bwMode="auto">
                <a:xfrm>
                  <a:off x="357188" y="2786063"/>
                  <a:ext cx="2767012" cy="284162"/>
                </a:xfrm>
                <a:prstGeom prst="rect">
                  <a:avLst/>
                </a:prstGeom>
                <a:noFill/>
                <a:ln w="9525">
                  <a:noFill/>
                  <a:miter lim="800000"/>
                  <a:headEnd/>
                  <a:tailEnd/>
                </a:ln>
              </p:spPr>
              <p:txBody>
                <a:bodyPr wrap="none">
                  <a:spAutoFit/>
                </a:bodyPr>
                <a:lstStyle/>
                <a:p>
                  <a:pPr>
                    <a:defRPr/>
                  </a:pPr>
                  <a:r>
                    <a:rPr lang="hu-HU" sz="1250" b="1">
                      <a:solidFill>
                        <a:srgbClr val="009900"/>
                      </a:solidFill>
                    </a:rPr>
                    <a:t>  http://www.bekesibio.hu/biopiac/</a:t>
                  </a:r>
                </a:p>
              </p:txBody>
            </p:sp>
            <p:sp>
              <p:nvSpPr>
                <p:cNvPr id="12295" name="Rectangle 9"/>
                <p:cNvSpPr>
                  <a:spLocks noChangeArrowheads="1"/>
                </p:cNvSpPr>
                <p:nvPr/>
              </p:nvSpPr>
              <p:spPr bwMode="auto">
                <a:xfrm>
                  <a:off x="357188" y="3071813"/>
                  <a:ext cx="5357812" cy="284162"/>
                </a:xfrm>
                <a:prstGeom prst="rect">
                  <a:avLst/>
                </a:prstGeom>
                <a:noFill/>
                <a:ln w="9525">
                  <a:noFill/>
                  <a:miter lim="800000"/>
                  <a:headEnd/>
                  <a:tailEnd/>
                </a:ln>
              </p:spPr>
              <p:txBody>
                <a:bodyPr wrap="none">
                  <a:spAutoFit/>
                </a:bodyPr>
                <a:lstStyle/>
                <a:p>
                  <a:pPr>
                    <a:defRPr/>
                  </a:pPr>
                  <a:r>
                    <a:rPr lang="hu-HU" sz="1250" b="1">
                      <a:solidFill>
                        <a:srgbClr val="FF0000"/>
                      </a:solidFill>
                    </a:rPr>
                    <a:t>  http://www.gasztrosznobber.com/category/etel-ital-kicsi-vu/page/9/</a:t>
                  </a:r>
                </a:p>
              </p:txBody>
            </p:sp>
            <p:sp>
              <p:nvSpPr>
                <p:cNvPr id="12296" name="Rectangle 10"/>
                <p:cNvSpPr>
                  <a:spLocks noChangeArrowheads="1"/>
                </p:cNvSpPr>
                <p:nvPr/>
              </p:nvSpPr>
              <p:spPr bwMode="auto">
                <a:xfrm>
                  <a:off x="357188" y="3357563"/>
                  <a:ext cx="2949575" cy="284162"/>
                </a:xfrm>
                <a:prstGeom prst="rect">
                  <a:avLst/>
                </a:prstGeom>
                <a:noFill/>
                <a:ln w="9525">
                  <a:noFill/>
                  <a:miter lim="800000"/>
                  <a:headEnd/>
                  <a:tailEnd/>
                </a:ln>
              </p:spPr>
              <p:txBody>
                <a:bodyPr wrap="none">
                  <a:spAutoFit/>
                </a:bodyPr>
                <a:lstStyle/>
                <a:p>
                  <a:pPr>
                    <a:defRPr/>
                  </a:pPr>
                  <a:r>
                    <a:rPr lang="hu-HU" sz="1250" b="1">
                      <a:solidFill>
                        <a:srgbClr val="009900"/>
                      </a:solidFill>
                    </a:rPr>
                    <a:t>  http://goldspirit.hu/a-biopiac-vilaga</a:t>
                  </a:r>
                </a:p>
              </p:txBody>
            </p:sp>
            <p:sp>
              <p:nvSpPr>
                <p:cNvPr id="12297" name="Rectangle 11"/>
                <p:cNvSpPr>
                  <a:spLocks noChangeArrowheads="1"/>
                </p:cNvSpPr>
                <p:nvPr/>
              </p:nvSpPr>
              <p:spPr bwMode="auto">
                <a:xfrm>
                  <a:off x="357188" y="3643313"/>
                  <a:ext cx="5421312" cy="284162"/>
                </a:xfrm>
                <a:prstGeom prst="rect">
                  <a:avLst/>
                </a:prstGeom>
                <a:noFill/>
                <a:ln w="9525">
                  <a:noFill/>
                  <a:miter lim="800000"/>
                  <a:headEnd/>
                  <a:tailEnd/>
                </a:ln>
              </p:spPr>
              <p:txBody>
                <a:bodyPr wrap="none">
                  <a:spAutoFit/>
                </a:bodyPr>
                <a:lstStyle/>
                <a:p>
                  <a:pPr>
                    <a:defRPr/>
                  </a:pPr>
                  <a:r>
                    <a:rPr lang="hu-HU" sz="1250" b="1">
                      <a:solidFill>
                        <a:srgbClr val="009900"/>
                      </a:solidFill>
                    </a:rPr>
                    <a:t>  </a:t>
                  </a:r>
                  <a:r>
                    <a:rPr lang="hu-HU" sz="1250" b="1">
                      <a:solidFill>
                        <a:srgbClr val="FF0000"/>
                      </a:solidFill>
                    </a:rPr>
                    <a:t>http://12.kerulet.ittlakunk.hu/egeszseg/120623/kepek-mai-biopiacrol</a:t>
                  </a:r>
                </a:p>
              </p:txBody>
            </p:sp>
            <p:sp>
              <p:nvSpPr>
                <p:cNvPr id="12298" name="Rectangle 12"/>
                <p:cNvSpPr>
                  <a:spLocks noChangeArrowheads="1"/>
                </p:cNvSpPr>
                <p:nvPr/>
              </p:nvSpPr>
              <p:spPr bwMode="auto">
                <a:xfrm>
                  <a:off x="357188" y="4214813"/>
                  <a:ext cx="2201862" cy="284162"/>
                </a:xfrm>
                <a:prstGeom prst="rect">
                  <a:avLst/>
                </a:prstGeom>
                <a:noFill/>
                <a:ln w="9525">
                  <a:noFill/>
                  <a:miter lim="800000"/>
                  <a:headEnd/>
                  <a:tailEnd/>
                </a:ln>
              </p:spPr>
              <p:txBody>
                <a:bodyPr wrap="none">
                  <a:spAutoFit/>
                </a:bodyPr>
                <a:lstStyle/>
                <a:p>
                  <a:pPr>
                    <a:defRPr/>
                  </a:pPr>
                  <a:r>
                    <a:rPr lang="hu-HU" sz="1250" b="1">
                      <a:solidFill>
                        <a:srgbClr val="FF0000"/>
                      </a:solidFill>
                    </a:rPr>
                    <a:t>  http://www.biokontroll.hu</a:t>
                  </a:r>
                </a:p>
              </p:txBody>
            </p:sp>
            <p:sp>
              <p:nvSpPr>
                <p:cNvPr id="12299" name="Rectangle 13"/>
                <p:cNvSpPr>
                  <a:spLocks noChangeArrowheads="1"/>
                </p:cNvSpPr>
                <p:nvPr/>
              </p:nvSpPr>
              <p:spPr bwMode="auto">
                <a:xfrm>
                  <a:off x="357188" y="3929063"/>
                  <a:ext cx="7823200" cy="284162"/>
                </a:xfrm>
                <a:prstGeom prst="rect">
                  <a:avLst/>
                </a:prstGeom>
                <a:noFill/>
                <a:ln w="9525">
                  <a:noFill/>
                  <a:miter lim="800000"/>
                  <a:headEnd/>
                  <a:tailEnd/>
                </a:ln>
              </p:spPr>
              <p:txBody>
                <a:bodyPr wrap="none">
                  <a:spAutoFit/>
                </a:bodyPr>
                <a:lstStyle/>
                <a:p>
                  <a:pPr>
                    <a:defRPr/>
                  </a:pPr>
                  <a:r>
                    <a:rPr lang="hu-HU" sz="1250" b="1">
                      <a:solidFill>
                        <a:srgbClr val="009900"/>
                      </a:solidFill>
                    </a:rPr>
                    <a:t>  http://jomagyararu.hu/magyar-hus-es-huskeszitmenyek/vago-allat/mangalica-sertes_szurke_marha</a:t>
                  </a:r>
                </a:p>
              </p:txBody>
            </p:sp>
            <p:sp>
              <p:nvSpPr>
                <p:cNvPr id="12300" name="Rectangle 14"/>
                <p:cNvSpPr>
                  <a:spLocks noChangeArrowheads="1"/>
                </p:cNvSpPr>
                <p:nvPr/>
              </p:nvSpPr>
              <p:spPr bwMode="auto">
                <a:xfrm>
                  <a:off x="357188" y="5214938"/>
                  <a:ext cx="5453062" cy="284162"/>
                </a:xfrm>
                <a:prstGeom prst="rect">
                  <a:avLst/>
                </a:prstGeom>
                <a:noFill/>
                <a:ln w="9525">
                  <a:noFill/>
                  <a:miter lim="800000"/>
                  <a:headEnd/>
                  <a:tailEnd/>
                </a:ln>
              </p:spPr>
              <p:txBody>
                <a:bodyPr wrap="none">
                  <a:spAutoFit/>
                </a:bodyPr>
                <a:lstStyle/>
                <a:p>
                  <a:pPr>
                    <a:defRPr/>
                  </a:pPr>
                  <a:r>
                    <a:rPr lang="hu-HU" sz="1250" b="1">
                      <a:solidFill>
                        <a:srgbClr val="009900"/>
                      </a:solidFill>
                    </a:rPr>
                    <a:t>  http://www.dynamoeffect.org/public/trasmission/documents/438.pdf</a:t>
                  </a:r>
                </a:p>
              </p:txBody>
            </p:sp>
            <p:sp>
              <p:nvSpPr>
                <p:cNvPr id="13" name="Téglalap 12"/>
                <p:cNvSpPr/>
                <p:nvPr/>
              </p:nvSpPr>
              <p:spPr>
                <a:xfrm>
                  <a:off x="357188" y="4929188"/>
                  <a:ext cx="2846387" cy="284162"/>
                </a:xfrm>
                <a:prstGeom prst="rect">
                  <a:avLst/>
                </a:prstGeom>
              </p:spPr>
              <p:txBody>
                <a:bodyPr wrap="none">
                  <a:spAutoFit/>
                </a:bodyPr>
                <a:lstStyle/>
                <a:p>
                  <a:pPr>
                    <a:defRPr/>
                  </a:pPr>
                  <a:r>
                    <a:rPr lang="hu-HU" sz="1250" b="1">
                      <a:solidFill>
                        <a:srgbClr val="009900"/>
                      </a:solidFill>
                    </a:rPr>
                    <a:t>  </a:t>
                  </a:r>
                  <a:r>
                    <a:rPr lang="hu-HU" sz="1250" b="1">
                      <a:solidFill>
                        <a:srgbClr val="FF0000"/>
                      </a:solidFill>
                    </a:rPr>
                    <a:t>http://www.tarnamenti.hu/node/18</a:t>
                  </a:r>
                </a:p>
              </p:txBody>
            </p:sp>
            <p:sp>
              <p:nvSpPr>
                <p:cNvPr id="14" name="Téglalap 13"/>
                <p:cNvSpPr/>
                <p:nvPr/>
              </p:nvSpPr>
              <p:spPr>
                <a:xfrm>
                  <a:off x="357188" y="4500563"/>
                  <a:ext cx="7500937" cy="477837"/>
                </a:xfrm>
                <a:prstGeom prst="rect">
                  <a:avLst/>
                </a:prstGeom>
              </p:spPr>
              <p:txBody>
                <a:bodyPr>
                  <a:spAutoFit/>
                </a:bodyPr>
                <a:lstStyle/>
                <a:p>
                  <a:pPr>
                    <a:defRPr/>
                  </a:pPr>
                  <a:r>
                    <a:rPr lang="hu-HU" sz="1250" b="1">
                      <a:solidFill>
                        <a:srgbClr val="009900"/>
                      </a:solidFill>
                    </a:rPr>
                    <a:t>  http://www.biokontroll.hu/cms/index.php?option=com_content&amp;view=article&amp;id=181%3Aaz-</a:t>
                  </a:r>
                </a:p>
                <a:p>
                  <a:pPr>
                    <a:defRPr/>
                  </a:pPr>
                  <a:r>
                    <a:rPr lang="hu-HU" sz="1250" b="1">
                      <a:solidFill>
                        <a:srgbClr val="009900"/>
                      </a:solidFill>
                    </a:rPr>
                    <a:t>  oekologiai-allattartas-elirasai&amp;catid=191%3Agyik&amp;Itemid=96&amp;lang=hu</a:t>
                  </a:r>
                </a:p>
              </p:txBody>
            </p:sp>
            <p:sp>
              <p:nvSpPr>
                <p:cNvPr id="17" name="Téglalap 16"/>
                <p:cNvSpPr/>
                <p:nvPr/>
              </p:nvSpPr>
              <p:spPr>
                <a:xfrm>
                  <a:off x="428596" y="5500702"/>
                  <a:ext cx="2950295" cy="284693"/>
                </a:xfrm>
                <a:prstGeom prst="rect">
                  <a:avLst/>
                </a:prstGeom>
              </p:spPr>
              <p:txBody>
                <a:bodyPr wrap="none">
                  <a:spAutoFit/>
                </a:bodyPr>
                <a:lstStyle/>
                <a:p>
                  <a:r>
                    <a:rPr lang="hu-HU" sz="1250" b="1" smtClean="0">
                      <a:solidFill>
                        <a:srgbClr val="FF0000"/>
                      </a:solidFill>
                    </a:rPr>
                    <a:t>http://www.biopont.com/hu/minoseg</a:t>
                  </a:r>
                  <a:endParaRPr lang="hu-HU" sz="1250" b="1">
                    <a:solidFill>
                      <a:srgbClr val="FF0000"/>
                    </a:solidFill>
                  </a:endParaRPr>
                </a:p>
              </p:txBody>
            </p:sp>
          </p:grpSp>
          <p:grpSp>
            <p:nvGrpSpPr>
              <p:cNvPr id="22" name="Csoportba foglalás 21"/>
              <p:cNvGrpSpPr/>
              <p:nvPr/>
            </p:nvGrpSpPr>
            <p:grpSpPr>
              <a:xfrm>
                <a:off x="428596" y="1142984"/>
                <a:ext cx="8143932" cy="5213915"/>
                <a:chOff x="428596" y="1142984"/>
                <a:chExt cx="5857900" cy="5213915"/>
              </a:xfrm>
            </p:grpSpPr>
            <p:sp>
              <p:nvSpPr>
                <p:cNvPr id="19" name="Téglalap 18"/>
                <p:cNvSpPr/>
                <p:nvPr/>
              </p:nvSpPr>
              <p:spPr>
                <a:xfrm>
                  <a:off x="428596" y="5786454"/>
                  <a:ext cx="5643602" cy="284693"/>
                </a:xfrm>
                <a:prstGeom prst="rect">
                  <a:avLst/>
                </a:prstGeom>
              </p:spPr>
              <p:txBody>
                <a:bodyPr wrap="square">
                  <a:spAutoFit/>
                </a:bodyPr>
                <a:lstStyle/>
                <a:p>
                  <a:r>
                    <a:rPr lang="hu-HU" sz="1250" b="1" smtClean="0">
                      <a:solidFill>
                        <a:srgbClr val="009900"/>
                      </a:solidFill>
                    </a:rPr>
                    <a:t>http://selyemfuwebaruhaz.hu/spl/197907/BIO_Edessegek_kremek</a:t>
                  </a:r>
                  <a:endParaRPr lang="hu-HU" sz="1250" b="1">
                    <a:solidFill>
                      <a:srgbClr val="009900"/>
                    </a:solidFill>
                  </a:endParaRPr>
                </a:p>
              </p:txBody>
            </p:sp>
            <p:sp>
              <p:nvSpPr>
                <p:cNvPr id="20" name="Téglalap 19"/>
                <p:cNvSpPr/>
                <p:nvPr/>
              </p:nvSpPr>
              <p:spPr>
                <a:xfrm>
                  <a:off x="428596" y="1142984"/>
                  <a:ext cx="3211585" cy="284693"/>
                </a:xfrm>
                <a:prstGeom prst="rect">
                  <a:avLst/>
                </a:prstGeom>
              </p:spPr>
              <p:txBody>
                <a:bodyPr wrap="none">
                  <a:spAutoFit/>
                </a:bodyPr>
                <a:lstStyle/>
                <a:p>
                  <a:r>
                    <a:rPr lang="hu-HU" sz="1250" b="1" smtClean="0">
                      <a:solidFill>
                        <a:srgbClr val="FF0000"/>
                      </a:solidFill>
                    </a:rPr>
                    <a:t>http://www.biokukac.hu/ital/bio-tea.html</a:t>
                  </a:r>
                  <a:endParaRPr lang="hu-HU" sz="1250" b="1">
                    <a:solidFill>
                      <a:srgbClr val="FF0000"/>
                    </a:solidFill>
                  </a:endParaRPr>
                </a:p>
              </p:txBody>
            </p:sp>
            <p:sp>
              <p:nvSpPr>
                <p:cNvPr id="21" name="Téglalap 20"/>
                <p:cNvSpPr/>
                <p:nvPr/>
              </p:nvSpPr>
              <p:spPr>
                <a:xfrm>
                  <a:off x="428596" y="6072206"/>
                  <a:ext cx="5857900" cy="284693"/>
                </a:xfrm>
                <a:prstGeom prst="rect">
                  <a:avLst/>
                </a:prstGeom>
              </p:spPr>
              <p:txBody>
                <a:bodyPr wrap="square">
                  <a:spAutoFit/>
                </a:bodyPr>
                <a:lstStyle/>
                <a:p>
                  <a:r>
                    <a:rPr lang="hu-HU" sz="1250" b="1" smtClean="0">
                      <a:solidFill>
                        <a:srgbClr val="FF0000"/>
                      </a:solidFill>
                    </a:rPr>
                    <a:t>http://teabolt.shopmarket.hu/herbaria-cickafarkfu-bio-tea-c172-p25733.html</a:t>
                  </a:r>
                  <a:endParaRPr lang="hu-HU" sz="1250" b="1">
                    <a:solidFill>
                      <a:srgbClr val="FF0000"/>
                    </a:solidFill>
                  </a:endParaRPr>
                </a:p>
              </p:txBody>
            </p:sp>
          </p:grpSp>
        </p:grpSp>
        <p:sp>
          <p:nvSpPr>
            <p:cNvPr id="23" name="Téglalap 22"/>
            <p:cNvSpPr/>
            <p:nvPr/>
          </p:nvSpPr>
          <p:spPr>
            <a:xfrm>
              <a:off x="428596" y="6143644"/>
              <a:ext cx="2791149" cy="284693"/>
            </a:xfrm>
            <a:prstGeom prst="rect">
              <a:avLst/>
            </a:prstGeom>
          </p:spPr>
          <p:txBody>
            <a:bodyPr wrap="none">
              <a:spAutoFit/>
            </a:bodyPr>
            <a:lstStyle/>
            <a:p>
              <a:r>
                <a:rPr lang="hu-HU" sz="1250" b="1" smtClean="0">
                  <a:solidFill>
                    <a:srgbClr val="009900"/>
                  </a:solidFill>
                </a:rPr>
                <a:t>http://elib.kkf.hu/edip/D_13492.pdf</a:t>
              </a:r>
              <a:endParaRPr lang="hu-HU" sz="1250" b="1">
                <a:solidFill>
                  <a:srgbClr val="009900"/>
                </a:solidFill>
              </a:endParaRPr>
            </a:p>
          </p:txBody>
        </p:sp>
        <p:sp>
          <p:nvSpPr>
            <p:cNvPr id="24" name="Téglalap 23"/>
            <p:cNvSpPr/>
            <p:nvPr/>
          </p:nvSpPr>
          <p:spPr>
            <a:xfrm>
              <a:off x="428596" y="6429396"/>
              <a:ext cx="7143784" cy="284693"/>
            </a:xfrm>
            <a:prstGeom prst="rect">
              <a:avLst/>
            </a:prstGeom>
          </p:spPr>
          <p:txBody>
            <a:bodyPr wrap="square">
              <a:spAutoFit/>
            </a:bodyPr>
            <a:lstStyle/>
            <a:p>
              <a:r>
                <a:rPr lang="hu-HU" sz="1250" b="1" smtClean="0">
                  <a:solidFill>
                    <a:srgbClr val="FF0000"/>
                  </a:solidFill>
                </a:rPr>
                <a:t>http://www.femcafe.hu/cikkek/egeszseg/ervek-es-ellenervek-a-bioelelmiszerek-kapcsan</a:t>
              </a:r>
              <a:endParaRPr lang="hu-HU" sz="1250" b="1">
                <a:solidFill>
                  <a:srgbClr val="FF0000"/>
                </a:solidFill>
              </a:endParaRPr>
            </a:p>
          </p:txBody>
        </p:sp>
      </p:grpSp>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0" fill="hold"/>
                                        <p:tgtEl>
                                          <p:spTgt spid="16"/>
                                        </p:tgtEl>
                                        <p:attrNameLst>
                                          <p:attrName>ppt_w</p:attrName>
                                        </p:attrNameLst>
                                      </p:cBhvr>
                                      <p:tavLst>
                                        <p:tav tm="0">
                                          <p:val>
                                            <p:strVal val="#ppt_w*0.70"/>
                                          </p:val>
                                        </p:tav>
                                        <p:tav tm="100000">
                                          <p:val>
                                            <p:strVal val="#ppt_w"/>
                                          </p:val>
                                        </p:tav>
                                      </p:tavLst>
                                    </p:anim>
                                    <p:anim calcmode="lin" valueType="num">
                                      <p:cBhvr>
                                        <p:cTn id="8" dur="2000" fill="hold"/>
                                        <p:tgtEl>
                                          <p:spTgt spid="16"/>
                                        </p:tgtEl>
                                        <p:attrNameLst>
                                          <p:attrName>ppt_h</p:attrName>
                                        </p:attrNameLst>
                                      </p:cBhvr>
                                      <p:tavLst>
                                        <p:tav tm="0">
                                          <p:val>
                                            <p:strVal val="#ppt_h"/>
                                          </p:val>
                                        </p:tav>
                                        <p:tav tm="100000">
                                          <p:val>
                                            <p:strVal val="#ppt_h"/>
                                          </p:val>
                                        </p:tav>
                                      </p:tavLst>
                                    </p:anim>
                                    <p:animEffect transition="in" filter="fade">
                                      <p:cBhvr>
                                        <p:cTn id="9" dur="2000"/>
                                        <p:tgtEl>
                                          <p:spTgt spid="16"/>
                                        </p:tgtEl>
                                      </p:cBhvr>
                                    </p:animEffec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428596" y="1428736"/>
            <a:ext cx="8286808" cy="5047536"/>
          </a:xfrm>
          <a:prstGeom prst="rect">
            <a:avLst/>
          </a:prstGeom>
          <a:solidFill>
            <a:srgbClr val="FF9933"/>
          </a:solidFill>
          <a:ln w="28575">
            <a:solidFill>
              <a:schemeClr val="tx1"/>
            </a:solidFill>
            <a:miter lim="800000"/>
            <a:headEnd/>
            <a:tailEnd/>
          </a:ln>
        </p:spPr>
        <p:txBody>
          <a:bodyPr wrap="square">
            <a:spAutoFit/>
          </a:bodyPr>
          <a:lstStyle/>
          <a:p>
            <a:pPr>
              <a:spcBef>
                <a:spcPct val="50000"/>
              </a:spcBef>
            </a:pPr>
            <a:r>
              <a:rPr lang="hu-HU" sz="2300" b="1" i="1" smtClean="0">
                <a:solidFill>
                  <a:schemeClr val="tx1">
                    <a:lumMod val="95000"/>
                    <a:lumOff val="5000"/>
                  </a:schemeClr>
                </a:solidFill>
              </a:rPr>
              <a:t>Napjainkban sok szó esik a táplálkozásról. Vannak akik a normál étrendet követik de olyanok is, akik vegetáriánus étkezés mellett döntöttek. Egy dolog azonban biztos. Minden ember el szeretné kerülni az ételekben levő vegyszereket. Nem is csak azért mert esetleg mellékízük van hanem, mert az egészségünk megőrzésében is gátolnak. Magyarországon is,szerencsére egyre nagyobb a kereslet a biotermékek iránt, melyeket biopiacokon vagy kistermelőknél lehet beszerezni de már sok áruházban is megtalálhatók. Mára már egyre jobban megéri a bio gazdálkodás,hiszen egyre nő a kereslet az egészséges termékek iránt . Azonban tényleg megéri ilyen terméket vásárolni vagy csak ,,szemfényvesztés”? Miben különbözik a többi élelmiszertől?</a:t>
            </a:r>
          </a:p>
        </p:txBody>
      </p:sp>
      <p:sp>
        <p:nvSpPr>
          <p:cNvPr id="6" name="WordArt 5"/>
          <p:cNvSpPr>
            <a:spLocks noChangeArrowheads="1" noChangeShapeType="1" noTextEdit="1"/>
          </p:cNvSpPr>
          <p:nvPr/>
        </p:nvSpPr>
        <p:spPr bwMode="auto">
          <a:xfrm>
            <a:off x="500034" y="285728"/>
            <a:ext cx="4248150" cy="738172"/>
          </a:xfrm>
          <a:prstGeom prst="rect">
            <a:avLst/>
          </a:prstGeom>
        </p:spPr>
        <p:txBody>
          <a:bodyPr wrap="none" fromWordArt="1">
            <a:prstTxWarp prst="textPlain">
              <a:avLst>
                <a:gd name="adj" fmla="val 50000"/>
              </a:avLst>
            </a:prstTxWarp>
          </a:bodyPr>
          <a:lstStyle/>
          <a:p>
            <a:pPr algn="ctr"/>
            <a:r>
              <a:rPr lang="hu-HU" sz="3600" kern="10" smtClean="0">
                <a:ln w="38100">
                  <a:solidFill>
                    <a:srgbClr val="000000"/>
                  </a:solidFill>
                  <a:round/>
                  <a:headEnd/>
                  <a:tailEnd/>
                </a:ln>
                <a:gradFill rotWithShape="1">
                  <a:gsLst>
                    <a:gs pos="0">
                      <a:srgbClr val="FFBF00"/>
                    </a:gs>
                    <a:gs pos="100000">
                      <a:srgbClr val="FF3300"/>
                    </a:gs>
                  </a:gsLst>
                  <a:lin ang="5400000" scaled="1"/>
                </a:gradFill>
                <a:latin typeface="Impact"/>
              </a:rPr>
              <a:t>Felvetés…</a:t>
            </a:r>
            <a:endParaRPr lang="hu-HU" sz="3600" kern="10">
              <a:ln w="38100">
                <a:solidFill>
                  <a:srgbClr val="000000"/>
                </a:solidFill>
                <a:round/>
                <a:headEnd/>
                <a:tailEnd/>
              </a:ln>
              <a:gradFill rotWithShape="1">
                <a:gsLst>
                  <a:gs pos="0">
                    <a:srgbClr val="FFBF00"/>
                  </a:gs>
                  <a:gs pos="100000">
                    <a:srgbClr val="FF3300"/>
                  </a:gs>
                </a:gsLst>
                <a:lin ang="5400000" scaled="1"/>
              </a:gradFill>
              <a:latin typeface="Impact"/>
            </a:endParaRPr>
          </a:p>
        </p:txBody>
      </p:sp>
    </p:spTree>
  </p:cSld>
  <p:clrMapOvr>
    <a:masterClrMapping/>
  </p:clrMapOvr>
  <p:transition advClick="0" advTm="3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childTnLst>
                                </p:cTn>
                              </p:par>
                            </p:childTnLst>
                          </p:cTn>
                        </p:par>
                        <p:par>
                          <p:cTn id="9" fill="hold">
                            <p:stCondLst>
                              <p:cond delay="2000"/>
                            </p:stCondLst>
                            <p:childTnLst>
                              <p:par>
                                <p:cTn id="10" presetID="2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2000" fill="hold"/>
                                        <p:tgtEl>
                                          <p:spTgt spid="5"/>
                                        </p:tgtEl>
                                        <p:attrNameLst>
                                          <p:attrName>ppt_w</p:attrName>
                                        </p:attrNameLst>
                                      </p:cBhvr>
                                      <p:tavLst>
                                        <p:tav tm="0">
                                          <p:val>
                                            <p:fltVal val="0"/>
                                          </p:val>
                                        </p:tav>
                                        <p:tav tm="100000">
                                          <p:val>
                                            <p:strVal val="#ppt_w"/>
                                          </p:val>
                                        </p:tav>
                                      </p:tavLst>
                                    </p:anim>
                                    <p:anim calcmode="lin" valueType="num">
                                      <p:cBhvr>
                                        <p:cTn id="13" dur="2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WordArt 5"/>
          <p:cNvSpPr>
            <a:spLocks noChangeArrowheads="1" noChangeShapeType="1" noTextEdit="1"/>
          </p:cNvSpPr>
          <p:nvPr/>
        </p:nvSpPr>
        <p:spPr bwMode="auto">
          <a:xfrm>
            <a:off x="323850" y="476250"/>
            <a:ext cx="5184775" cy="792163"/>
          </a:xfrm>
          <a:prstGeom prst="rect">
            <a:avLst/>
          </a:prstGeom>
        </p:spPr>
        <p:txBody>
          <a:bodyPr wrap="none" fromWordArt="1">
            <a:prstTxWarp prst="textPlain">
              <a:avLst>
                <a:gd name="adj" fmla="val 50000"/>
              </a:avLst>
            </a:prstTxWarp>
          </a:bodyPr>
          <a:lstStyle/>
          <a:p>
            <a:pPr algn="ctr"/>
            <a:r>
              <a:rPr lang="hu-HU" sz="3600" kern="10">
                <a:ln w="38100">
                  <a:solidFill>
                    <a:srgbClr val="000000"/>
                  </a:solidFill>
                  <a:round/>
                  <a:headEnd/>
                  <a:tailEnd/>
                </a:ln>
                <a:gradFill rotWithShape="1">
                  <a:gsLst>
                    <a:gs pos="0">
                      <a:srgbClr val="FFBF00"/>
                    </a:gs>
                    <a:gs pos="100000">
                      <a:srgbClr val="FF3300"/>
                    </a:gs>
                  </a:gsLst>
                  <a:lin ang="5400000" scaled="1"/>
                </a:gradFill>
                <a:latin typeface="Impact"/>
              </a:rPr>
              <a:t>Bio fogalma:</a:t>
            </a:r>
          </a:p>
        </p:txBody>
      </p:sp>
      <p:sp>
        <p:nvSpPr>
          <p:cNvPr id="5126" name="Text Box 6"/>
          <p:cNvSpPr txBox="1">
            <a:spLocks noChangeArrowheads="1"/>
          </p:cNvSpPr>
          <p:nvPr/>
        </p:nvSpPr>
        <p:spPr bwMode="auto">
          <a:xfrm>
            <a:off x="428596" y="1857364"/>
            <a:ext cx="6677041" cy="2323713"/>
          </a:xfrm>
          <a:prstGeom prst="rect">
            <a:avLst/>
          </a:prstGeom>
          <a:solidFill>
            <a:srgbClr val="CCFF66"/>
          </a:solidFill>
          <a:ln w="12700">
            <a:solidFill>
              <a:schemeClr val="tx1"/>
            </a:solidFill>
            <a:miter lim="800000"/>
            <a:headEnd/>
            <a:tailEnd/>
          </a:ln>
        </p:spPr>
        <p:txBody>
          <a:bodyPr wrap="square">
            <a:spAutoFit/>
          </a:bodyPr>
          <a:lstStyle/>
          <a:p>
            <a:pPr>
              <a:spcBef>
                <a:spcPct val="50000"/>
              </a:spcBef>
            </a:pPr>
            <a:r>
              <a:rPr lang="hu-HU" sz="2000" b="1" i="1" u="sng" smtClean="0"/>
              <a:t>Biotermék:</a:t>
            </a:r>
          </a:p>
          <a:p>
            <a:pPr>
              <a:spcBef>
                <a:spcPts val="600"/>
              </a:spcBef>
            </a:pPr>
            <a:r>
              <a:rPr lang="hu-HU" sz="2000" b="1" smtClean="0"/>
              <a:t>       </a:t>
            </a:r>
            <a:r>
              <a:rPr lang="hu-HU" sz="2000" smtClean="0"/>
              <a:t>- Ellenőrzött gazdaságból származik</a:t>
            </a:r>
          </a:p>
          <a:p>
            <a:pPr>
              <a:spcBef>
                <a:spcPts val="600"/>
              </a:spcBef>
            </a:pPr>
            <a:r>
              <a:rPr lang="hu-HU" sz="2000" smtClean="0"/>
              <a:t>       - Műtrágya mentes</a:t>
            </a:r>
          </a:p>
          <a:p>
            <a:pPr>
              <a:spcBef>
                <a:spcPts val="600"/>
              </a:spcBef>
            </a:pPr>
            <a:r>
              <a:rPr lang="hu-HU" sz="2000" smtClean="0"/>
              <a:t>       - Permetezőszer mentes</a:t>
            </a:r>
          </a:p>
          <a:p>
            <a:pPr>
              <a:spcBef>
                <a:spcPts val="600"/>
              </a:spcBef>
            </a:pPr>
            <a:r>
              <a:rPr lang="hu-HU" sz="2000" smtClean="0"/>
              <a:t>       - Génmódosított terméket nem tartalmaz</a:t>
            </a:r>
          </a:p>
          <a:p>
            <a:pPr>
              <a:spcBef>
                <a:spcPts val="600"/>
              </a:spcBef>
            </a:pPr>
            <a:r>
              <a:rPr lang="hu-HU" sz="2000" smtClean="0"/>
              <a:t>       - Állatoknál antibiotikum és hormon adása </a:t>
            </a:r>
            <a:r>
              <a:rPr lang="hu-HU" sz="2000" i="1" smtClean="0">
                <a:solidFill>
                  <a:srgbClr val="FF0000"/>
                </a:solidFill>
              </a:rPr>
              <a:t>tilos</a:t>
            </a:r>
            <a:r>
              <a:rPr lang="hu-HU" sz="2000" smtClean="0">
                <a:solidFill>
                  <a:schemeClr val="tx1">
                    <a:lumMod val="95000"/>
                    <a:lumOff val="5000"/>
                  </a:schemeClr>
                </a:solidFill>
              </a:rPr>
              <a:t>!</a:t>
            </a:r>
            <a:endParaRPr lang="hu-HU" sz="2000" u="sng">
              <a:solidFill>
                <a:schemeClr val="tx1">
                  <a:lumMod val="95000"/>
                  <a:lumOff val="5000"/>
                </a:schemeClr>
              </a:solidFill>
            </a:endParaRPr>
          </a:p>
        </p:txBody>
      </p:sp>
      <p:pic>
        <p:nvPicPr>
          <p:cNvPr id="5128" name="Picture 8" descr="kepek_tehen1_1263558714"/>
          <p:cNvPicPr>
            <a:picLocks noChangeAspect="1" noChangeArrowheads="1"/>
          </p:cNvPicPr>
          <p:nvPr/>
        </p:nvPicPr>
        <p:blipFill>
          <a:blip r:embed="rId2"/>
          <a:srcRect/>
          <a:stretch>
            <a:fillRect/>
          </a:stretch>
        </p:blipFill>
        <p:spPr bwMode="auto">
          <a:xfrm>
            <a:off x="785786" y="4429132"/>
            <a:ext cx="3643323" cy="2173309"/>
          </a:xfrm>
          <a:prstGeom prst="rect">
            <a:avLst/>
          </a:prstGeom>
          <a:ln>
            <a:noFill/>
          </a:ln>
          <a:effectLst>
            <a:outerShdw blurRad="292100" dist="139700" dir="2700000" algn="tl" rotWithShape="0">
              <a:srgbClr val="333333">
                <a:alpha val="65000"/>
              </a:srgbClr>
            </a:outerShdw>
          </a:effectLst>
        </p:spPr>
      </p:pic>
      <p:pic>
        <p:nvPicPr>
          <p:cNvPr id="5" name="Kép 4" descr="1_original.jpg"/>
          <p:cNvPicPr>
            <a:picLocks noChangeAspect="1"/>
          </p:cNvPicPr>
          <p:nvPr/>
        </p:nvPicPr>
        <p:blipFill>
          <a:blip r:embed="rId3"/>
          <a:stretch>
            <a:fillRect/>
          </a:stretch>
        </p:blipFill>
        <p:spPr>
          <a:xfrm>
            <a:off x="4643438" y="4429132"/>
            <a:ext cx="3643338" cy="217334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125"/>
                                        </p:tgtEl>
                                        <p:attrNameLst>
                                          <p:attrName>style.visibility</p:attrName>
                                        </p:attrNameLst>
                                      </p:cBhvr>
                                      <p:to>
                                        <p:strVal val="visible"/>
                                      </p:to>
                                    </p:set>
                                    <p:anim calcmode="lin" valueType="num">
                                      <p:cBhvr>
                                        <p:cTn id="7" dur="1000" fill="hold"/>
                                        <p:tgtEl>
                                          <p:spTgt spid="5125"/>
                                        </p:tgtEl>
                                        <p:attrNameLst>
                                          <p:attrName>ppt_w</p:attrName>
                                        </p:attrNameLst>
                                      </p:cBhvr>
                                      <p:tavLst>
                                        <p:tav tm="0">
                                          <p:val>
                                            <p:fltVal val="0"/>
                                          </p:val>
                                        </p:tav>
                                        <p:tav tm="100000">
                                          <p:val>
                                            <p:strVal val="#ppt_w"/>
                                          </p:val>
                                        </p:tav>
                                      </p:tavLst>
                                    </p:anim>
                                    <p:anim calcmode="lin" valueType="num">
                                      <p:cBhvr>
                                        <p:cTn id="8" dur="1000" fill="hold"/>
                                        <p:tgtEl>
                                          <p:spTgt spid="5125"/>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7" presetClass="entr" presetSubtype="0" fill="hold" grpId="0" nodeType="afterEffect">
                                  <p:stCondLst>
                                    <p:cond delay="0"/>
                                  </p:stCondLst>
                                  <p:iterate type="lt">
                                    <p:tmPct val="50000"/>
                                  </p:iterate>
                                  <p:childTnLst>
                                    <p:set>
                                      <p:cBhvr>
                                        <p:cTn id="11" dur="1" fill="hold">
                                          <p:stCondLst>
                                            <p:cond delay="0"/>
                                          </p:stCondLst>
                                        </p:cTn>
                                        <p:tgtEl>
                                          <p:spTgt spid="5126"/>
                                        </p:tgtEl>
                                        <p:attrNameLst>
                                          <p:attrName>style.visibility</p:attrName>
                                        </p:attrNameLst>
                                      </p:cBhvr>
                                      <p:to>
                                        <p:strVal val="visible"/>
                                      </p:to>
                                    </p:set>
                                    <p:anim calcmode="discrete" valueType="clr">
                                      <p:cBhvr override="childStyle">
                                        <p:cTn id="12" dur="110"/>
                                        <p:tgtEl>
                                          <p:spTgt spid="5126"/>
                                        </p:tgtEl>
                                        <p:attrNameLst>
                                          <p:attrName>style.color</p:attrName>
                                        </p:attrNameLst>
                                      </p:cBhvr>
                                      <p:tavLst>
                                        <p:tav tm="0">
                                          <p:val>
                                            <p:clrVal>
                                              <a:srgbClr val="33CC33"/>
                                            </p:clrVal>
                                          </p:val>
                                        </p:tav>
                                        <p:tav tm="50000">
                                          <p:val>
                                            <p:clrVal>
                                              <a:srgbClr val="0000FF"/>
                                            </p:clrVal>
                                          </p:val>
                                        </p:tav>
                                      </p:tavLst>
                                    </p:anim>
                                    <p:anim calcmode="discrete" valueType="clr">
                                      <p:cBhvr>
                                        <p:cTn id="13" dur="110"/>
                                        <p:tgtEl>
                                          <p:spTgt spid="5126"/>
                                        </p:tgtEl>
                                        <p:attrNameLst>
                                          <p:attrName>fillcolor</p:attrName>
                                        </p:attrNameLst>
                                      </p:cBhvr>
                                      <p:tavLst>
                                        <p:tav tm="0">
                                          <p:val>
                                            <p:clrVal>
                                              <a:schemeClr val="accent2"/>
                                            </p:clrVal>
                                          </p:val>
                                        </p:tav>
                                        <p:tav tm="50000">
                                          <p:val>
                                            <p:clrVal>
                                              <a:schemeClr val="hlink"/>
                                            </p:clrVal>
                                          </p:val>
                                        </p:tav>
                                      </p:tavLst>
                                    </p:anim>
                                    <p:set>
                                      <p:cBhvr>
                                        <p:cTn id="14" dur="110"/>
                                        <p:tgtEl>
                                          <p:spTgt spid="5126"/>
                                        </p:tgtEl>
                                        <p:attrNameLst>
                                          <p:attrName>fill.type</p:attrName>
                                        </p:attrNameLst>
                                      </p:cBhvr>
                                      <p:to>
                                        <p:strVal val="solid"/>
                                      </p:to>
                                    </p:set>
                                  </p:childTnLst>
                                </p:cTn>
                              </p:par>
                            </p:childTnLst>
                          </p:cTn>
                        </p:par>
                        <p:par>
                          <p:cTn id="15" fill="hold">
                            <p:stCondLst>
                              <p:cond delay="9470"/>
                            </p:stCondLst>
                            <p:childTnLst>
                              <p:par>
                                <p:cTn id="16" presetID="49" presetClass="entr" presetSubtype="0" decel="100000" fill="hold" nodeType="afterEffect">
                                  <p:stCondLst>
                                    <p:cond delay="0"/>
                                  </p:stCondLst>
                                  <p:childTnLst>
                                    <p:set>
                                      <p:cBhvr>
                                        <p:cTn id="17" dur="1" fill="hold">
                                          <p:stCondLst>
                                            <p:cond delay="0"/>
                                          </p:stCondLst>
                                        </p:cTn>
                                        <p:tgtEl>
                                          <p:spTgt spid="5128"/>
                                        </p:tgtEl>
                                        <p:attrNameLst>
                                          <p:attrName>style.visibility</p:attrName>
                                        </p:attrNameLst>
                                      </p:cBhvr>
                                      <p:to>
                                        <p:strVal val="visible"/>
                                      </p:to>
                                    </p:set>
                                    <p:anim calcmode="lin" valueType="num">
                                      <p:cBhvr>
                                        <p:cTn id="18" dur="2000" fill="hold"/>
                                        <p:tgtEl>
                                          <p:spTgt spid="5128"/>
                                        </p:tgtEl>
                                        <p:attrNameLst>
                                          <p:attrName>ppt_w</p:attrName>
                                        </p:attrNameLst>
                                      </p:cBhvr>
                                      <p:tavLst>
                                        <p:tav tm="0">
                                          <p:val>
                                            <p:fltVal val="0"/>
                                          </p:val>
                                        </p:tav>
                                        <p:tav tm="100000">
                                          <p:val>
                                            <p:strVal val="#ppt_w"/>
                                          </p:val>
                                        </p:tav>
                                      </p:tavLst>
                                    </p:anim>
                                    <p:anim calcmode="lin" valueType="num">
                                      <p:cBhvr>
                                        <p:cTn id="19" dur="2000" fill="hold"/>
                                        <p:tgtEl>
                                          <p:spTgt spid="5128"/>
                                        </p:tgtEl>
                                        <p:attrNameLst>
                                          <p:attrName>ppt_h</p:attrName>
                                        </p:attrNameLst>
                                      </p:cBhvr>
                                      <p:tavLst>
                                        <p:tav tm="0">
                                          <p:val>
                                            <p:fltVal val="0"/>
                                          </p:val>
                                        </p:tav>
                                        <p:tav tm="100000">
                                          <p:val>
                                            <p:strVal val="#ppt_h"/>
                                          </p:val>
                                        </p:tav>
                                      </p:tavLst>
                                    </p:anim>
                                    <p:anim calcmode="lin" valueType="num">
                                      <p:cBhvr>
                                        <p:cTn id="20" dur="2000" fill="hold"/>
                                        <p:tgtEl>
                                          <p:spTgt spid="5128"/>
                                        </p:tgtEl>
                                        <p:attrNameLst>
                                          <p:attrName>style.rotation</p:attrName>
                                        </p:attrNameLst>
                                      </p:cBhvr>
                                      <p:tavLst>
                                        <p:tav tm="0">
                                          <p:val>
                                            <p:fltVal val="360"/>
                                          </p:val>
                                        </p:tav>
                                        <p:tav tm="100000">
                                          <p:val>
                                            <p:fltVal val="0"/>
                                          </p:val>
                                        </p:tav>
                                      </p:tavLst>
                                    </p:anim>
                                    <p:animEffect transition="in" filter="fade">
                                      <p:cBhvr>
                                        <p:cTn id="21" dur="2000"/>
                                        <p:tgtEl>
                                          <p:spTgt spid="5128"/>
                                        </p:tgtEl>
                                      </p:cBhvr>
                                    </p:animEffect>
                                  </p:childTnLst>
                                </p:cTn>
                              </p:par>
                              <p:par>
                                <p:cTn id="22" presetID="35"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anim calcmode="lin" valueType="num">
                                      <p:cBhvr>
                                        <p:cTn id="25" dur="2000" fill="hold"/>
                                        <p:tgtEl>
                                          <p:spTgt spid="5"/>
                                        </p:tgtEl>
                                        <p:attrNameLst>
                                          <p:attrName>style.rotation</p:attrName>
                                        </p:attrNameLst>
                                      </p:cBhvr>
                                      <p:tavLst>
                                        <p:tav tm="0">
                                          <p:val>
                                            <p:fltVal val="720"/>
                                          </p:val>
                                        </p:tav>
                                        <p:tav tm="100000">
                                          <p:val>
                                            <p:fltVal val="0"/>
                                          </p:val>
                                        </p:tav>
                                      </p:tavLst>
                                    </p:anim>
                                    <p:anim calcmode="lin" valueType="num">
                                      <p:cBhvr>
                                        <p:cTn id="26" dur="2000" fill="hold"/>
                                        <p:tgtEl>
                                          <p:spTgt spid="5"/>
                                        </p:tgtEl>
                                        <p:attrNameLst>
                                          <p:attrName>ppt_h</p:attrName>
                                        </p:attrNameLst>
                                      </p:cBhvr>
                                      <p:tavLst>
                                        <p:tav tm="0">
                                          <p:val>
                                            <p:fltVal val="0"/>
                                          </p:val>
                                        </p:tav>
                                        <p:tav tm="100000">
                                          <p:val>
                                            <p:strVal val="#ppt_h"/>
                                          </p:val>
                                        </p:tav>
                                      </p:tavLst>
                                    </p:anim>
                                    <p:anim calcmode="lin" valueType="num">
                                      <p:cBhvr>
                                        <p:cTn id="27"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nimBg="1"/>
      <p:bldP spid="51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5"/>
          <p:cNvSpPr>
            <a:spLocks noChangeArrowheads="1" noChangeShapeType="1" noTextEdit="1"/>
          </p:cNvSpPr>
          <p:nvPr/>
        </p:nvSpPr>
        <p:spPr bwMode="auto">
          <a:xfrm>
            <a:off x="214282" y="285728"/>
            <a:ext cx="6643734" cy="839809"/>
          </a:xfrm>
          <a:prstGeom prst="rect">
            <a:avLst/>
          </a:prstGeom>
        </p:spPr>
        <p:txBody>
          <a:bodyPr wrap="none" fromWordArt="1">
            <a:prstTxWarp prst="textPlain">
              <a:avLst>
                <a:gd name="adj" fmla="val 50000"/>
              </a:avLst>
            </a:prstTxWarp>
          </a:bodyPr>
          <a:lstStyle/>
          <a:p>
            <a:pPr algn="ctr"/>
            <a:r>
              <a:rPr lang="hu-HU" sz="3600" kern="10" smtClean="0">
                <a:ln w="38100">
                  <a:solidFill>
                    <a:srgbClr val="000000"/>
                  </a:solidFill>
                  <a:round/>
                  <a:headEnd/>
                  <a:tailEnd/>
                </a:ln>
                <a:gradFill rotWithShape="1">
                  <a:gsLst>
                    <a:gs pos="0">
                      <a:srgbClr val="FFBF00"/>
                    </a:gs>
                    <a:gs pos="100000">
                      <a:srgbClr val="FF3300"/>
                    </a:gs>
                  </a:gsLst>
                  <a:lin ang="5400000" scaled="1"/>
                </a:gradFill>
                <a:latin typeface="Impact"/>
              </a:rPr>
              <a:t>Ökológiai gazdálkodás kategóriái :</a:t>
            </a:r>
            <a:endParaRPr lang="hu-HU" sz="3600" kern="10">
              <a:ln w="38100">
                <a:solidFill>
                  <a:srgbClr val="000000"/>
                </a:solidFill>
                <a:round/>
                <a:headEnd/>
                <a:tailEnd/>
              </a:ln>
              <a:gradFill rotWithShape="1">
                <a:gsLst>
                  <a:gs pos="0">
                    <a:srgbClr val="FFBF00"/>
                  </a:gs>
                  <a:gs pos="100000">
                    <a:srgbClr val="FF3300"/>
                  </a:gs>
                </a:gsLst>
                <a:lin ang="5400000" scaled="1"/>
              </a:gradFill>
              <a:latin typeface="Impact"/>
            </a:endParaRPr>
          </a:p>
        </p:txBody>
      </p:sp>
      <p:sp>
        <p:nvSpPr>
          <p:cNvPr id="3" name="Szövegdoboz 2"/>
          <p:cNvSpPr txBox="1"/>
          <p:nvPr/>
        </p:nvSpPr>
        <p:spPr>
          <a:xfrm>
            <a:off x="714348" y="1785926"/>
            <a:ext cx="7643866" cy="1600438"/>
          </a:xfrm>
          <a:prstGeom prst="rect">
            <a:avLst/>
          </a:prstGeom>
          <a:solidFill>
            <a:srgbClr val="CCFF66"/>
          </a:solidFill>
          <a:ln w="22225">
            <a:solidFill>
              <a:schemeClr val="tx1">
                <a:lumMod val="95000"/>
                <a:lumOff val="5000"/>
                <a:alpha val="88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r>
              <a:rPr lang="hu-HU" sz="2000" b="1" smtClean="0"/>
              <a:t>Biotermék: </a:t>
            </a:r>
            <a:r>
              <a:rPr lang="hu-HU" sz="2000" smtClean="0"/>
              <a:t>A bio összetevők aránya eléri a 95-100%-ot. </a:t>
            </a:r>
          </a:p>
          <a:p>
            <a:endParaRPr lang="hu-HU" sz="2000" b="1" smtClean="0"/>
          </a:p>
          <a:p>
            <a:r>
              <a:rPr lang="hu-HU" sz="2000" b="1" smtClean="0"/>
              <a:t>Átállási termék: </a:t>
            </a:r>
            <a:r>
              <a:rPr lang="hu-HU" sz="2000" smtClean="0"/>
              <a:t>olyan helyről származik ahol legalább 1 éve elkezdték a biogazdálkodást.  </a:t>
            </a:r>
          </a:p>
          <a:p>
            <a:endParaRPr lang="hu-HU" b="1" smtClean="0"/>
          </a:p>
        </p:txBody>
      </p:sp>
      <p:pic>
        <p:nvPicPr>
          <p:cNvPr id="4" name="Kép 3" descr="Saláta 2.jpg"/>
          <p:cNvPicPr>
            <a:picLocks noChangeAspect="1"/>
          </p:cNvPicPr>
          <p:nvPr/>
        </p:nvPicPr>
        <p:blipFill>
          <a:blip r:embed="rId2"/>
          <a:stretch>
            <a:fillRect/>
          </a:stretch>
        </p:blipFill>
        <p:spPr>
          <a:xfrm>
            <a:off x="1214414" y="3857628"/>
            <a:ext cx="6858048" cy="2384428"/>
          </a:xfrm>
          <a:prstGeom prst="rect">
            <a:avLst/>
          </a:prstGeom>
          <a:ln w="38100" cap="sq">
            <a:solidFill>
              <a:srgbClr val="CCFF33"/>
            </a:solidFill>
            <a:prstDash val="solid"/>
            <a:miter lim="800000"/>
          </a:ln>
          <a:effectLst>
            <a:outerShdw blurRad="50800" dist="38100" dir="2700000" algn="tl" rotWithShape="0">
              <a:srgbClr val="000000">
                <a:alpha val="43000"/>
              </a:srgbClr>
            </a:outerShdw>
          </a:effectLst>
        </p:spPr>
      </p:pic>
    </p:spTree>
  </p:cSld>
  <p:clrMapOvr>
    <a:masterClrMapping/>
  </p:clrMapOvr>
  <p:transition advClick="0" advTm="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1"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edge">
                                      <p:cBhvr>
                                        <p:cTn id="11" dur="2000"/>
                                        <p:tgtEl>
                                          <p:spTgt spid="3"/>
                                        </p:tgtEl>
                                      </p:cBhvr>
                                    </p:animEffect>
                                  </p:childTnLst>
                                </p:cTn>
                              </p:par>
                            </p:childTnLst>
                          </p:cTn>
                        </p:par>
                        <p:par>
                          <p:cTn id="12" fill="hold">
                            <p:stCondLst>
                              <p:cond delay="2500"/>
                            </p:stCondLst>
                            <p:childTnLst>
                              <p:par>
                                <p:cTn id="13" presetID="14" presetClass="entr" presetSubtype="5" fill="hold" nodeType="afterEffect">
                                  <p:stCondLst>
                                    <p:cond delay="4500"/>
                                  </p:stCondLst>
                                  <p:childTnLst>
                                    <p:set>
                                      <p:cBhvr>
                                        <p:cTn id="14" dur="1" fill="hold">
                                          <p:stCondLst>
                                            <p:cond delay="0"/>
                                          </p:stCondLst>
                                        </p:cTn>
                                        <p:tgtEl>
                                          <p:spTgt spid="4"/>
                                        </p:tgtEl>
                                        <p:attrNameLst>
                                          <p:attrName>style.visibility</p:attrName>
                                        </p:attrNameLst>
                                      </p:cBhvr>
                                      <p:to>
                                        <p:strVal val="visible"/>
                                      </p:to>
                                    </p:set>
                                    <p:animEffect transition="in" filter="randombar(vertical)">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5"/>
          <p:cNvSpPr>
            <a:spLocks noChangeArrowheads="1" noChangeShapeType="1" noTextEdit="1"/>
          </p:cNvSpPr>
          <p:nvPr/>
        </p:nvSpPr>
        <p:spPr bwMode="auto">
          <a:xfrm>
            <a:off x="214282" y="285728"/>
            <a:ext cx="6143668" cy="792162"/>
          </a:xfrm>
          <a:prstGeom prst="rect">
            <a:avLst/>
          </a:prstGeom>
        </p:spPr>
        <p:txBody>
          <a:bodyPr wrap="none" fromWordArt="1">
            <a:prstTxWarp prst="textPlain">
              <a:avLst>
                <a:gd name="adj" fmla="val 50000"/>
              </a:avLst>
            </a:prstTxWarp>
          </a:bodyPr>
          <a:lstStyle/>
          <a:p>
            <a:r>
              <a:rPr lang="hu-HU" sz="3600" kern="10" err="1" smtClean="0">
                <a:ln w="38100">
                  <a:solidFill>
                    <a:srgbClr val="000000"/>
                  </a:solidFill>
                  <a:round/>
                  <a:headEnd/>
                  <a:tailEnd/>
                </a:ln>
                <a:gradFill rotWithShape="1">
                  <a:gsLst>
                    <a:gs pos="0">
                      <a:srgbClr val="FFBF00"/>
                    </a:gs>
                    <a:gs pos="100000">
                      <a:srgbClr val="FF3300"/>
                    </a:gs>
                  </a:gsLst>
                  <a:lin ang="5400000" scaled="1"/>
                </a:gradFill>
                <a:latin typeface="Impact"/>
              </a:rPr>
              <a:t>Bio</a:t>
            </a:r>
            <a:r>
              <a:rPr lang="hu-HU" sz="3600" kern="10">
                <a:ln w="38100">
                  <a:solidFill>
                    <a:srgbClr val="000000"/>
                  </a:solidFill>
                  <a:round/>
                  <a:headEnd/>
                  <a:tailEnd/>
                </a:ln>
                <a:gradFill rotWithShape="1">
                  <a:gsLst>
                    <a:gs pos="0">
                      <a:srgbClr val="FFBF00"/>
                    </a:gs>
                    <a:gs pos="100000">
                      <a:srgbClr val="FF3300"/>
                    </a:gs>
                  </a:gsLst>
                  <a:lin ang="5400000" scaled="1"/>
                </a:gradFill>
                <a:latin typeface="Impact"/>
              </a:rPr>
              <a:t> </a:t>
            </a:r>
            <a:r>
              <a:rPr lang="hu-HU" sz="3600" kern="10" smtClean="0">
                <a:ln w="38100">
                  <a:solidFill>
                    <a:srgbClr val="000000"/>
                  </a:solidFill>
                  <a:round/>
                  <a:headEnd/>
                  <a:tailEnd/>
                </a:ln>
                <a:gradFill rotWithShape="1">
                  <a:gsLst>
                    <a:gs pos="0">
                      <a:srgbClr val="FFBF00"/>
                    </a:gs>
                    <a:gs pos="100000">
                      <a:srgbClr val="FF3300"/>
                    </a:gs>
                  </a:gsLst>
                  <a:lin ang="5400000" scaled="1"/>
                </a:gradFill>
                <a:latin typeface="Impact"/>
              </a:rPr>
              <a:t>növénytermesztés alapjai :</a:t>
            </a:r>
            <a:endParaRPr lang="hu-HU" sz="3600" kern="10">
              <a:ln w="38100">
                <a:solidFill>
                  <a:srgbClr val="000000"/>
                </a:solidFill>
                <a:round/>
                <a:headEnd/>
                <a:tailEnd/>
              </a:ln>
              <a:gradFill rotWithShape="1">
                <a:gsLst>
                  <a:gs pos="0">
                    <a:srgbClr val="FFBF00"/>
                  </a:gs>
                  <a:gs pos="100000">
                    <a:srgbClr val="FF3300"/>
                  </a:gs>
                </a:gsLst>
                <a:lin ang="5400000" scaled="1"/>
              </a:gradFill>
              <a:latin typeface="Impact"/>
            </a:endParaRPr>
          </a:p>
        </p:txBody>
      </p:sp>
      <p:sp>
        <p:nvSpPr>
          <p:cNvPr id="21" name="Szövegdoboz 20"/>
          <p:cNvSpPr txBox="1"/>
          <p:nvPr/>
        </p:nvSpPr>
        <p:spPr>
          <a:xfrm>
            <a:off x="642910" y="1428736"/>
            <a:ext cx="7858180" cy="2331407"/>
          </a:xfrm>
          <a:prstGeom prst="rect">
            <a:avLst/>
          </a:prstGeom>
          <a:solidFill>
            <a:srgbClr val="CCFF66"/>
          </a:solidFill>
          <a:ln w="34925">
            <a:solidFill>
              <a:srgbClr val="33CC33"/>
            </a:solidFill>
          </a:ln>
        </p:spPr>
        <p:txBody>
          <a:bodyPr wrap="square" rtlCol="0">
            <a:spAutoFit/>
          </a:bodyPr>
          <a:lstStyle/>
          <a:p>
            <a:pPr algn="just">
              <a:lnSpc>
                <a:spcPts val="2160"/>
              </a:lnSpc>
              <a:buFont typeface="Arial" pitchFamily="34" charset="0"/>
              <a:buChar char="•"/>
            </a:pPr>
            <a:r>
              <a:rPr lang="hu-HU" b="1" smtClean="0"/>
              <a:t> Vetésforgó alkalmazása</a:t>
            </a:r>
          </a:p>
          <a:p>
            <a:pPr algn="just">
              <a:lnSpc>
                <a:spcPts val="2160"/>
              </a:lnSpc>
              <a:buFont typeface="Arial" pitchFamily="34" charset="0"/>
              <a:buChar char="•"/>
            </a:pPr>
            <a:r>
              <a:rPr lang="hu-HU" b="1" smtClean="0"/>
              <a:t> ,,Élő” egészséges talaj</a:t>
            </a:r>
          </a:p>
          <a:p>
            <a:pPr algn="just">
              <a:lnSpc>
                <a:spcPts val="2160"/>
              </a:lnSpc>
              <a:buFont typeface="Arial" pitchFamily="34" charset="0"/>
              <a:buChar char="•"/>
            </a:pPr>
            <a:r>
              <a:rPr lang="hu-HU" b="1" smtClean="0"/>
              <a:t> Különböző tápanyagigényű növények váltsák egymást</a:t>
            </a:r>
          </a:p>
          <a:p>
            <a:pPr algn="just">
              <a:lnSpc>
                <a:spcPts val="2160"/>
              </a:lnSpc>
              <a:buFont typeface="Arial" pitchFamily="34" charset="0"/>
              <a:buChar char="•"/>
            </a:pPr>
            <a:r>
              <a:rPr lang="hu-HU" b="1" smtClean="0"/>
              <a:t> Azonos betegségre érzékeny növények csak hosszabb idő után </a:t>
            </a:r>
          </a:p>
          <a:p>
            <a:pPr algn="just">
              <a:lnSpc>
                <a:spcPts val="2160"/>
              </a:lnSpc>
            </a:pPr>
            <a:r>
              <a:rPr lang="hu-HU" b="1" smtClean="0"/>
              <a:t>  kerüljenek ugyanarra a területre</a:t>
            </a:r>
          </a:p>
          <a:p>
            <a:pPr algn="just">
              <a:lnSpc>
                <a:spcPts val="2160"/>
              </a:lnSpc>
              <a:buFont typeface="Arial" pitchFamily="34" charset="0"/>
              <a:buChar char="•"/>
            </a:pPr>
            <a:r>
              <a:rPr lang="hu-HU" b="1" smtClean="0"/>
              <a:t> Olyan növények termesztése, melyeket trágyázásra használnak</a:t>
            </a:r>
          </a:p>
          <a:p>
            <a:pPr algn="just">
              <a:lnSpc>
                <a:spcPts val="2160"/>
              </a:lnSpc>
              <a:buFont typeface="Arial" pitchFamily="34" charset="0"/>
              <a:buChar char="•"/>
            </a:pPr>
            <a:r>
              <a:rPr lang="hu-HU" b="1" smtClean="0"/>
              <a:t> Növényvédelemre: növényi kivonat, kőzetőrlemények használata</a:t>
            </a:r>
          </a:p>
          <a:p>
            <a:pPr algn="just">
              <a:lnSpc>
                <a:spcPts val="2160"/>
              </a:lnSpc>
              <a:buFont typeface="Arial" pitchFamily="34" charset="0"/>
              <a:buChar char="•"/>
            </a:pPr>
            <a:r>
              <a:rPr lang="hu-HU" b="1" smtClean="0"/>
              <a:t> Szerves trágya használata</a:t>
            </a:r>
          </a:p>
        </p:txBody>
      </p:sp>
      <p:grpSp>
        <p:nvGrpSpPr>
          <p:cNvPr id="41" name="Csoportba foglalás 40"/>
          <p:cNvGrpSpPr/>
          <p:nvPr/>
        </p:nvGrpSpPr>
        <p:grpSpPr>
          <a:xfrm>
            <a:off x="2857488" y="3929066"/>
            <a:ext cx="3714776" cy="2571768"/>
            <a:chOff x="3500430" y="3857628"/>
            <a:chExt cx="3714776" cy="2571768"/>
          </a:xfrm>
        </p:grpSpPr>
        <p:grpSp>
          <p:nvGrpSpPr>
            <p:cNvPr id="35" name="Csoportba foglalás 34"/>
            <p:cNvGrpSpPr/>
            <p:nvPr/>
          </p:nvGrpSpPr>
          <p:grpSpPr>
            <a:xfrm>
              <a:off x="3500430" y="3857628"/>
              <a:ext cx="3714776" cy="2571768"/>
              <a:chOff x="2928926" y="3714752"/>
              <a:chExt cx="3714776" cy="2571768"/>
            </a:xfrm>
          </p:grpSpPr>
          <p:sp>
            <p:nvSpPr>
              <p:cNvPr id="29" name="Lekerekített téglalap 28"/>
              <p:cNvSpPr/>
              <p:nvPr/>
            </p:nvSpPr>
            <p:spPr>
              <a:xfrm>
                <a:off x="5286380" y="4357694"/>
                <a:ext cx="1357322" cy="642942"/>
              </a:xfrm>
              <a:prstGeom prst="roundRect">
                <a:avLst/>
              </a:prstGeom>
              <a:solidFill>
                <a:srgbClr val="FFB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nvGrpSpPr>
              <p:cNvPr id="34" name="Csoportba foglalás 33"/>
              <p:cNvGrpSpPr/>
              <p:nvPr/>
            </p:nvGrpSpPr>
            <p:grpSpPr>
              <a:xfrm>
                <a:off x="2928926" y="3714752"/>
                <a:ext cx="3598792" cy="2571768"/>
                <a:chOff x="3214678" y="3643314"/>
                <a:chExt cx="3598792" cy="2571768"/>
              </a:xfrm>
            </p:grpSpPr>
            <p:sp>
              <p:nvSpPr>
                <p:cNvPr id="25" name="Lekerekített téglalap 24"/>
                <p:cNvSpPr/>
                <p:nvPr/>
              </p:nvSpPr>
              <p:spPr>
                <a:xfrm>
                  <a:off x="3214678" y="4286256"/>
                  <a:ext cx="1357322" cy="642942"/>
                </a:xfrm>
                <a:prstGeom prst="roundRect">
                  <a:avLst/>
                </a:prstGeom>
                <a:solidFill>
                  <a:srgbClr val="FFB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8" name="Lekerekített téglalap 27"/>
                <p:cNvSpPr/>
                <p:nvPr/>
              </p:nvSpPr>
              <p:spPr>
                <a:xfrm>
                  <a:off x="4429124" y="5572140"/>
                  <a:ext cx="1357322" cy="642942"/>
                </a:xfrm>
                <a:prstGeom prst="roundRect">
                  <a:avLst/>
                </a:prstGeom>
                <a:solidFill>
                  <a:srgbClr val="FFB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1" name="Körbe nyíl 30"/>
                <p:cNvSpPr/>
                <p:nvPr/>
              </p:nvSpPr>
              <p:spPr>
                <a:xfrm>
                  <a:off x="4500562" y="3643314"/>
                  <a:ext cx="1143008" cy="1071570"/>
                </a:xfrm>
                <a:prstGeom prst="circularArrow">
                  <a:avLst/>
                </a:prstGeom>
                <a:solidFill>
                  <a:srgbClr val="33CC33"/>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32" name="Körbe nyíl 31"/>
                <p:cNvSpPr/>
                <p:nvPr/>
              </p:nvSpPr>
              <p:spPr>
                <a:xfrm rot="7771539">
                  <a:off x="5706181" y="5103786"/>
                  <a:ext cx="1143008" cy="1071570"/>
                </a:xfrm>
                <a:prstGeom prst="circularArrow">
                  <a:avLst/>
                </a:prstGeom>
                <a:solidFill>
                  <a:srgbClr val="33CC33"/>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33" name="Körbe nyíl 32"/>
                <p:cNvSpPr/>
                <p:nvPr/>
              </p:nvSpPr>
              <p:spPr>
                <a:xfrm rot="14537369">
                  <a:off x="3311823" y="5077075"/>
                  <a:ext cx="1143008" cy="1071570"/>
                </a:xfrm>
                <a:prstGeom prst="circularArrow">
                  <a:avLst/>
                </a:prstGeom>
                <a:solidFill>
                  <a:srgbClr val="33CC33"/>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grpSp>
        </p:grpSp>
        <p:grpSp>
          <p:nvGrpSpPr>
            <p:cNvPr id="40" name="Csoportba foglalás 39"/>
            <p:cNvGrpSpPr/>
            <p:nvPr/>
          </p:nvGrpSpPr>
          <p:grpSpPr>
            <a:xfrm>
              <a:off x="3571868" y="4643446"/>
              <a:ext cx="3571900" cy="1655216"/>
              <a:chOff x="3571868" y="4643446"/>
              <a:chExt cx="3571900" cy="1655216"/>
            </a:xfrm>
          </p:grpSpPr>
          <p:sp>
            <p:nvSpPr>
              <p:cNvPr id="37" name="Szövegdoboz 36"/>
              <p:cNvSpPr txBox="1"/>
              <p:nvPr/>
            </p:nvSpPr>
            <p:spPr>
              <a:xfrm>
                <a:off x="3571868" y="4643446"/>
                <a:ext cx="1143008" cy="369332"/>
              </a:xfrm>
              <a:prstGeom prst="rect">
                <a:avLst/>
              </a:prstGeom>
              <a:noFill/>
            </p:spPr>
            <p:txBody>
              <a:bodyPr wrap="square" rtlCol="0">
                <a:spAutoFit/>
              </a:bodyPr>
              <a:lstStyle/>
              <a:p>
                <a:pPr algn="ctr"/>
                <a:r>
                  <a:rPr lang="hu-HU" b="1" smtClean="0"/>
                  <a:t>Talaj</a:t>
                </a:r>
                <a:endParaRPr lang="hu-HU" b="1"/>
              </a:p>
            </p:txBody>
          </p:sp>
          <p:sp>
            <p:nvSpPr>
              <p:cNvPr id="38" name="Szövegdoboz 37"/>
              <p:cNvSpPr txBox="1"/>
              <p:nvPr/>
            </p:nvSpPr>
            <p:spPr>
              <a:xfrm>
                <a:off x="4857752" y="5929330"/>
                <a:ext cx="1071570" cy="369332"/>
              </a:xfrm>
              <a:prstGeom prst="rect">
                <a:avLst/>
              </a:prstGeom>
              <a:noFill/>
            </p:spPr>
            <p:txBody>
              <a:bodyPr wrap="square" rtlCol="0">
                <a:spAutoFit/>
              </a:bodyPr>
              <a:lstStyle/>
              <a:p>
                <a:pPr algn="ctr"/>
                <a:r>
                  <a:rPr lang="hu-HU" b="1" smtClean="0"/>
                  <a:t>Állat</a:t>
                </a:r>
                <a:endParaRPr lang="hu-HU" b="1"/>
              </a:p>
            </p:txBody>
          </p:sp>
          <p:sp>
            <p:nvSpPr>
              <p:cNvPr id="39" name="Szövegdoboz 38"/>
              <p:cNvSpPr txBox="1"/>
              <p:nvPr/>
            </p:nvSpPr>
            <p:spPr>
              <a:xfrm>
                <a:off x="6000760" y="4643446"/>
                <a:ext cx="1143008" cy="369332"/>
              </a:xfrm>
              <a:prstGeom prst="rect">
                <a:avLst/>
              </a:prstGeom>
              <a:noFill/>
            </p:spPr>
            <p:txBody>
              <a:bodyPr wrap="square" rtlCol="0">
                <a:spAutoFit/>
              </a:bodyPr>
              <a:lstStyle/>
              <a:p>
                <a:pPr algn="ctr"/>
                <a:r>
                  <a:rPr lang="hu-HU" b="1" smtClean="0"/>
                  <a:t>Növény</a:t>
                </a:r>
                <a:endParaRPr lang="hu-HU" b="1"/>
              </a:p>
            </p:txBody>
          </p:sp>
        </p:grpSp>
      </p:grpSp>
    </p:spTree>
  </p:cSld>
  <p:clrMapOvr>
    <a:masterClrMapping/>
  </p:clrMapOvr>
  <p:transition advClick="0" advTm="2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1"/>
                                          </p:val>
                                        </p:tav>
                                        <p:tav tm="100000">
                                          <p:val>
                                            <p:strVal val="#ppt_x"/>
                                          </p:val>
                                        </p:tav>
                                      </p:tavLst>
                                    </p:anim>
                                    <p:anim calcmode="lin" valueType="num">
                                      <p:cBhvr>
                                        <p:cTn id="9" dur="500" fill="hold"/>
                                        <p:tgtEl>
                                          <p:spTgt spid="20"/>
                                        </p:tgtEl>
                                        <p:attrNameLst>
                                          <p:attrName>ppt_y</p:attrName>
                                        </p:attrNameLst>
                                      </p:cBhvr>
                                      <p:tavLst>
                                        <p:tav tm="0">
                                          <p:val>
                                            <p:strVal val="#ppt_y"/>
                                          </p:val>
                                        </p:tav>
                                        <p:tav tm="100000">
                                          <p:val>
                                            <p:strVal val="#ppt_y"/>
                                          </p:val>
                                        </p:tav>
                                      </p:tavLst>
                                    </p:anim>
                                  </p:childTnLst>
                                </p:cTn>
                              </p:par>
                            </p:childTnLst>
                          </p:cTn>
                        </p:par>
                        <p:par>
                          <p:cTn id="10" fill="hold">
                            <p:stCondLst>
                              <p:cond delay="1800"/>
                            </p:stCondLst>
                            <p:childTnLst>
                              <p:par>
                                <p:cTn id="11" presetID="23" presetClass="entr" presetSubtype="16"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2000" fill="hold"/>
                                        <p:tgtEl>
                                          <p:spTgt spid="21"/>
                                        </p:tgtEl>
                                        <p:attrNameLst>
                                          <p:attrName>ppt_w</p:attrName>
                                        </p:attrNameLst>
                                      </p:cBhvr>
                                      <p:tavLst>
                                        <p:tav tm="0">
                                          <p:val>
                                            <p:fltVal val="0"/>
                                          </p:val>
                                        </p:tav>
                                        <p:tav tm="100000">
                                          <p:val>
                                            <p:strVal val="#ppt_w"/>
                                          </p:val>
                                        </p:tav>
                                      </p:tavLst>
                                    </p:anim>
                                    <p:anim calcmode="lin" valueType="num">
                                      <p:cBhvr>
                                        <p:cTn id="14" dur="2000" fill="hold"/>
                                        <p:tgtEl>
                                          <p:spTgt spid="21"/>
                                        </p:tgtEl>
                                        <p:attrNameLst>
                                          <p:attrName>ppt_h</p:attrName>
                                        </p:attrNameLst>
                                      </p:cBhvr>
                                      <p:tavLst>
                                        <p:tav tm="0">
                                          <p:val>
                                            <p:fltVal val="0"/>
                                          </p:val>
                                        </p:tav>
                                        <p:tav tm="100000">
                                          <p:val>
                                            <p:strVal val="#ppt_h"/>
                                          </p:val>
                                        </p:tav>
                                      </p:tavLst>
                                    </p:anim>
                                  </p:childTnLst>
                                </p:cTn>
                              </p:par>
                            </p:childTnLst>
                          </p:cTn>
                        </p:par>
                        <p:par>
                          <p:cTn id="15" fill="hold">
                            <p:stCondLst>
                              <p:cond delay="3800"/>
                            </p:stCondLst>
                            <p:childTnLst>
                              <p:par>
                                <p:cTn id="16" presetID="35" presetClass="entr" presetSubtype="0"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2000"/>
                                        <p:tgtEl>
                                          <p:spTgt spid="41"/>
                                        </p:tgtEl>
                                      </p:cBhvr>
                                    </p:animEffect>
                                    <p:anim calcmode="lin" valueType="num">
                                      <p:cBhvr>
                                        <p:cTn id="19" dur="2000" fill="hold"/>
                                        <p:tgtEl>
                                          <p:spTgt spid="41"/>
                                        </p:tgtEl>
                                        <p:attrNameLst>
                                          <p:attrName>style.rotation</p:attrName>
                                        </p:attrNameLst>
                                      </p:cBhvr>
                                      <p:tavLst>
                                        <p:tav tm="0">
                                          <p:val>
                                            <p:fltVal val="720"/>
                                          </p:val>
                                        </p:tav>
                                        <p:tav tm="100000">
                                          <p:val>
                                            <p:fltVal val="0"/>
                                          </p:val>
                                        </p:tav>
                                      </p:tavLst>
                                    </p:anim>
                                    <p:anim calcmode="lin" valueType="num">
                                      <p:cBhvr>
                                        <p:cTn id="20" dur="2000" fill="hold"/>
                                        <p:tgtEl>
                                          <p:spTgt spid="41"/>
                                        </p:tgtEl>
                                        <p:attrNameLst>
                                          <p:attrName>ppt_h</p:attrName>
                                        </p:attrNameLst>
                                      </p:cBhvr>
                                      <p:tavLst>
                                        <p:tav tm="0">
                                          <p:val>
                                            <p:fltVal val="0"/>
                                          </p:val>
                                        </p:tav>
                                        <p:tav tm="100000">
                                          <p:val>
                                            <p:strVal val="#ppt_h"/>
                                          </p:val>
                                        </p:tav>
                                      </p:tavLst>
                                    </p:anim>
                                    <p:anim calcmode="lin" valueType="num">
                                      <p:cBhvr>
                                        <p:cTn id="21"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5"/>
          <p:cNvSpPr>
            <a:spLocks noChangeArrowheads="1" noChangeShapeType="1" noTextEdit="1"/>
          </p:cNvSpPr>
          <p:nvPr/>
        </p:nvSpPr>
        <p:spPr bwMode="auto">
          <a:xfrm>
            <a:off x="214282" y="285728"/>
            <a:ext cx="5214937" cy="792162"/>
          </a:xfrm>
          <a:prstGeom prst="rect">
            <a:avLst/>
          </a:prstGeom>
        </p:spPr>
        <p:txBody>
          <a:bodyPr wrap="none" fromWordArt="1">
            <a:prstTxWarp prst="textPlain">
              <a:avLst>
                <a:gd name="adj" fmla="val 50000"/>
              </a:avLst>
            </a:prstTxWarp>
          </a:bodyPr>
          <a:lstStyle/>
          <a:p>
            <a:r>
              <a:rPr lang="hu-HU" sz="3600" kern="10">
                <a:ln w="38100">
                  <a:solidFill>
                    <a:srgbClr val="000000"/>
                  </a:solidFill>
                  <a:round/>
                  <a:headEnd/>
                  <a:tailEnd/>
                </a:ln>
                <a:gradFill rotWithShape="1">
                  <a:gsLst>
                    <a:gs pos="0">
                      <a:srgbClr val="FFBF00"/>
                    </a:gs>
                    <a:gs pos="100000">
                      <a:srgbClr val="FF3300"/>
                    </a:gs>
                  </a:gsLst>
                  <a:lin ang="5400000" scaled="1"/>
                </a:gradFill>
                <a:latin typeface="Impact"/>
              </a:rPr>
              <a:t>Bio állattartás:</a:t>
            </a:r>
          </a:p>
        </p:txBody>
      </p:sp>
      <p:graphicFrame>
        <p:nvGraphicFramePr>
          <p:cNvPr id="4" name="Táblázat 3"/>
          <p:cNvGraphicFramePr>
            <a:graphicFrameLocks noGrp="1"/>
          </p:cNvGraphicFramePr>
          <p:nvPr/>
        </p:nvGraphicFramePr>
        <p:xfrm>
          <a:off x="214282" y="2285992"/>
          <a:ext cx="8715436" cy="2571753"/>
        </p:xfrm>
        <a:graphic>
          <a:graphicData uri="http://schemas.openxmlformats.org/drawingml/2006/table">
            <a:tbl>
              <a:tblPr>
                <a:tableStyleId>{2D5ABB26-0587-4C30-8999-92F81FD0307C}</a:tableStyleId>
              </a:tblPr>
              <a:tblGrid>
                <a:gridCol w="1655933"/>
                <a:gridCol w="1446171"/>
                <a:gridCol w="1846491"/>
                <a:gridCol w="2023753"/>
                <a:gridCol w="1743088"/>
              </a:tblGrid>
              <a:tr h="651511">
                <a:tc>
                  <a:txBody>
                    <a:bodyPr/>
                    <a:lstStyle/>
                    <a:p>
                      <a:pPr algn="ctr"/>
                      <a:r>
                        <a:rPr lang="hu-HU" sz="1600" b="1" i="0" kern="1200" smtClean="0">
                          <a:solidFill>
                            <a:schemeClr val="tx1"/>
                          </a:solidFill>
                          <a:latin typeface="+mn-lt"/>
                          <a:ea typeface="+mn-ea"/>
                          <a:cs typeface="+mn-cs"/>
                        </a:rPr>
                        <a:t>Tartás körülmény:</a:t>
                      </a:r>
                      <a:endParaRPr lang="hu-HU"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hu-HU" sz="1600" b="1" i="0" kern="1200" smtClean="0">
                          <a:solidFill>
                            <a:schemeClr val="tx1"/>
                          </a:solidFill>
                          <a:latin typeface="+mn-lt"/>
                          <a:ea typeface="+mn-ea"/>
                          <a:cs typeface="+mn-cs"/>
                        </a:rPr>
                        <a:t>Bánás-</a:t>
                      </a:r>
                    </a:p>
                    <a:p>
                      <a:pPr algn="ctr"/>
                      <a:r>
                        <a:rPr lang="hu-HU" sz="1600" b="1" i="0" kern="1200" smtClean="0">
                          <a:solidFill>
                            <a:schemeClr val="tx1"/>
                          </a:solidFill>
                          <a:latin typeface="+mn-lt"/>
                          <a:ea typeface="+mn-ea"/>
                          <a:cs typeface="+mn-cs"/>
                        </a:rPr>
                        <a:t> mód</a:t>
                      </a:r>
                      <a:endParaRPr lang="hu-HU"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hu-HU" sz="1600" b="1" smtClean="0"/>
                        <a:t>Takarmányozás</a:t>
                      </a:r>
                      <a:endParaRPr lang="hu-HU" sz="16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hu-HU" sz="1600" b="1" smtClean="0"/>
                        <a:t>Egészségügy </a:t>
                      </a:r>
                      <a:endParaRPr lang="hu-HU" sz="16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hu-HU" sz="1600" b="1" smtClean="0"/>
                        <a:t>Állatsűrűség</a:t>
                      </a:r>
                      <a:endParaRPr lang="hu-HU" sz="16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925831">
                <a:tc>
                  <a:txBody>
                    <a:bodyPr/>
                    <a:lstStyle/>
                    <a:p>
                      <a:pPr algn="ctr"/>
                      <a:r>
                        <a:rPr lang="hu-HU" sz="1600" smtClean="0"/>
                        <a:t>Szellős, fényes,(sok növényes)</a:t>
                      </a:r>
                      <a:r>
                        <a:rPr lang="hu-HU" sz="1600" baseline="0" smtClean="0"/>
                        <a:t> hely</a:t>
                      </a:r>
                      <a:endParaRPr lang="hu-HU" sz="160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hu-HU" sz="1600" smtClean="0"/>
                        <a:t>Csonkítás</a:t>
                      </a:r>
                      <a:r>
                        <a:rPr lang="hu-HU" sz="1600" baseline="0" smtClean="0"/>
                        <a:t> csak engedéllyel</a:t>
                      </a:r>
                      <a:endParaRPr lang="hu-HU"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hu-HU" sz="1600" smtClean="0"/>
                        <a:t>Takarmánnyal</a:t>
                      </a:r>
                      <a:r>
                        <a:rPr lang="hu-HU" sz="1600" baseline="0" smtClean="0"/>
                        <a:t>  való etetés</a:t>
                      </a:r>
                      <a:endParaRPr lang="hu-HU"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hu-HU" sz="1600" smtClean="0"/>
                        <a:t>Kifogástalan hely, legeltetés,</a:t>
                      </a:r>
                      <a:r>
                        <a:rPr lang="hu-HU" sz="1600" baseline="0" smtClean="0"/>
                        <a:t> takarmányozás</a:t>
                      </a:r>
                      <a:endParaRPr lang="hu-HU"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hu-HU" sz="1600" smtClean="0"/>
                        <a:t>Állattól és helytől függ</a:t>
                      </a:r>
                      <a:endParaRPr lang="hu-HU"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994411">
                <a:tc>
                  <a:txBody>
                    <a:bodyPr/>
                    <a:lstStyle/>
                    <a:p>
                      <a:pPr algn="ctr"/>
                      <a:endParaRPr lang="hu-HU" sz="1600" smtClean="0"/>
                    </a:p>
                    <a:p>
                      <a:pPr algn="ctr"/>
                      <a:r>
                        <a:rPr lang="hu-HU" sz="1600" smtClean="0"/>
                        <a:t>kötetlenül</a:t>
                      </a:r>
                      <a:endParaRPr lang="hu-HU"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hu-HU" sz="1600" smtClean="0"/>
                        <a:t>Szállítatása</a:t>
                      </a:r>
                    </a:p>
                    <a:p>
                      <a:pPr algn="ctr"/>
                      <a:r>
                        <a:rPr lang="hu-HU" sz="1600" smtClean="0"/>
                        <a:t>kíméletesen</a:t>
                      </a:r>
                      <a:endParaRPr lang="hu-HU"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hu-HU" sz="1600" smtClean="0"/>
                        <a:t>Saját földről származó takarmány</a:t>
                      </a:r>
                      <a:endParaRPr lang="hu-HU"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hu-HU" sz="1600" smtClean="0"/>
                        <a:t>Betegség ellen csak gyógynövény</a:t>
                      </a:r>
                      <a:endParaRPr lang="hu-HU"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600" smtClean="0"/>
                        <a:t>N mennyisége </a:t>
                      </a:r>
                      <a:endParaRPr lang="hu-HU" sz="1600" baseline="0" smtClean="0"/>
                    </a:p>
                    <a:p>
                      <a:pPr marL="0" marR="0" indent="0" algn="ctr" defTabSz="914400" rtl="0" eaLnBrk="1" fontAlgn="auto" latinLnBrk="0" hangingPunct="1">
                        <a:lnSpc>
                          <a:spcPct val="100000"/>
                        </a:lnSpc>
                        <a:spcBef>
                          <a:spcPts val="0"/>
                        </a:spcBef>
                        <a:spcAft>
                          <a:spcPts val="0"/>
                        </a:spcAft>
                        <a:buClrTx/>
                        <a:buSzTx/>
                        <a:buFontTx/>
                        <a:buNone/>
                        <a:tabLst/>
                        <a:defRPr/>
                      </a:pPr>
                      <a:r>
                        <a:rPr lang="hu-HU" sz="1600" baseline="0" smtClean="0"/>
                        <a:t>Max </a:t>
                      </a:r>
                      <a:r>
                        <a:rPr lang="hu-HU" sz="1800" b="0" i="0" kern="1200" smtClean="0">
                          <a:solidFill>
                            <a:schemeClr val="tx1"/>
                          </a:solidFill>
                          <a:latin typeface="+mn-lt"/>
                          <a:ea typeface="+mn-ea"/>
                          <a:cs typeface="+mn-cs"/>
                        </a:rPr>
                        <a:t>170 kg/ha/év </a:t>
                      </a:r>
                      <a:endParaRPr lang="hu-HU"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bl>
          </a:graphicData>
        </a:graphic>
      </p:graphicFrame>
    </p:spTree>
  </p:cSld>
  <p:clrMapOvr>
    <a:masterClrMapping/>
  </p:clrMapOvr>
  <p:transition advClick="0" advTm="2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700"/>
                            </p:stCondLst>
                            <p:childTnLst>
                              <p:par>
                                <p:cTn id="12" presetID="47"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0" name="WordArt 58"/>
          <p:cNvSpPr>
            <a:spLocks noChangeArrowheads="1" noChangeShapeType="1" noTextEdit="1"/>
          </p:cNvSpPr>
          <p:nvPr/>
        </p:nvSpPr>
        <p:spPr bwMode="auto">
          <a:xfrm>
            <a:off x="250825" y="333375"/>
            <a:ext cx="7056438" cy="936625"/>
          </a:xfrm>
          <a:prstGeom prst="rect">
            <a:avLst/>
          </a:prstGeom>
        </p:spPr>
        <p:txBody>
          <a:bodyPr wrap="none" fromWordArt="1">
            <a:prstTxWarp prst="textPlain">
              <a:avLst>
                <a:gd name="adj" fmla="val 50000"/>
              </a:avLst>
            </a:prstTxWarp>
          </a:bodyPr>
          <a:lstStyle/>
          <a:p>
            <a:pPr algn="ctr"/>
            <a:r>
              <a:rPr lang="hu-HU" sz="3600" kern="10">
                <a:ln w="34925">
                  <a:solidFill>
                    <a:schemeClr val="tx1"/>
                  </a:solidFill>
                  <a:round/>
                  <a:headEnd/>
                  <a:tailEnd/>
                </a:ln>
                <a:gradFill rotWithShape="1">
                  <a:gsLst>
                    <a:gs pos="0">
                      <a:srgbClr val="FFBF00"/>
                    </a:gs>
                    <a:gs pos="100000">
                      <a:srgbClr val="FF3300"/>
                    </a:gs>
                  </a:gsLst>
                  <a:lin ang="5400000" scaled="1"/>
                </a:gradFill>
                <a:latin typeface="Impact"/>
              </a:rPr>
              <a:t>A bio élelmiszer előnyei és hátrányai :</a:t>
            </a:r>
          </a:p>
        </p:txBody>
      </p:sp>
      <p:pic>
        <p:nvPicPr>
          <p:cNvPr id="8337" name="Picture 145" descr="C:\Documents and Settings\Petra\Local Settings\Temporary Internet Files\Content.IE5\5TWG6IYL\MP900438618[1].jpg"/>
          <p:cNvPicPr>
            <a:picLocks noChangeAspect="1" noChangeArrowheads="1"/>
          </p:cNvPicPr>
          <p:nvPr/>
        </p:nvPicPr>
        <p:blipFill>
          <a:blip r:embed="rId2" cstate="print"/>
          <a:srcRect/>
          <a:stretch>
            <a:fillRect/>
          </a:stretch>
        </p:blipFill>
        <p:spPr bwMode="auto">
          <a:xfrm>
            <a:off x="6215074" y="2357430"/>
            <a:ext cx="2381250" cy="3557588"/>
          </a:xfrm>
          <a:prstGeom prst="rect">
            <a:avLst/>
          </a:prstGeom>
          <a:ln>
            <a:noFill/>
          </a:ln>
          <a:effectLst>
            <a:outerShdw blurRad="190500" algn="tl" rotWithShape="0">
              <a:srgbClr val="000000">
                <a:alpha val="70000"/>
              </a:srgbClr>
            </a:outerShdw>
          </a:effectLst>
        </p:spPr>
      </p:pic>
      <p:graphicFrame>
        <p:nvGraphicFramePr>
          <p:cNvPr id="30" name="Táblázat 29"/>
          <p:cNvGraphicFramePr>
            <a:graphicFrameLocks noGrp="1"/>
          </p:cNvGraphicFramePr>
          <p:nvPr/>
        </p:nvGraphicFramePr>
        <p:xfrm>
          <a:off x="857224" y="1785926"/>
          <a:ext cx="4643470" cy="4446708"/>
        </p:xfrm>
        <a:graphic>
          <a:graphicData uri="http://schemas.openxmlformats.org/drawingml/2006/table">
            <a:tbl>
              <a:tblPr firstRow="1" bandRow="1">
                <a:tableStyleId>{5C22544A-7EE6-4342-B048-85BDC9FD1C3A}</a:tableStyleId>
              </a:tblPr>
              <a:tblGrid>
                <a:gridCol w="2321735"/>
                <a:gridCol w="2321735"/>
              </a:tblGrid>
              <a:tr h="818983">
                <a:tc>
                  <a:txBody>
                    <a:bodyPr/>
                    <a:lstStyle/>
                    <a:p>
                      <a:pPr algn="ctr"/>
                      <a:r>
                        <a:rPr lang="hu-HU" sz="2800" i="0" u="none" smtClean="0">
                          <a:solidFill>
                            <a:srgbClr val="FF0000"/>
                          </a:solidFill>
                        </a:rPr>
                        <a:t>Előnye </a:t>
                      </a:r>
                      <a:endParaRPr lang="hu-HU" sz="2800" i="0" u="none">
                        <a:solidFill>
                          <a:srgbClr val="FF0000"/>
                        </a:solidFill>
                      </a:endParaRPr>
                    </a:p>
                  </a:txBody>
                  <a:tcPr>
                    <a:solidFill>
                      <a:srgbClr val="FFC000"/>
                    </a:solidFill>
                  </a:tcPr>
                </a:tc>
                <a:tc>
                  <a:txBody>
                    <a:bodyPr/>
                    <a:lstStyle/>
                    <a:p>
                      <a:pPr algn="ctr"/>
                      <a:r>
                        <a:rPr lang="hu-HU" sz="2800" i="0" u="none" smtClean="0">
                          <a:solidFill>
                            <a:srgbClr val="FF0000"/>
                          </a:solidFill>
                        </a:rPr>
                        <a:t>Hátránya</a:t>
                      </a:r>
                      <a:endParaRPr lang="hu-HU" sz="2800" i="0" u="none">
                        <a:solidFill>
                          <a:srgbClr val="FF0000"/>
                        </a:solidFill>
                      </a:endParaRPr>
                    </a:p>
                  </a:txBody>
                  <a:tcPr>
                    <a:solidFill>
                      <a:srgbClr val="FFC000"/>
                    </a:solidFill>
                  </a:tcPr>
                </a:tc>
              </a:tr>
              <a:tr h="466901">
                <a:tc>
                  <a:txBody>
                    <a:bodyPr/>
                    <a:lstStyle/>
                    <a:p>
                      <a:pPr algn="ctr"/>
                      <a:r>
                        <a:rPr lang="hu-HU" b="0" smtClean="0"/>
                        <a:t>Egészségesebb</a:t>
                      </a:r>
                    </a:p>
                    <a:p>
                      <a:pPr algn="ctr"/>
                      <a:endParaRPr lang="hu-HU" b="0"/>
                    </a:p>
                  </a:txBody>
                  <a:tcPr>
                    <a:solidFill>
                      <a:srgbClr val="FFCC66"/>
                    </a:solidFill>
                  </a:tcPr>
                </a:tc>
                <a:tc>
                  <a:txBody>
                    <a:bodyPr/>
                    <a:lstStyle/>
                    <a:p>
                      <a:pPr algn="ctr"/>
                      <a:r>
                        <a:rPr lang="hu-HU" smtClean="0"/>
                        <a:t>Drágább</a:t>
                      </a:r>
                      <a:endParaRPr lang="hu-HU"/>
                    </a:p>
                  </a:txBody>
                  <a:tcPr>
                    <a:solidFill>
                      <a:srgbClr val="FFCC66"/>
                    </a:solidFill>
                  </a:tcPr>
                </a:tc>
              </a:tr>
              <a:tr h="693967">
                <a:tc>
                  <a:txBody>
                    <a:bodyPr/>
                    <a:lstStyle/>
                    <a:p>
                      <a:pPr algn="ctr"/>
                      <a:r>
                        <a:rPr lang="hu-HU" b="0" smtClean="0"/>
                        <a:t>Finomabb</a:t>
                      </a:r>
                      <a:endParaRPr lang="hu-HU" b="0"/>
                    </a:p>
                  </a:txBody>
                  <a:tcPr>
                    <a:solidFill>
                      <a:srgbClr val="FFCC66"/>
                    </a:solidFill>
                  </a:tcPr>
                </a:tc>
                <a:tc>
                  <a:txBody>
                    <a:bodyPr/>
                    <a:lstStyle/>
                    <a:p>
                      <a:pPr algn="ctr"/>
                      <a:r>
                        <a:rPr lang="hu-HU" smtClean="0"/>
                        <a:t>Hamarabb megromlik</a:t>
                      </a:r>
                      <a:endParaRPr lang="hu-HU"/>
                    </a:p>
                  </a:txBody>
                  <a:tcPr>
                    <a:solidFill>
                      <a:srgbClr val="FFCC66"/>
                    </a:solidFill>
                  </a:tcPr>
                </a:tc>
              </a:tr>
              <a:tr h="818983">
                <a:tc>
                  <a:txBody>
                    <a:bodyPr/>
                    <a:lstStyle/>
                    <a:p>
                      <a:pPr algn="ctr"/>
                      <a:r>
                        <a:rPr lang="hu-HU" b="0" smtClean="0"/>
                        <a:t>Magasabb</a:t>
                      </a:r>
                      <a:r>
                        <a:rPr lang="hu-HU" b="0" baseline="0" smtClean="0"/>
                        <a:t> vitamin tartalmú</a:t>
                      </a:r>
                      <a:endParaRPr lang="hu-HU" b="0"/>
                    </a:p>
                  </a:txBody>
                  <a:tcPr>
                    <a:solidFill>
                      <a:srgbClr val="FFCC66"/>
                    </a:solidFill>
                  </a:tcPr>
                </a:tc>
                <a:tc>
                  <a:txBody>
                    <a:bodyPr/>
                    <a:lstStyle/>
                    <a:p>
                      <a:pPr algn="ctr"/>
                      <a:r>
                        <a:rPr lang="hu-HU" smtClean="0"/>
                        <a:t>Nehezebben elérhető</a:t>
                      </a:r>
                      <a:endParaRPr lang="hu-HU"/>
                    </a:p>
                  </a:txBody>
                  <a:tcPr>
                    <a:solidFill>
                      <a:srgbClr val="FFCC66"/>
                    </a:solidFill>
                  </a:tcPr>
                </a:tc>
              </a:tr>
              <a:tr h="818983">
                <a:tc>
                  <a:txBody>
                    <a:bodyPr/>
                    <a:lstStyle/>
                    <a:p>
                      <a:pPr algn="ctr"/>
                      <a:r>
                        <a:rPr lang="hu-HU" b="0" smtClean="0"/>
                        <a:t>Könnyebben</a:t>
                      </a:r>
                      <a:r>
                        <a:rPr lang="hu-HU" b="0" baseline="0" smtClean="0"/>
                        <a:t> le tud</a:t>
                      </a:r>
                    </a:p>
                    <a:p>
                      <a:pPr algn="ctr"/>
                      <a:r>
                        <a:rPr lang="hu-HU" b="0" baseline="0" smtClean="0"/>
                        <a:t>bomlani</a:t>
                      </a:r>
                      <a:endParaRPr lang="hu-HU" b="0"/>
                    </a:p>
                  </a:txBody>
                  <a:tcPr>
                    <a:solidFill>
                      <a:srgbClr val="FFCC66"/>
                    </a:solidFill>
                  </a:tcPr>
                </a:tc>
                <a:tc>
                  <a:txBody>
                    <a:bodyPr/>
                    <a:lstStyle/>
                    <a:p>
                      <a:endParaRPr lang="hu-HU"/>
                    </a:p>
                  </a:txBody>
                  <a:tcPr>
                    <a:solidFill>
                      <a:srgbClr val="FFCC66"/>
                    </a:solidFill>
                  </a:tcPr>
                </a:tc>
              </a:tr>
              <a:tr h="655712">
                <a:tc>
                  <a:txBody>
                    <a:bodyPr/>
                    <a:lstStyle/>
                    <a:p>
                      <a:pPr algn="ctr"/>
                      <a:r>
                        <a:rPr lang="hu-HU" b="0" smtClean="0"/>
                        <a:t>Megbízhatóbb</a:t>
                      </a:r>
                      <a:r>
                        <a:rPr lang="hu-HU" b="0" baseline="0" smtClean="0"/>
                        <a:t> árú</a:t>
                      </a:r>
                      <a:endParaRPr lang="hu-HU" b="0"/>
                    </a:p>
                  </a:txBody>
                  <a:tcPr>
                    <a:solidFill>
                      <a:srgbClr val="FFCC66"/>
                    </a:solidFill>
                  </a:tcPr>
                </a:tc>
                <a:tc>
                  <a:txBody>
                    <a:bodyPr/>
                    <a:lstStyle/>
                    <a:p>
                      <a:endParaRPr lang="hu-HU"/>
                    </a:p>
                  </a:txBody>
                  <a:tcPr>
                    <a:solidFill>
                      <a:srgbClr val="FFCC66"/>
                    </a:solidFill>
                  </a:tcPr>
                </a:tc>
              </a:tr>
            </a:tbl>
          </a:graphicData>
        </a:graphic>
      </p:graphicFrame>
    </p:spTree>
  </p:cSld>
  <p:clrMapOvr>
    <a:masterClrMapping/>
  </p:clrMapOvr>
  <p:transition advClick="0" advTm="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8250"/>
                                        </p:tgtEl>
                                        <p:attrNameLst>
                                          <p:attrName>style.visibility</p:attrName>
                                        </p:attrNameLst>
                                      </p:cBhvr>
                                      <p:to>
                                        <p:strVal val="visible"/>
                                      </p:to>
                                    </p:set>
                                    <p:animEffect transition="in" filter="wipe(down)">
                                      <p:cBhvr>
                                        <p:cTn id="7" dur="580">
                                          <p:stCondLst>
                                            <p:cond delay="0"/>
                                          </p:stCondLst>
                                        </p:cTn>
                                        <p:tgtEl>
                                          <p:spTgt spid="8250"/>
                                        </p:tgtEl>
                                      </p:cBhvr>
                                    </p:animEffect>
                                    <p:anim calcmode="lin" valueType="num">
                                      <p:cBhvr>
                                        <p:cTn id="8" dur="1822" tmFilter="0,0; 0.14,0.36; 0.43,0.73; 0.71,0.91; 1.0,1.0">
                                          <p:stCondLst>
                                            <p:cond delay="0"/>
                                          </p:stCondLst>
                                        </p:cTn>
                                        <p:tgtEl>
                                          <p:spTgt spid="825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25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25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25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250"/>
                                        </p:tgtEl>
                                        <p:attrNameLst>
                                          <p:attrName>ppt_y</p:attrName>
                                        </p:attrNameLst>
                                      </p:cBhvr>
                                      <p:tavLst>
                                        <p:tav tm="0" fmla="#ppt_y-sin(pi*$)/81">
                                          <p:val>
                                            <p:fltVal val="0"/>
                                          </p:val>
                                        </p:tav>
                                        <p:tav tm="100000">
                                          <p:val>
                                            <p:fltVal val="1"/>
                                          </p:val>
                                        </p:tav>
                                      </p:tavLst>
                                    </p:anim>
                                    <p:animScale>
                                      <p:cBhvr>
                                        <p:cTn id="13" dur="26">
                                          <p:stCondLst>
                                            <p:cond delay="650"/>
                                          </p:stCondLst>
                                        </p:cTn>
                                        <p:tgtEl>
                                          <p:spTgt spid="8250"/>
                                        </p:tgtEl>
                                      </p:cBhvr>
                                      <p:to x="100000" y="60000"/>
                                    </p:animScale>
                                    <p:animScale>
                                      <p:cBhvr>
                                        <p:cTn id="14" dur="166" decel="50000">
                                          <p:stCondLst>
                                            <p:cond delay="676"/>
                                          </p:stCondLst>
                                        </p:cTn>
                                        <p:tgtEl>
                                          <p:spTgt spid="8250"/>
                                        </p:tgtEl>
                                      </p:cBhvr>
                                      <p:to x="100000" y="100000"/>
                                    </p:animScale>
                                    <p:animScale>
                                      <p:cBhvr>
                                        <p:cTn id="15" dur="26">
                                          <p:stCondLst>
                                            <p:cond delay="1312"/>
                                          </p:stCondLst>
                                        </p:cTn>
                                        <p:tgtEl>
                                          <p:spTgt spid="8250"/>
                                        </p:tgtEl>
                                      </p:cBhvr>
                                      <p:to x="100000" y="80000"/>
                                    </p:animScale>
                                    <p:animScale>
                                      <p:cBhvr>
                                        <p:cTn id="16" dur="166" decel="50000">
                                          <p:stCondLst>
                                            <p:cond delay="1338"/>
                                          </p:stCondLst>
                                        </p:cTn>
                                        <p:tgtEl>
                                          <p:spTgt spid="8250"/>
                                        </p:tgtEl>
                                      </p:cBhvr>
                                      <p:to x="100000" y="100000"/>
                                    </p:animScale>
                                    <p:animScale>
                                      <p:cBhvr>
                                        <p:cTn id="17" dur="26">
                                          <p:stCondLst>
                                            <p:cond delay="1642"/>
                                          </p:stCondLst>
                                        </p:cTn>
                                        <p:tgtEl>
                                          <p:spTgt spid="8250"/>
                                        </p:tgtEl>
                                      </p:cBhvr>
                                      <p:to x="100000" y="90000"/>
                                    </p:animScale>
                                    <p:animScale>
                                      <p:cBhvr>
                                        <p:cTn id="18" dur="166" decel="50000">
                                          <p:stCondLst>
                                            <p:cond delay="1668"/>
                                          </p:stCondLst>
                                        </p:cTn>
                                        <p:tgtEl>
                                          <p:spTgt spid="8250"/>
                                        </p:tgtEl>
                                      </p:cBhvr>
                                      <p:to x="100000" y="100000"/>
                                    </p:animScale>
                                    <p:animScale>
                                      <p:cBhvr>
                                        <p:cTn id="19" dur="26">
                                          <p:stCondLst>
                                            <p:cond delay="1808"/>
                                          </p:stCondLst>
                                        </p:cTn>
                                        <p:tgtEl>
                                          <p:spTgt spid="8250"/>
                                        </p:tgtEl>
                                      </p:cBhvr>
                                      <p:to x="100000" y="95000"/>
                                    </p:animScale>
                                    <p:animScale>
                                      <p:cBhvr>
                                        <p:cTn id="20" dur="166" decel="50000">
                                          <p:stCondLst>
                                            <p:cond delay="1834"/>
                                          </p:stCondLst>
                                        </p:cTn>
                                        <p:tgtEl>
                                          <p:spTgt spid="8250"/>
                                        </p:tgtEl>
                                      </p:cBhvr>
                                      <p:to x="100000" y="100000"/>
                                    </p:animScale>
                                  </p:childTnLst>
                                </p:cTn>
                              </p:par>
                            </p:childTnLst>
                          </p:cTn>
                        </p:par>
                        <p:par>
                          <p:cTn id="21" fill="hold">
                            <p:stCondLst>
                              <p:cond delay="2000"/>
                            </p:stCondLst>
                            <p:childTnLst>
                              <p:par>
                                <p:cTn id="22" presetID="47" presetClass="entr" presetSubtype="0"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8337"/>
                                        </p:tgtEl>
                                        <p:attrNameLst>
                                          <p:attrName>style.visibility</p:attrName>
                                        </p:attrNameLst>
                                      </p:cBhvr>
                                      <p:to>
                                        <p:strVal val="visible"/>
                                      </p:to>
                                    </p:set>
                                    <p:animEffect transition="in" filter="fade">
                                      <p:cBhvr>
                                        <p:cTn id="30" dur="2000"/>
                                        <p:tgtEl>
                                          <p:spTgt spid="8337"/>
                                        </p:tgtEl>
                                      </p:cBhvr>
                                    </p:animEffect>
                                    <p:anim calcmode="lin" valueType="num">
                                      <p:cBhvr>
                                        <p:cTn id="31" dur="2000" fill="hold"/>
                                        <p:tgtEl>
                                          <p:spTgt spid="8337"/>
                                        </p:tgtEl>
                                        <p:attrNameLst>
                                          <p:attrName>ppt_x</p:attrName>
                                        </p:attrNameLst>
                                      </p:cBhvr>
                                      <p:tavLst>
                                        <p:tav tm="0">
                                          <p:val>
                                            <p:strVal val="#ppt_x"/>
                                          </p:val>
                                        </p:tav>
                                        <p:tav tm="100000">
                                          <p:val>
                                            <p:strVal val="#ppt_x"/>
                                          </p:val>
                                        </p:tav>
                                      </p:tavLst>
                                    </p:anim>
                                    <p:anim calcmode="lin" valueType="num">
                                      <p:cBhvr>
                                        <p:cTn id="32" dur="2000" fill="hold"/>
                                        <p:tgtEl>
                                          <p:spTgt spid="83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5"/>
          <p:cNvSpPr>
            <a:spLocks noChangeArrowheads="1" noChangeShapeType="1" noTextEdit="1"/>
          </p:cNvSpPr>
          <p:nvPr/>
        </p:nvSpPr>
        <p:spPr bwMode="auto">
          <a:xfrm>
            <a:off x="214313" y="357188"/>
            <a:ext cx="8643937" cy="1071562"/>
          </a:xfrm>
          <a:prstGeom prst="rect">
            <a:avLst/>
          </a:prstGeom>
        </p:spPr>
        <p:txBody>
          <a:bodyPr wrap="none" fromWordArt="1">
            <a:prstTxWarp prst="textPlain">
              <a:avLst>
                <a:gd name="adj" fmla="val 50181"/>
              </a:avLst>
            </a:prstTxWarp>
          </a:bodyPr>
          <a:lstStyle/>
          <a:p>
            <a:pPr algn="ctr"/>
            <a:r>
              <a:rPr lang="hu-HU" sz="3600" kern="10">
                <a:ln w="38100">
                  <a:solidFill>
                    <a:srgbClr val="000000"/>
                  </a:solidFill>
                  <a:round/>
                  <a:headEnd/>
                  <a:tailEnd/>
                </a:ln>
                <a:gradFill rotWithShape="1">
                  <a:gsLst>
                    <a:gs pos="0">
                      <a:srgbClr val="FFBF00"/>
                    </a:gs>
                    <a:gs pos="100000">
                      <a:srgbClr val="FF3300"/>
                    </a:gs>
                  </a:gsLst>
                  <a:lin ang="5400000" scaled="1"/>
                </a:gradFill>
                <a:latin typeface="Impact"/>
              </a:rPr>
              <a:t>Tévhitek a bio élelmiszerekkel kapcsolatban : </a:t>
            </a:r>
          </a:p>
        </p:txBody>
      </p:sp>
      <p:sp>
        <p:nvSpPr>
          <p:cNvPr id="5" name="Szövegdoboz 4"/>
          <p:cNvSpPr txBox="1"/>
          <p:nvPr/>
        </p:nvSpPr>
        <p:spPr>
          <a:xfrm>
            <a:off x="214282" y="1857364"/>
            <a:ext cx="8643966" cy="2492990"/>
          </a:xfrm>
          <a:prstGeom prst="rect">
            <a:avLst/>
          </a:prstGeom>
          <a:noFill/>
          <a:ln>
            <a:noFill/>
          </a:ln>
          <a:effectLst>
            <a:softEdge rad="12700"/>
          </a:effectLst>
        </p:spPr>
        <p:txBody>
          <a:bodyPr>
            <a:spAutoFit/>
          </a:bodyPr>
          <a:lstStyle/>
          <a:p>
            <a:pPr>
              <a:buFont typeface="Arial" pitchFamily="34" charset="0"/>
              <a:buChar char="•"/>
              <a:defRPr/>
            </a:pPr>
            <a:r>
              <a:rPr lang="hu-HU" sz="2400" b="1" i="1">
                <a:solidFill>
                  <a:schemeClr val="tx1">
                    <a:lumMod val="95000"/>
                    <a:lumOff val="5000"/>
                  </a:schemeClr>
                </a:solidFill>
                <a:effectLst>
                  <a:outerShdw blurRad="38100" dist="38100" dir="2700000" algn="tl">
                    <a:srgbClr val="000000">
                      <a:alpha val="43137"/>
                    </a:srgbClr>
                  </a:outerShdw>
                </a:effectLst>
              </a:rPr>
              <a:t> </a:t>
            </a:r>
            <a:r>
              <a:rPr lang="hu-HU" sz="2400" b="1" i="1">
                <a:solidFill>
                  <a:schemeClr val="tx1">
                    <a:lumMod val="95000"/>
                    <a:lumOff val="5000"/>
                  </a:schemeClr>
                </a:solidFill>
              </a:rPr>
              <a:t>A bio zöldségek, gyümölcsök kisebbek az átlagosnál</a:t>
            </a:r>
          </a:p>
          <a:p>
            <a:pPr>
              <a:buFont typeface="Arial" pitchFamily="34" charset="0"/>
              <a:buChar char="•"/>
              <a:defRPr/>
            </a:pPr>
            <a:r>
              <a:rPr lang="hu-HU" sz="2400" b="1" i="1">
                <a:solidFill>
                  <a:schemeClr val="tx1">
                    <a:lumMod val="95000"/>
                    <a:lumOff val="5000"/>
                  </a:schemeClr>
                </a:solidFill>
              </a:rPr>
              <a:t> A bioélelmiszerek növényi eredetűek</a:t>
            </a:r>
          </a:p>
          <a:p>
            <a:pPr>
              <a:buFont typeface="Arial" pitchFamily="34" charset="0"/>
              <a:buChar char="•"/>
              <a:defRPr/>
            </a:pPr>
            <a:r>
              <a:rPr lang="hu-HU" sz="2400" b="1" i="1">
                <a:solidFill>
                  <a:schemeClr val="tx1">
                    <a:lumMod val="95000"/>
                    <a:lumOff val="5000"/>
                  </a:schemeClr>
                </a:solidFill>
              </a:rPr>
              <a:t> A </a:t>
            </a:r>
            <a:r>
              <a:rPr lang="hu-HU" sz="2400" b="1" i="1" smtClean="0">
                <a:solidFill>
                  <a:schemeClr val="tx1">
                    <a:lumMod val="95000"/>
                    <a:lumOff val="5000"/>
                  </a:schemeClr>
                </a:solidFill>
              </a:rPr>
              <a:t>különböző gyümölcs,zöldség </a:t>
            </a:r>
            <a:r>
              <a:rPr lang="hu-HU" sz="2400" b="1" i="1">
                <a:solidFill>
                  <a:schemeClr val="tx1">
                    <a:lumMod val="95000"/>
                    <a:lumOff val="5000"/>
                  </a:schemeClr>
                </a:solidFill>
              </a:rPr>
              <a:t>nem bio ha kukacos</a:t>
            </a:r>
          </a:p>
          <a:p>
            <a:pPr>
              <a:buFont typeface="Arial" pitchFamily="34" charset="0"/>
              <a:buChar char="•"/>
              <a:defRPr/>
            </a:pPr>
            <a:r>
              <a:rPr lang="hu-HU" sz="2400" b="1" i="1">
                <a:solidFill>
                  <a:schemeClr val="tx1">
                    <a:lumMod val="95000"/>
                    <a:lumOff val="5000"/>
                  </a:schemeClr>
                </a:solidFill>
              </a:rPr>
              <a:t> A natúrtermékek is </a:t>
            </a:r>
            <a:r>
              <a:rPr lang="hu-HU" sz="2400" b="1" i="1" err="1">
                <a:solidFill>
                  <a:schemeClr val="tx1">
                    <a:lumMod val="95000"/>
                    <a:lumOff val="5000"/>
                  </a:schemeClr>
                </a:solidFill>
              </a:rPr>
              <a:t>bioélelmiszerek</a:t>
            </a:r>
            <a:r>
              <a:rPr lang="hu-HU" sz="2400" b="1" i="1">
                <a:solidFill>
                  <a:schemeClr val="tx1">
                    <a:lumMod val="95000"/>
                    <a:lumOff val="5000"/>
                  </a:schemeClr>
                </a:solidFill>
              </a:rPr>
              <a:t> </a:t>
            </a:r>
            <a:endParaRPr lang="hu-HU" sz="2400" b="1" i="1" smtClean="0">
              <a:solidFill>
                <a:schemeClr val="tx1">
                  <a:lumMod val="95000"/>
                  <a:lumOff val="5000"/>
                </a:schemeClr>
              </a:solidFill>
            </a:endParaRPr>
          </a:p>
          <a:p>
            <a:pPr>
              <a:buFont typeface="Arial" pitchFamily="34" charset="0"/>
              <a:buChar char="•"/>
              <a:defRPr/>
            </a:pPr>
            <a:r>
              <a:rPr lang="hu-HU" sz="2400" b="1" i="1" smtClean="0">
                <a:solidFill>
                  <a:schemeClr val="tx1">
                    <a:lumMod val="95000"/>
                    <a:lumOff val="5000"/>
                  </a:schemeClr>
                </a:solidFill>
              </a:rPr>
              <a:t> Fogyókúrás termékek</a:t>
            </a:r>
            <a:endParaRPr lang="hu-HU" sz="2400" b="1" i="1">
              <a:solidFill>
                <a:schemeClr val="tx1">
                  <a:lumMod val="95000"/>
                  <a:lumOff val="5000"/>
                </a:schemeClr>
              </a:solidFill>
            </a:endParaRPr>
          </a:p>
          <a:p>
            <a:pPr>
              <a:defRPr/>
            </a:pPr>
            <a:endParaRPr lang="hu-HU"/>
          </a:p>
          <a:p>
            <a:pPr>
              <a:defRPr/>
            </a:pPr>
            <a:endParaRPr lang="hu-HU"/>
          </a:p>
        </p:txBody>
      </p:sp>
      <p:pic>
        <p:nvPicPr>
          <p:cNvPr id="6" name="Kép 5" descr="Kép 284.jpg"/>
          <p:cNvPicPr>
            <a:picLocks noChangeAspect="1"/>
          </p:cNvPicPr>
          <p:nvPr/>
        </p:nvPicPr>
        <p:blipFill>
          <a:blip r:embed="rId2" cstate="print"/>
          <a:stretch>
            <a:fillRect/>
          </a:stretch>
        </p:blipFill>
        <p:spPr>
          <a:xfrm>
            <a:off x="571472" y="4714884"/>
            <a:ext cx="2500330" cy="1875248"/>
          </a:xfrm>
          <a:prstGeom prst="rect">
            <a:avLst/>
          </a:prstGeom>
          <a:ln>
            <a:noFill/>
          </a:ln>
          <a:effectLst>
            <a:outerShdw blurRad="292100" dist="139700" dir="2700000" algn="tl" rotWithShape="0">
              <a:srgbClr val="333333">
                <a:alpha val="65000"/>
              </a:srgbClr>
            </a:outerShdw>
          </a:effectLst>
        </p:spPr>
      </p:pic>
      <p:pic>
        <p:nvPicPr>
          <p:cNvPr id="9" name="Kép 8" descr="Kép 291.jpg"/>
          <p:cNvPicPr>
            <a:picLocks noChangeAspect="1"/>
          </p:cNvPicPr>
          <p:nvPr/>
        </p:nvPicPr>
        <p:blipFill>
          <a:blip r:embed="rId3" cstate="print"/>
          <a:stretch>
            <a:fillRect/>
          </a:stretch>
        </p:blipFill>
        <p:spPr>
          <a:xfrm rot="5400000">
            <a:off x="3327417" y="4387831"/>
            <a:ext cx="2527115" cy="1895337"/>
          </a:xfrm>
          <a:prstGeom prst="rect">
            <a:avLst/>
          </a:prstGeom>
          <a:ln>
            <a:noFill/>
          </a:ln>
          <a:effectLst>
            <a:outerShdw blurRad="292100" dist="139700" dir="2700000" algn="tl" rotWithShape="0">
              <a:srgbClr val="333333">
                <a:alpha val="65000"/>
              </a:srgbClr>
            </a:outerShdw>
          </a:effectLst>
        </p:spPr>
      </p:pic>
      <p:pic>
        <p:nvPicPr>
          <p:cNvPr id="10" name="Kép 9" descr="Kép 296.jpg"/>
          <p:cNvPicPr>
            <a:picLocks noChangeAspect="1"/>
          </p:cNvPicPr>
          <p:nvPr/>
        </p:nvPicPr>
        <p:blipFill>
          <a:blip r:embed="rId4" cstate="print"/>
          <a:stretch>
            <a:fillRect/>
          </a:stretch>
        </p:blipFill>
        <p:spPr>
          <a:xfrm>
            <a:off x="6143636" y="4714884"/>
            <a:ext cx="2500298" cy="187522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advTm="2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56" presetClass="entr" presetSubtype="0" fill="hold" nodeType="afterEffect">
                                  <p:stCondLst>
                                    <p:cond delay="0"/>
                                  </p:stCondLst>
                                  <p:iterate type="lt">
                                    <p:tmPct val="10000"/>
                                  </p:iterate>
                                  <p:childTnLst>
                                    <p:set>
                                      <p:cBhvr>
                                        <p:cTn id="11" dur="1" fill="hold">
                                          <p:stCondLst>
                                            <p:cond delay="0"/>
                                          </p:stCondLst>
                                        </p:cTn>
                                        <p:tgtEl>
                                          <p:spTgt spid="5">
                                            <p:txEl>
                                              <p:pRg st="0" end="0"/>
                                            </p:txEl>
                                          </p:spTgt>
                                        </p:tgtEl>
                                        <p:attrNameLst>
                                          <p:attrName>style.visibility</p:attrName>
                                        </p:attrNameLst>
                                      </p:cBhvr>
                                      <p:to>
                                        <p:strVal val="visible"/>
                                      </p:to>
                                    </p:set>
                                    <p:anim by="(-#ppt_w*2)" calcmode="lin" valueType="num">
                                      <p:cBhvr rctx="PPT">
                                        <p:cTn id="12" dur="1000" autoRev="1" fill="hold">
                                          <p:stCondLst>
                                            <p:cond delay="0"/>
                                          </p:stCondLst>
                                        </p:cTn>
                                        <p:tgtEl>
                                          <p:spTgt spid="5">
                                            <p:txEl>
                                              <p:pRg st="0" end="0"/>
                                            </p:txEl>
                                          </p:spTgt>
                                        </p:tgtEl>
                                        <p:attrNameLst>
                                          <p:attrName>ppt_w</p:attrName>
                                        </p:attrNameLst>
                                      </p:cBhvr>
                                    </p:anim>
                                    <p:anim by="(#ppt_w*0.50)" calcmode="lin" valueType="num">
                                      <p:cBhvr>
                                        <p:cTn id="13" dur="1000" decel="50000" autoRev="1" fill="hold">
                                          <p:stCondLst>
                                            <p:cond delay="0"/>
                                          </p:stCondLst>
                                        </p:cTn>
                                        <p:tgtEl>
                                          <p:spTgt spid="5">
                                            <p:txEl>
                                              <p:pRg st="0" end="0"/>
                                            </p:txEl>
                                          </p:spTgt>
                                        </p:tgtEl>
                                        <p:attrNameLst>
                                          <p:attrName>ppt_x</p:attrName>
                                        </p:attrNameLst>
                                      </p:cBhvr>
                                    </p:anim>
                                    <p:anim from="(-#ppt_h/2)" to="(#ppt_y)" calcmode="lin" valueType="num">
                                      <p:cBhvr>
                                        <p:cTn id="14" dur="2000" fill="hold">
                                          <p:stCondLst>
                                            <p:cond delay="0"/>
                                          </p:stCondLst>
                                        </p:cTn>
                                        <p:tgtEl>
                                          <p:spTgt spid="5">
                                            <p:txEl>
                                              <p:pRg st="0" end="0"/>
                                            </p:txEl>
                                          </p:spTgt>
                                        </p:tgtEl>
                                        <p:attrNameLst>
                                          <p:attrName>ppt_y</p:attrName>
                                        </p:attrNameLst>
                                      </p:cBhvr>
                                    </p:anim>
                                    <p:animRot by="21600000">
                                      <p:cBhvr>
                                        <p:cTn id="15" dur="2000" fill="hold">
                                          <p:stCondLst>
                                            <p:cond delay="0"/>
                                          </p:stCondLst>
                                        </p:cTn>
                                        <p:tgtEl>
                                          <p:spTgt spid="5">
                                            <p:txEl>
                                              <p:pRg st="0" end="0"/>
                                            </p:txEl>
                                          </p:spTgt>
                                        </p:tgtEl>
                                        <p:attrNameLst>
                                          <p:attrName>r</p:attrName>
                                        </p:attrNameLst>
                                      </p:cBhvr>
                                    </p:animRot>
                                  </p:childTnLst>
                                </p:cTn>
                              </p:par>
                              <p:par>
                                <p:cTn id="16" presetID="56" presetClass="entr" presetSubtype="0" fill="hold" nodeType="withEffect">
                                  <p:stCondLst>
                                    <p:cond delay="0"/>
                                  </p:stCondLst>
                                  <p:iterate type="lt">
                                    <p:tmPct val="10000"/>
                                  </p:iterate>
                                  <p:childTnLst>
                                    <p:set>
                                      <p:cBhvr>
                                        <p:cTn id="17" dur="1" fill="hold">
                                          <p:stCondLst>
                                            <p:cond delay="0"/>
                                          </p:stCondLst>
                                        </p:cTn>
                                        <p:tgtEl>
                                          <p:spTgt spid="5">
                                            <p:txEl>
                                              <p:pRg st="1" end="1"/>
                                            </p:txEl>
                                          </p:spTgt>
                                        </p:tgtEl>
                                        <p:attrNameLst>
                                          <p:attrName>style.visibility</p:attrName>
                                        </p:attrNameLst>
                                      </p:cBhvr>
                                      <p:to>
                                        <p:strVal val="visible"/>
                                      </p:to>
                                    </p:set>
                                    <p:anim by="(-#ppt_w*2)" calcmode="lin" valueType="num">
                                      <p:cBhvr rctx="PPT">
                                        <p:cTn id="18" dur="1000" autoRev="1" fill="hold">
                                          <p:stCondLst>
                                            <p:cond delay="0"/>
                                          </p:stCondLst>
                                        </p:cTn>
                                        <p:tgtEl>
                                          <p:spTgt spid="5">
                                            <p:txEl>
                                              <p:pRg st="1" end="1"/>
                                            </p:txEl>
                                          </p:spTgt>
                                        </p:tgtEl>
                                        <p:attrNameLst>
                                          <p:attrName>ppt_w</p:attrName>
                                        </p:attrNameLst>
                                      </p:cBhvr>
                                    </p:anim>
                                    <p:anim by="(#ppt_w*0.50)" calcmode="lin" valueType="num">
                                      <p:cBhvr>
                                        <p:cTn id="19" dur="1000" decel="50000" autoRev="1" fill="hold">
                                          <p:stCondLst>
                                            <p:cond delay="0"/>
                                          </p:stCondLst>
                                        </p:cTn>
                                        <p:tgtEl>
                                          <p:spTgt spid="5">
                                            <p:txEl>
                                              <p:pRg st="1" end="1"/>
                                            </p:txEl>
                                          </p:spTgt>
                                        </p:tgtEl>
                                        <p:attrNameLst>
                                          <p:attrName>ppt_x</p:attrName>
                                        </p:attrNameLst>
                                      </p:cBhvr>
                                    </p:anim>
                                    <p:anim from="(-#ppt_h/2)" to="(#ppt_y)" calcmode="lin" valueType="num">
                                      <p:cBhvr>
                                        <p:cTn id="20" dur="2000" fill="hold">
                                          <p:stCondLst>
                                            <p:cond delay="0"/>
                                          </p:stCondLst>
                                        </p:cTn>
                                        <p:tgtEl>
                                          <p:spTgt spid="5">
                                            <p:txEl>
                                              <p:pRg st="1" end="1"/>
                                            </p:txEl>
                                          </p:spTgt>
                                        </p:tgtEl>
                                        <p:attrNameLst>
                                          <p:attrName>ppt_y</p:attrName>
                                        </p:attrNameLst>
                                      </p:cBhvr>
                                    </p:anim>
                                    <p:animRot by="21600000">
                                      <p:cBhvr>
                                        <p:cTn id="21" dur="2000" fill="hold">
                                          <p:stCondLst>
                                            <p:cond delay="0"/>
                                          </p:stCondLst>
                                        </p:cTn>
                                        <p:tgtEl>
                                          <p:spTgt spid="5">
                                            <p:txEl>
                                              <p:pRg st="1" end="1"/>
                                            </p:txEl>
                                          </p:spTgt>
                                        </p:tgtEl>
                                        <p:attrNameLst>
                                          <p:attrName>r</p:attrName>
                                        </p:attrNameLst>
                                      </p:cBhvr>
                                    </p:animRot>
                                  </p:childTnLst>
                                </p:cTn>
                              </p:par>
                              <p:par>
                                <p:cTn id="22" presetID="56" presetClass="entr" presetSubtype="0" fill="hold" nodeType="withEffect">
                                  <p:stCondLst>
                                    <p:cond delay="0"/>
                                  </p:stCondLst>
                                  <p:iterate type="lt">
                                    <p:tmPct val="10000"/>
                                  </p:iterate>
                                  <p:childTnLst>
                                    <p:set>
                                      <p:cBhvr>
                                        <p:cTn id="23" dur="1" fill="hold">
                                          <p:stCondLst>
                                            <p:cond delay="0"/>
                                          </p:stCondLst>
                                        </p:cTn>
                                        <p:tgtEl>
                                          <p:spTgt spid="5">
                                            <p:txEl>
                                              <p:pRg st="2" end="2"/>
                                            </p:txEl>
                                          </p:spTgt>
                                        </p:tgtEl>
                                        <p:attrNameLst>
                                          <p:attrName>style.visibility</p:attrName>
                                        </p:attrNameLst>
                                      </p:cBhvr>
                                      <p:to>
                                        <p:strVal val="visible"/>
                                      </p:to>
                                    </p:set>
                                    <p:anim by="(-#ppt_w*2)" calcmode="lin" valueType="num">
                                      <p:cBhvr rctx="PPT">
                                        <p:cTn id="24" dur="1000" autoRev="1" fill="hold">
                                          <p:stCondLst>
                                            <p:cond delay="0"/>
                                          </p:stCondLst>
                                        </p:cTn>
                                        <p:tgtEl>
                                          <p:spTgt spid="5">
                                            <p:txEl>
                                              <p:pRg st="2" end="2"/>
                                            </p:txEl>
                                          </p:spTgt>
                                        </p:tgtEl>
                                        <p:attrNameLst>
                                          <p:attrName>ppt_w</p:attrName>
                                        </p:attrNameLst>
                                      </p:cBhvr>
                                    </p:anim>
                                    <p:anim by="(#ppt_w*0.50)" calcmode="lin" valueType="num">
                                      <p:cBhvr>
                                        <p:cTn id="25" dur="1000" decel="50000" autoRev="1" fill="hold">
                                          <p:stCondLst>
                                            <p:cond delay="0"/>
                                          </p:stCondLst>
                                        </p:cTn>
                                        <p:tgtEl>
                                          <p:spTgt spid="5">
                                            <p:txEl>
                                              <p:pRg st="2" end="2"/>
                                            </p:txEl>
                                          </p:spTgt>
                                        </p:tgtEl>
                                        <p:attrNameLst>
                                          <p:attrName>ppt_x</p:attrName>
                                        </p:attrNameLst>
                                      </p:cBhvr>
                                    </p:anim>
                                    <p:anim from="(-#ppt_h/2)" to="(#ppt_y)" calcmode="lin" valueType="num">
                                      <p:cBhvr>
                                        <p:cTn id="26" dur="2000" fill="hold">
                                          <p:stCondLst>
                                            <p:cond delay="0"/>
                                          </p:stCondLst>
                                        </p:cTn>
                                        <p:tgtEl>
                                          <p:spTgt spid="5">
                                            <p:txEl>
                                              <p:pRg st="2" end="2"/>
                                            </p:txEl>
                                          </p:spTgt>
                                        </p:tgtEl>
                                        <p:attrNameLst>
                                          <p:attrName>ppt_y</p:attrName>
                                        </p:attrNameLst>
                                      </p:cBhvr>
                                    </p:anim>
                                    <p:animRot by="21600000">
                                      <p:cBhvr>
                                        <p:cTn id="27" dur="2000" fill="hold">
                                          <p:stCondLst>
                                            <p:cond delay="0"/>
                                          </p:stCondLst>
                                        </p:cTn>
                                        <p:tgtEl>
                                          <p:spTgt spid="5">
                                            <p:txEl>
                                              <p:pRg st="2" end="2"/>
                                            </p:txEl>
                                          </p:spTgt>
                                        </p:tgtEl>
                                        <p:attrNameLst>
                                          <p:attrName>r</p:attrName>
                                        </p:attrNameLst>
                                      </p:cBhvr>
                                    </p:animRot>
                                  </p:childTnLst>
                                </p:cTn>
                              </p:par>
                              <p:par>
                                <p:cTn id="28" presetID="56" presetClass="entr" presetSubtype="0" fill="hold" nodeType="withEffect">
                                  <p:stCondLst>
                                    <p:cond delay="0"/>
                                  </p:stCondLst>
                                  <p:iterate type="lt">
                                    <p:tmPct val="10000"/>
                                  </p:iterate>
                                  <p:childTnLst>
                                    <p:set>
                                      <p:cBhvr>
                                        <p:cTn id="29" dur="1" fill="hold">
                                          <p:stCondLst>
                                            <p:cond delay="0"/>
                                          </p:stCondLst>
                                        </p:cTn>
                                        <p:tgtEl>
                                          <p:spTgt spid="5">
                                            <p:txEl>
                                              <p:pRg st="3" end="3"/>
                                            </p:txEl>
                                          </p:spTgt>
                                        </p:tgtEl>
                                        <p:attrNameLst>
                                          <p:attrName>style.visibility</p:attrName>
                                        </p:attrNameLst>
                                      </p:cBhvr>
                                      <p:to>
                                        <p:strVal val="visible"/>
                                      </p:to>
                                    </p:set>
                                    <p:anim by="(-#ppt_w*2)" calcmode="lin" valueType="num">
                                      <p:cBhvr rctx="PPT">
                                        <p:cTn id="30" dur="1000" autoRev="1" fill="hold">
                                          <p:stCondLst>
                                            <p:cond delay="0"/>
                                          </p:stCondLst>
                                        </p:cTn>
                                        <p:tgtEl>
                                          <p:spTgt spid="5">
                                            <p:txEl>
                                              <p:pRg st="3" end="3"/>
                                            </p:txEl>
                                          </p:spTgt>
                                        </p:tgtEl>
                                        <p:attrNameLst>
                                          <p:attrName>ppt_w</p:attrName>
                                        </p:attrNameLst>
                                      </p:cBhvr>
                                    </p:anim>
                                    <p:anim by="(#ppt_w*0.50)" calcmode="lin" valueType="num">
                                      <p:cBhvr>
                                        <p:cTn id="31" dur="1000" decel="50000" autoRev="1" fill="hold">
                                          <p:stCondLst>
                                            <p:cond delay="0"/>
                                          </p:stCondLst>
                                        </p:cTn>
                                        <p:tgtEl>
                                          <p:spTgt spid="5">
                                            <p:txEl>
                                              <p:pRg st="3" end="3"/>
                                            </p:txEl>
                                          </p:spTgt>
                                        </p:tgtEl>
                                        <p:attrNameLst>
                                          <p:attrName>ppt_x</p:attrName>
                                        </p:attrNameLst>
                                      </p:cBhvr>
                                    </p:anim>
                                    <p:anim from="(-#ppt_h/2)" to="(#ppt_y)" calcmode="lin" valueType="num">
                                      <p:cBhvr>
                                        <p:cTn id="32" dur="2000" fill="hold">
                                          <p:stCondLst>
                                            <p:cond delay="0"/>
                                          </p:stCondLst>
                                        </p:cTn>
                                        <p:tgtEl>
                                          <p:spTgt spid="5">
                                            <p:txEl>
                                              <p:pRg st="3" end="3"/>
                                            </p:txEl>
                                          </p:spTgt>
                                        </p:tgtEl>
                                        <p:attrNameLst>
                                          <p:attrName>ppt_y</p:attrName>
                                        </p:attrNameLst>
                                      </p:cBhvr>
                                    </p:anim>
                                    <p:animRot by="21600000">
                                      <p:cBhvr>
                                        <p:cTn id="33" dur="2000" fill="hold">
                                          <p:stCondLst>
                                            <p:cond delay="0"/>
                                          </p:stCondLst>
                                        </p:cTn>
                                        <p:tgtEl>
                                          <p:spTgt spid="5">
                                            <p:txEl>
                                              <p:pRg st="3" end="3"/>
                                            </p:txEl>
                                          </p:spTgt>
                                        </p:tgtEl>
                                        <p:attrNameLst>
                                          <p:attrName>r</p:attrName>
                                        </p:attrNameLst>
                                      </p:cBhvr>
                                    </p:animRot>
                                  </p:childTnLst>
                                </p:cTn>
                              </p:par>
                              <p:par>
                                <p:cTn id="34" presetID="56" presetClass="entr" presetSubtype="0" fill="hold" nodeType="withEffect">
                                  <p:stCondLst>
                                    <p:cond delay="0"/>
                                  </p:stCondLst>
                                  <p:iterate type="lt">
                                    <p:tmPct val="10000"/>
                                  </p:iterate>
                                  <p:childTnLst>
                                    <p:set>
                                      <p:cBhvr>
                                        <p:cTn id="35" dur="1" fill="hold">
                                          <p:stCondLst>
                                            <p:cond delay="0"/>
                                          </p:stCondLst>
                                        </p:cTn>
                                        <p:tgtEl>
                                          <p:spTgt spid="5">
                                            <p:txEl>
                                              <p:pRg st="4" end="4"/>
                                            </p:txEl>
                                          </p:spTgt>
                                        </p:tgtEl>
                                        <p:attrNameLst>
                                          <p:attrName>style.visibility</p:attrName>
                                        </p:attrNameLst>
                                      </p:cBhvr>
                                      <p:to>
                                        <p:strVal val="visible"/>
                                      </p:to>
                                    </p:set>
                                    <p:anim by="(-#ppt_w*2)" calcmode="lin" valueType="num">
                                      <p:cBhvr rctx="PPT">
                                        <p:cTn id="36" dur="1000" autoRev="1" fill="hold">
                                          <p:stCondLst>
                                            <p:cond delay="0"/>
                                          </p:stCondLst>
                                        </p:cTn>
                                        <p:tgtEl>
                                          <p:spTgt spid="5">
                                            <p:txEl>
                                              <p:pRg st="4" end="4"/>
                                            </p:txEl>
                                          </p:spTgt>
                                        </p:tgtEl>
                                        <p:attrNameLst>
                                          <p:attrName>ppt_w</p:attrName>
                                        </p:attrNameLst>
                                      </p:cBhvr>
                                    </p:anim>
                                    <p:anim by="(#ppt_w*0.50)" calcmode="lin" valueType="num">
                                      <p:cBhvr>
                                        <p:cTn id="37" dur="1000" decel="50000" autoRev="1" fill="hold">
                                          <p:stCondLst>
                                            <p:cond delay="0"/>
                                          </p:stCondLst>
                                        </p:cTn>
                                        <p:tgtEl>
                                          <p:spTgt spid="5">
                                            <p:txEl>
                                              <p:pRg st="4" end="4"/>
                                            </p:txEl>
                                          </p:spTgt>
                                        </p:tgtEl>
                                        <p:attrNameLst>
                                          <p:attrName>ppt_x</p:attrName>
                                        </p:attrNameLst>
                                      </p:cBhvr>
                                    </p:anim>
                                    <p:anim from="(-#ppt_h/2)" to="(#ppt_y)" calcmode="lin" valueType="num">
                                      <p:cBhvr>
                                        <p:cTn id="38" dur="2000" fill="hold">
                                          <p:stCondLst>
                                            <p:cond delay="0"/>
                                          </p:stCondLst>
                                        </p:cTn>
                                        <p:tgtEl>
                                          <p:spTgt spid="5">
                                            <p:txEl>
                                              <p:pRg st="4" end="4"/>
                                            </p:txEl>
                                          </p:spTgt>
                                        </p:tgtEl>
                                        <p:attrNameLst>
                                          <p:attrName>ppt_y</p:attrName>
                                        </p:attrNameLst>
                                      </p:cBhvr>
                                    </p:anim>
                                    <p:animRot by="21600000">
                                      <p:cBhvr>
                                        <p:cTn id="39" dur="2000" fill="hold">
                                          <p:stCondLst>
                                            <p:cond delay="0"/>
                                          </p:stCondLst>
                                        </p:cTn>
                                        <p:tgtEl>
                                          <p:spTgt spid="5">
                                            <p:txEl>
                                              <p:pRg st="4" end="4"/>
                                            </p:txEl>
                                          </p:spTgt>
                                        </p:tgtEl>
                                        <p:attrNameLst>
                                          <p:attrName>r</p:attrName>
                                        </p:attrNameLst>
                                      </p:cBhvr>
                                    </p:animRot>
                                  </p:childTnLst>
                                </p:cTn>
                              </p:par>
                            </p:childTnLst>
                          </p:cTn>
                        </p:par>
                        <p:par>
                          <p:cTn id="40" fill="hold">
                            <p:stCondLst>
                              <p:cond delay="12600"/>
                            </p:stCondLst>
                            <p:childTnLst>
                              <p:par>
                                <p:cTn id="41" presetID="42"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1000"/>
                                        <p:tgtEl>
                                          <p:spTgt spid="6"/>
                                        </p:tgtEl>
                                      </p:cBhvr>
                                    </p:animEffect>
                                    <p:anim calcmode="lin" valueType="num">
                                      <p:cBhvr>
                                        <p:cTn id="54" dur="1000" fill="hold"/>
                                        <p:tgtEl>
                                          <p:spTgt spid="6"/>
                                        </p:tgtEl>
                                        <p:attrNameLst>
                                          <p:attrName>ppt_x</p:attrName>
                                        </p:attrNameLst>
                                      </p:cBhvr>
                                      <p:tavLst>
                                        <p:tav tm="0">
                                          <p:val>
                                            <p:strVal val="#ppt_x"/>
                                          </p:val>
                                        </p:tav>
                                        <p:tav tm="100000">
                                          <p:val>
                                            <p:strVal val="#ppt_x"/>
                                          </p:val>
                                        </p:tav>
                                      </p:tavLst>
                                    </p:anim>
                                    <p:anim calcmode="lin" valueType="num">
                                      <p:cBhvr>
                                        <p:cTn id="5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5"/>
          <p:cNvSpPr>
            <a:spLocks noChangeArrowheads="1" noChangeShapeType="1" noTextEdit="1"/>
          </p:cNvSpPr>
          <p:nvPr/>
        </p:nvSpPr>
        <p:spPr bwMode="auto">
          <a:xfrm>
            <a:off x="285750" y="214313"/>
            <a:ext cx="5214938" cy="792162"/>
          </a:xfrm>
          <a:prstGeom prst="rect">
            <a:avLst/>
          </a:prstGeom>
        </p:spPr>
        <p:txBody>
          <a:bodyPr wrap="none" fromWordArt="1">
            <a:prstTxWarp prst="textPlain">
              <a:avLst>
                <a:gd name="adj" fmla="val 50000"/>
              </a:avLst>
            </a:prstTxWarp>
          </a:bodyPr>
          <a:lstStyle/>
          <a:p>
            <a:r>
              <a:rPr lang="hu-HU" sz="3600" kern="10">
                <a:ln w="38100">
                  <a:solidFill>
                    <a:srgbClr val="000000"/>
                  </a:solidFill>
                  <a:round/>
                  <a:headEnd/>
                  <a:tailEnd/>
                </a:ln>
                <a:gradFill rotWithShape="1">
                  <a:gsLst>
                    <a:gs pos="0">
                      <a:srgbClr val="FFBF00"/>
                    </a:gs>
                    <a:gs pos="100000">
                      <a:srgbClr val="FF3300"/>
                    </a:gs>
                  </a:gsLst>
                  <a:lin ang="5400000" scaled="1"/>
                </a:gradFill>
                <a:latin typeface="Impact"/>
              </a:rPr>
              <a:t>Bio méhészet:</a:t>
            </a:r>
          </a:p>
        </p:txBody>
      </p:sp>
      <p:pic>
        <p:nvPicPr>
          <p:cNvPr id="9219" name="Picture 3" descr="C:\Documents and Settings\Petra\Local Settings\Temporary Internet Files\Content.IE5\V950ZZ42\MP900316870[1].jpg"/>
          <p:cNvPicPr>
            <a:picLocks noChangeAspect="1" noChangeArrowheads="1"/>
          </p:cNvPicPr>
          <p:nvPr/>
        </p:nvPicPr>
        <p:blipFill>
          <a:blip r:embed="rId2"/>
          <a:srcRect/>
          <a:stretch>
            <a:fillRect/>
          </a:stretch>
        </p:blipFill>
        <p:spPr bwMode="auto">
          <a:xfrm>
            <a:off x="6929438" y="5357813"/>
            <a:ext cx="1952625" cy="1285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zövegdoboz 5"/>
          <p:cNvSpPr txBox="1"/>
          <p:nvPr/>
        </p:nvSpPr>
        <p:spPr>
          <a:xfrm>
            <a:off x="285750" y="3786188"/>
            <a:ext cx="4143375" cy="1200150"/>
          </a:xfrm>
          <a:prstGeom prst="rect">
            <a:avLst/>
          </a:prstGeom>
          <a:noFill/>
        </p:spPr>
        <p:txBody>
          <a:bodyPr>
            <a:spAutoFit/>
          </a:bodyPr>
          <a:lstStyle/>
          <a:p>
            <a:pPr>
              <a:defRPr/>
            </a:pPr>
            <a:r>
              <a:rPr lang="hu-HU" sz="2400" b="1" i="1" u="sng">
                <a:solidFill>
                  <a:srgbClr val="FF0000"/>
                </a:solidFill>
                <a:effectLst>
                  <a:outerShdw blurRad="38100" dist="38100" dir="2700000" algn="tl">
                    <a:srgbClr val="000000">
                      <a:alpha val="43137"/>
                    </a:srgbClr>
                  </a:outerShdw>
                </a:effectLst>
              </a:rPr>
              <a:t>A bioméhészet nagyban hozzájárul a környezetvédelemhez!</a:t>
            </a:r>
          </a:p>
        </p:txBody>
      </p:sp>
      <p:sp>
        <p:nvSpPr>
          <p:cNvPr id="7" name="Text Box 6"/>
          <p:cNvSpPr txBox="1">
            <a:spLocks noChangeArrowheads="1"/>
          </p:cNvSpPr>
          <p:nvPr/>
        </p:nvSpPr>
        <p:spPr bwMode="auto">
          <a:xfrm>
            <a:off x="323850" y="1773238"/>
            <a:ext cx="8640763" cy="1938337"/>
          </a:xfrm>
          <a:prstGeom prst="rect">
            <a:avLst/>
          </a:prstGeom>
          <a:solidFill>
            <a:srgbClr val="CCFF66"/>
          </a:solidFill>
          <a:ln w="9525">
            <a:noFill/>
            <a:miter lim="800000"/>
            <a:headEnd/>
            <a:tailEnd/>
          </a:ln>
        </p:spPr>
        <p:txBody>
          <a:bodyPr>
            <a:spAutoFit/>
          </a:bodyPr>
          <a:lstStyle/>
          <a:p>
            <a:pPr>
              <a:spcBef>
                <a:spcPct val="50000"/>
              </a:spcBef>
            </a:pPr>
            <a:r>
              <a:rPr lang="hu-HU" sz="2000" b="1"/>
              <a:t> A bioméhészek száma Magyarországon kevesebb mint 200. Ebben nagy szerepet játszik hogy a vegyszer nélküli méz előállítás nem egyszerű tevékenység. Azonban aki ezt mégis elvállalja nagy haszonra tehet szert hiszen ezeknek a termékeknek Európában nagy a keresete. Legfőképp az akácméz, biohárs méz és a bioselyemkoró méz iránt sok az érdeklődő.</a:t>
            </a:r>
          </a:p>
        </p:txBody>
      </p:sp>
      <p:pic>
        <p:nvPicPr>
          <p:cNvPr id="9220" name="Picture 4" descr="C:\Documents and Settings\Petra\Local Settings\Temporary Internet Files\Content.IE5\5TWG6IYL\MP900289457[1].jpg"/>
          <p:cNvPicPr>
            <a:picLocks noChangeAspect="1" noChangeArrowheads="1"/>
          </p:cNvPicPr>
          <p:nvPr/>
        </p:nvPicPr>
        <p:blipFill>
          <a:blip r:embed="rId3"/>
          <a:srcRect/>
          <a:stretch>
            <a:fillRect/>
          </a:stretch>
        </p:blipFill>
        <p:spPr bwMode="auto">
          <a:xfrm>
            <a:off x="6929438" y="3857625"/>
            <a:ext cx="1900237" cy="1260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223" name="Picture 7" descr="C:\Documents and Settings\Petra\Local Settings\Temporary Internet Files\Content.IE5\5TWG6IYL\MP900316871[1].jpg"/>
          <p:cNvPicPr>
            <a:picLocks noChangeAspect="1" noChangeArrowheads="1"/>
          </p:cNvPicPr>
          <p:nvPr/>
        </p:nvPicPr>
        <p:blipFill>
          <a:blip r:embed="rId4"/>
          <a:srcRect/>
          <a:stretch>
            <a:fillRect/>
          </a:stretch>
        </p:blipFill>
        <p:spPr bwMode="auto">
          <a:xfrm>
            <a:off x="4643438" y="3857625"/>
            <a:ext cx="1787525" cy="27860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224" name="Picture 8" descr="C:\Documents and Settings\Petra\Local Settings\Temporary Internet Files\Content.IE5\V950ZZ42\MP900201230[1].jpg"/>
          <p:cNvPicPr>
            <a:picLocks noChangeAspect="1" noChangeArrowheads="1"/>
          </p:cNvPicPr>
          <p:nvPr/>
        </p:nvPicPr>
        <p:blipFill>
          <a:blip r:embed="rId5"/>
          <a:srcRect/>
          <a:stretch>
            <a:fillRect/>
          </a:stretch>
        </p:blipFill>
        <p:spPr bwMode="auto">
          <a:xfrm>
            <a:off x="1071563" y="5214938"/>
            <a:ext cx="2714625" cy="1366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advClick="0" advTm="235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2000"/>
                                        <p:tgtEl>
                                          <p:spTgt spid="3"/>
                                        </p:tgtEl>
                                      </p:cBhvr>
                                    </p:animEffect>
                                  </p:childTnLst>
                                </p:cTn>
                              </p:par>
                            </p:childTnLst>
                          </p:cTn>
                        </p:par>
                        <p:par>
                          <p:cTn id="8" fill="hold">
                            <p:stCondLst>
                              <p:cond delay="20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7"/>
                                        </p:tgtEl>
                                        <p:attrNameLst>
                                          <p:attrName>style.visibility</p:attrName>
                                        </p:attrNameLst>
                                      </p:cBhvr>
                                      <p:to>
                                        <p:strVal val="visible"/>
                                      </p:to>
                                    </p:set>
                                    <p:anim calcmode="discrete" valueType="clr">
                                      <p:cBhvr override="childStyle">
                                        <p:cTn id="11" dur="110"/>
                                        <p:tgtEl>
                                          <p:spTgt spid="7"/>
                                        </p:tgtEl>
                                        <p:attrNameLst>
                                          <p:attrName>style.color</p:attrName>
                                        </p:attrNameLst>
                                      </p:cBhvr>
                                      <p:tavLst>
                                        <p:tav tm="0">
                                          <p:val>
                                            <p:clrVal>
                                              <a:srgbClr val="33CC33"/>
                                            </p:clrVal>
                                          </p:val>
                                        </p:tav>
                                        <p:tav tm="50000">
                                          <p:val>
                                            <p:clrVal>
                                              <a:srgbClr val="0000FF"/>
                                            </p:clrVal>
                                          </p:val>
                                        </p:tav>
                                      </p:tavLst>
                                    </p:anim>
                                    <p:anim calcmode="discrete" valueType="clr">
                                      <p:cBhvr>
                                        <p:cTn id="12" dur="110"/>
                                        <p:tgtEl>
                                          <p:spTgt spid="7"/>
                                        </p:tgtEl>
                                        <p:attrNameLst>
                                          <p:attrName>fillcolor</p:attrName>
                                        </p:attrNameLst>
                                      </p:cBhvr>
                                      <p:tavLst>
                                        <p:tav tm="0">
                                          <p:val>
                                            <p:clrVal>
                                              <a:schemeClr val="accent2"/>
                                            </p:clrVal>
                                          </p:val>
                                        </p:tav>
                                        <p:tav tm="50000">
                                          <p:val>
                                            <p:clrVal>
                                              <a:schemeClr val="hlink"/>
                                            </p:clrVal>
                                          </p:val>
                                        </p:tav>
                                      </p:tavLst>
                                    </p:anim>
                                    <p:set>
                                      <p:cBhvr>
                                        <p:cTn id="13" dur="110"/>
                                        <p:tgtEl>
                                          <p:spTgt spid="7"/>
                                        </p:tgtEl>
                                        <p:attrNameLst>
                                          <p:attrName>fill.type</p:attrName>
                                        </p:attrNameLst>
                                      </p:cBhvr>
                                      <p:to>
                                        <p:strVal val="solid"/>
                                      </p:to>
                                    </p:set>
                                  </p:childTnLst>
                                </p:cTn>
                              </p:par>
                            </p:childTnLst>
                          </p:cTn>
                        </p:par>
                        <p:par>
                          <p:cTn id="14" fill="hold">
                            <p:stCondLst>
                              <p:cond delay="18170"/>
                            </p:stCondLst>
                            <p:childTnLst>
                              <p:par>
                                <p:cTn id="15" presetID="21" presetClass="entr" presetSubtype="8" fill="hold" nodeType="afterEffect">
                                  <p:stCondLst>
                                    <p:cond delay="0"/>
                                  </p:stCondLst>
                                  <p:childTnLst>
                                    <p:set>
                                      <p:cBhvr>
                                        <p:cTn id="16" dur="1" fill="hold">
                                          <p:stCondLst>
                                            <p:cond delay="0"/>
                                          </p:stCondLst>
                                        </p:cTn>
                                        <p:tgtEl>
                                          <p:spTgt spid="9224"/>
                                        </p:tgtEl>
                                        <p:attrNameLst>
                                          <p:attrName>style.visibility</p:attrName>
                                        </p:attrNameLst>
                                      </p:cBhvr>
                                      <p:to>
                                        <p:strVal val="visible"/>
                                      </p:to>
                                    </p:set>
                                    <p:animEffect transition="in" filter="wheel(8)">
                                      <p:cBhvr>
                                        <p:cTn id="17" dur="2000"/>
                                        <p:tgtEl>
                                          <p:spTgt spid="9224"/>
                                        </p:tgtEl>
                                      </p:cBhvr>
                                    </p:animEffect>
                                  </p:childTnLst>
                                </p:cTn>
                              </p:par>
                            </p:childTnLst>
                          </p:cTn>
                        </p:par>
                        <p:par>
                          <p:cTn id="18" fill="hold">
                            <p:stCondLst>
                              <p:cond delay="20170"/>
                            </p:stCondLst>
                            <p:childTnLst>
                              <p:par>
                                <p:cTn id="19" presetID="21" presetClass="entr" presetSubtype="8" fill="hold" nodeType="afterEffect">
                                  <p:stCondLst>
                                    <p:cond delay="0"/>
                                  </p:stCondLst>
                                  <p:childTnLst>
                                    <p:set>
                                      <p:cBhvr>
                                        <p:cTn id="20" dur="1" fill="hold">
                                          <p:stCondLst>
                                            <p:cond delay="0"/>
                                          </p:stCondLst>
                                        </p:cTn>
                                        <p:tgtEl>
                                          <p:spTgt spid="9223"/>
                                        </p:tgtEl>
                                        <p:attrNameLst>
                                          <p:attrName>style.visibility</p:attrName>
                                        </p:attrNameLst>
                                      </p:cBhvr>
                                      <p:to>
                                        <p:strVal val="visible"/>
                                      </p:to>
                                    </p:set>
                                    <p:animEffect transition="in" filter="wheel(8)">
                                      <p:cBhvr>
                                        <p:cTn id="21" dur="2000"/>
                                        <p:tgtEl>
                                          <p:spTgt spid="9223"/>
                                        </p:tgtEl>
                                      </p:cBhvr>
                                    </p:animEffect>
                                  </p:childTnLst>
                                </p:cTn>
                              </p:par>
                            </p:childTnLst>
                          </p:cTn>
                        </p:par>
                        <p:par>
                          <p:cTn id="22" fill="hold">
                            <p:stCondLst>
                              <p:cond delay="22170"/>
                            </p:stCondLst>
                            <p:childTnLst>
                              <p:par>
                                <p:cTn id="23" presetID="21" presetClass="entr" presetSubtype="8" fill="hold" nodeType="afterEffect">
                                  <p:stCondLst>
                                    <p:cond delay="0"/>
                                  </p:stCondLst>
                                  <p:childTnLst>
                                    <p:set>
                                      <p:cBhvr>
                                        <p:cTn id="24" dur="1" fill="hold">
                                          <p:stCondLst>
                                            <p:cond delay="0"/>
                                          </p:stCondLst>
                                        </p:cTn>
                                        <p:tgtEl>
                                          <p:spTgt spid="9220"/>
                                        </p:tgtEl>
                                        <p:attrNameLst>
                                          <p:attrName>style.visibility</p:attrName>
                                        </p:attrNameLst>
                                      </p:cBhvr>
                                      <p:to>
                                        <p:strVal val="visible"/>
                                      </p:to>
                                    </p:set>
                                    <p:animEffect transition="in" filter="wheel(8)">
                                      <p:cBhvr>
                                        <p:cTn id="25" dur="2000"/>
                                        <p:tgtEl>
                                          <p:spTgt spid="9220"/>
                                        </p:tgtEl>
                                      </p:cBhvr>
                                    </p:animEffect>
                                  </p:childTnLst>
                                </p:cTn>
                              </p:par>
                            </p:childTnLst>
                          </p:cTn>
                        </p:par>
                        <p:par>
                          <p:cTn id="26" fill="hold">
                            <p:stCondLst>
                              <p:cond delay="24170"/>
                            </p:stCondLst>
                            <p:childTnLst>
                              <p:par>
                                <p:cTn id="27" presetID="21" presetClass="entr" presetSubtype="8" fill="hold" nodeType="afterEffect">
                                  <p:stCondLst>
                                    <p:cond delay="0"/>
                                  </p:stCondLst>
                                  <p:childTnLst>
                                    <p:set>
                                      <p:cBhvr>
                                        <p:cTn id="28" dur="1" fill="hold">
                                          <p:stCondLst>
                                            <p:cond delay="0"/>
                                          </p:stCondLst>
                                        </p:cTn>
                                        <p:tgtEl>
                                          <p:spTgt spid="9219"/>
                                        </p:tgtEl>
                                        <p:attrNameLst>
                                          <p:attrName>style.visibility</p:attrName>
                                        </p:attrNameLst>
                                      </p:cBhvr>
                                      <p:to>
                                        <p:strVal val="visible"/>
                                      </p:to>
                                    </p:set>
                                    <p:animEffect transition="in" filter="wheel(8)">
                                      <p:cBhvr>
                                        <p:cTn id="29" dur="2000"/>
                                        <p:tgtEl>
                                          <p:spTgt spid="9219"/>
                                        </p:tgtEl>
                                      </p:cBhvr>
                                    </p:animEffect>
                                  </p:childTnLst>
                                </p:cTn>
                              </p:par>
                            </p:childTnLst>
                          </p:cTn>
                        </p:par>
                        <p:par>
                          <p:cTn id="30" fill="hold">
                            <p:stCondLst>
                              <p:cond delay="26170"/>
                            </p:stCondLst>
                            <p:childTnLst>
                              <p:par>
                                <p:cTn id="31" presetID="9"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dissolve">
                                      <p:cBhvr>
                                        <p:cTn id="3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animBg="1"/>
    </p:bldLst>
  </p:timing>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BF00"/>
        </a:solidFill>
        <a:ln>
          <a:solidFill>
            <a:srgbClr val="0099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1286</TotalTime>
  <Words>756</Words>
  <Application>Microsoft Office PowerPoint</Application>
  <PresentationFormat>Diavetítés a képernyőre (4:3 oldalarány)</PresentationFormat>
  <Paragraphs>128</Paragraphs>
  <Slides>18</Slides>
  <Notes>0</Notes>
  <HiddenSlides>0</HiddenSlides>
  <MMClips>0</MMClips>
  <ScaleCrop>false</ScaleCrop>
  <HeadingPairs>
    <vt:vector size="4" baseType="variant">
      <vt:variant>
        <vt:lpstr>Téma</vt:lpstr>
      </vt:variant>
      <vt:variant>
        <vt:i4>1</vt:i4>
      </vt:variant>
      <vt:variant>
        <vt:lpstr>Diacímek</vt:lpstr>
      </vt:variant>
      <vt:variant>
        <vt:i4>18</vt:i4>
      </vt:variant>
    </vt:vector>
  </HeadingPairs>
  <TitlesOfParts>
    <vt:vector size="19" baseType="lpstr">
      <vt:lpstr>Alapértelmezett terv</vt:lpstr>
      <vt:lpstr>Bioélelmiszerek</vt:lpstr>
      <vt:lpstr>2. dia</vt:lpstr>
      <vt:lpstr>3. dia</vt:lpstr>
      <vt:lpstr>4. dia</vt:lpstr>
      <vt:lpstr>5. dia</vt:lpstr>
      <vt:lpstr>6. dia</vt:lpstr>
      <vt:lpstr>7. dia</vt:lpstr>
      <vt:lpstr>8. dia</vt:lpstr>
      <vt:lpstr>9. dia</vt:lpstr>
      <vt:lpstr>10. dia</vt:lpstr>
      <vt:lpstr>11. dia</vt:lpstr>
      <vt:lpstr>12. dia</vt:lpstr>
      <vt:lpstr>13. dia</vt:lpstr>
      <vt:lpstr>14. dia</vt:lpstr>
      <vt:lpstr>15. dia</vt:lpstr>
      <vt:lpstr>16. dia</vt:lpstr>
      <vt:lpstr>17. dia</vt:lpstr>
      <vt:lpstr>18. dia</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Bioélelmiszerek</dc:title>
  <dc:creator>XP - Hikomat</dc:creator>
  <cp:lastModifiedBy>Petra</cp:lastModifiedBy>
  <cp:revision>108</cp:revision>
  <dcterms:created xsi:type="dcterms:W3CDTF">2013-02-01T19:53:03Z</dcterms:created>
  <dcterms:modified xsi:type="dcterms:W3CDTF">2013-02-12T14:09:00Z</dcterms:modified>
</cp:coreProperties>
</file>