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61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18" autoAdjust="0"/>
    <p:restoredTop sz="94660"/>
  </p:normalViewPr>
  <p:slideViewPr>
    <p:cSldViewPr>
      <p:cViewPr>
        <p:scale>
          <a:sx n="100" d="100"/>
          <a:sy n="100" d="100"/>
        </p:scale>
        <p:origin x="-25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munkalap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munkalap2.xlsx"/><Relationship Id="rId1" Type="http://schemas.openxmlformats.org/officeDocument/2006/relationships/image" Target="../media/image4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munkalap3.xlsx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Energia árak (Ft/kWh), 2007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Munka1!$A$2:$A$7</c:f>
              <c:strCache>
                <c:ptCount val="6"/>
                <c:pt idx="0">
                  <c:v>Villamos vezérelt fűtés</c:v>
                </c:pt>
                <c:pt idx="1">
                  <c:v>Direkt elektromos fűtés</c:v>
                </c:pt>
                <c:pt idx="2">
                  <c:v>Távfűtés</c:v>
                </c:pt>
                <c:pt idx="3">
                  <c:v>Olajtüzelés</c:v>
                </c:pt>
                <c:pt idx="4">
                  <c:v>PB gáz</c:v>
                </c:pt>
                <c:pt idx="5">
                  <c:v>Földgáz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22.919999999999991</c:v>
                </c:pt>
                <c:pt idx="1">
                  <c:v>39.36</c:v>
                </c:pt>
                <c:pt idx="2">
                  <c:v>24.6</c:v>
                </c:pt>
                <c:pt idx="3">
                  <c:v>44.1</c:v>
                </c:pt>
                <c:pt idx="4">
                  <c:v>34.849999999999994</c:v>
                </c:pt>
                <c:pt idx="5">
                  <c:v>24.41</c:v>
                </c:pt>
              </c:numCache>
            </c:numRef>
          </c:val>
        </c:ser>
        <c:axId val="56486912"/>
        <c:axId val="56488704"/>
      </c:barChart>
      <c:catAx>
        <c:axId val="56486912"/>
        <c:scaling>
          <c:orientation val="minMax"/>
        </c:scaling>
        <c:axPos val="b"/>
        <c:tickLblPos val="nextTo"/>
        <c:crossAx val="56488704"/>
        <c:crosses val="autoZero"/>
        <c:auto val="1"/>
        <c:lblAlgn val="ctr"/>
        <c:lblOffset val="100"/>
      </c:catAx>
      <c:valAx>
        <c:axId val="56488704"/>
        <c:scaling>
          <c:orientation val="minMax"/>
        </c:scaling>
        <c:axPos val="l"/>
        <c:majorGridlines/>
        <c:numFmt formatCode="General" sourceLinked="1"/>
        <c:tickLblPos val="nextTo"/>
        <c:crossAx val="56486912"/>
        <c:crosses val="autoZero"/>
        <c:crossBetween val="between"/>
      </c:valAx>
      <c:spPr>
        <a:blipFill>
          <a:blip xmlns:r="http://schemas.openxmlformats.org/officeDocument/2006/relationships" r:embed="rId1"/>
          <a:stretch>
            <a:fillRect/>
          </a:stretch>
        </a:blipFill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hu-H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Villamos energia árak az Eu-ban Ft/kWh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Munka1!$A$2:$A$7</c:f>
              <c:strCache>
                <c:ptCount val="6"/>
                <c:pt idx="0">
                  <c:v>Magyarország</c:v>
                </c:pt>
                <c:pt idx="1">
                  <c:v>Ausztria</c:v>
                </c:pt>
                <c:pt idx="2">
                  <c:v>Cseh o.</c:v>
                </c:pt>
                <c:pt idx="3">
                  <c:v>Lengyel o.</c:v>
                </c:pt>
                <c:pt idx="4">
                  <c:v>Olasz o.</c:v>
                </c:pt>
                <c:pt idx="5">
                  <c:v>Szlovákia</c:v>
                </c:pt>
              </c:strCache>
            </c:strRef>
          </c:cat>
          <c:val>
            <c:numRef>
              <c:f>Munka1!$B$2:$B$7</c:f>
              <c:numCache>
                <c:formatCode>General</c:formatCode>
                <c:ptCount val="6"/>
                <c:pt idx="0">
                  <c:v>39.36</c:v>
                </c:pt>
                <c:pt idx="1">
                  <c:v>19.5</c:v>
                </c:pt>
                <c:pt idx="2">
                  <c:v>34.33</c:v>
                </c:pt>
                <c:pt idx="3">
                  <c:v>34.33</c:v>
                </c:pt>
                <c:pt idx="4">
                  <c:v>31.62</c:v>
                </c:pt>
                <c:pt idx="5">
                  <c:v>30.259999999999991</c:v>
                </c:pt>
              </c:numCache>
            </c:numRef>
          </c:val>
        </c:ser>
        <c:axId val="57549952"/>
        <c:axId val="57551488"/>
      </c:barChart>
      <c:catAx>
        <c:axId val="57549952"/>
        <c:scaling>
          <c:orientation val="minMax"/>
        </c:scaling>
        <c:axPos val="b"/>
        <c:tickLblPos val="nextTo"/>
        <c:crossAx val="57551488"/>
        <c:crosses val="autoZero"/>
        <c:auto val="1"/>
        <c:lblAlgn val="ctr"/>
        <c:lblOffset val="100"/>
      </c:catAx>
      <c:valAx>
        <c:axId val="57551488"/>
        <c:scaling>
          <c:orientation val="minMax"/>
        </c:scaling>
        <c:axPos val="l"/>
        <c:majorGridlines/>
        <c:numFmt formatCode="General" sourceLinked="1"/>
        <c:tickLblPos val="nextTo"/>
        <c:crossAx val="57549952"/>
        <c:crosses val="autoZero"/>
        <c:crossBetween val="between"/>
      </c:valAx>
      <c:spPr>
        <a:blipFill>
          <a:blip xmlns:r="http://schemas.openxmlformats.org/officeDocument/2006/relationships" r:embed="rId1"/>
          <a:stretch>
            <a:fillRect/>
          </a:stretch>
        </a:blipFill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hu-H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Benzin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Munka1!$A$2:$A$8</c:f>
              <c:strCache>
                <c:ptCount val="7"/>
                <c:pt idx="0">
                  <c:v>Német o.</c:v>
                </c:pt>
                <c:pt idx="1">
                  <c:v>Olasz o.</c:v>
                </c:pt>
                <c:pt idx="2">
                  <c:v>Svájc</c:v>
                </c:pt>
                <c:pt idx="3">
                  <c:v>Magyar o.</c:v>
                </c:pt>
                <c:pt idx="4">
                  <c:v>Ausztria</c:v>
                </c:pt>
                <c:pt idx="5">
                  <c:v>Romána</c:v>
                </c:pt>
                <c:pt idx="6">
                  <c:v>Ukrajna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427.38</c:v>
                </c:pt>
                <c:pt idx="1">
                  <c:v>416.39</c:v>
                </c:pt>
                <c:pt idx="2">
                  <c:v>394.13</c:v>
                </c:pt>
                <c:pt idx="3">
                  <c:v>388</c:v>
                </c:pt>
                <c:pt idx="4">
                  <c:v>362</c:v>
                </c:pt>
                <c:pt idx="5">
                  <c:v>335.53</c:v>
                </c:pt>
                <c:pt idx="6">
                  <c:v>242.97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Gázolaj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Munka1!$A$2:$A$8</c:f>
              <c:strCache>
                <c:ptCount val="7"/>
                <c:pt idx="0">
                  <c:v>Német o.</c:v>
                </c:pt>
                <c:pt idx="1">
                  <c:v>Olasz o.</c:v>
                </c:pt>
                <c:pt idx="2">
                  <c:v>Svájc</c:v>
                </c:pt>
                <c:pt idx="3">
                  <c:v>Magyar o.</c:v>
                </c:pt>
                <c:pt idx="4">
                  <c:v>Ausztria</c:v>
                </c:pt>
                <c:pt idx="5">
                  <c:v>Romána</c:v>
                </c:pt>
                <c:pt idx="6">
                  <c:v>Ukrajna</c:v>
                </c:pt>
              </c:strCache>
            </c:strRef>
          </c:cat>
          <c:val>
            <c:numRef>
              <c:f>Munka1!$C$2:$C$8</c:f>
              <c:numCache>
                <c:formatCode>General</c:formatCode>
                <c:ptCount val="7"/>
                <c:pt idx="0">
                  <c:v>375.38</c:v>
                </c:pt>
                <c:pt idx="1">
                  <c:v>382.63</c:v>
                </c:pt>
                <c:pt idx="2">
                  <c:v>417.18</c:v>
                </c:pt>
                <c:pt idx="3">
                  <c:v>375</c:v>
                </c:pt>
                <c:pt idx="4">
                  <c:v>351.28</c:v>
                </c:pt>
                <c:pt idx="5">
                  <c:v>330.4899999999999</c:v>
                </c:pt>
                <c:pt idx="6">
                  <c:v>229.08</c:v>
                </c:pt>
              </c:numCache>
            </c:numRef>
          </c:val>
        </c:ser>
        <c:axId val="57696640"/>
        <c:axId val="57698176"/>
      </c:barChart>
      <c:catAx>
        <c:axId val="57696640"/>
        <c:scaling>
          <c:orientation val="minMax"/>
        </c:scaling>
        <c:axPos val="b"/>
        <c:tickLblPos val="nextTo"/>
        <c:crossAx val="57698176"/>
        <c:crosses val="autoZero"/>
        <c:auto val="1"/>
        <c:lblAlgn val="ctr"/>
        <c:lblOffset val="100"/>
      </c:catAx>
      <c:valAx>
        <c:axId val="57698176"/>
        <c:scaling>
          <c:orientation val="minMax"/>
        </c:scaling>
        <c:axPos val="l"/>
        <c:majorGridlines/>
        <c:numFmt formatCode="General" sourceLinked="1"/>
        <c:tickLblPos val="nextTo"/>
        <c:crossAx val="57696640"/>
        <c:crosses val="autoZero"/>
        <c:crossBetween val="between"/>
      </c:valAx>
      <c:spPr>
        <a:blipFill>
          <a:blip xmlns:r="http://schemas.openxmlformats.org/officeDocument/2006/relationships" r:embed="rId1"/>
          <a:stretch>
            <a:fillRect/>
          </a:stretch>
        </a:blipFill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hu-HU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5B7EC-D65E-424D-B97F-0CC70FBC8619}" type="datetimeFigureOut">
              <a:rPr lang="hu-HU" smtClean="0"/>
              <a:pPr/>
              <a:t>2013.02.11.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9468A-9545-47AD-A586-7DD7AC85EAD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slide" Target="slide24.xml"/><Relationship Id="rId2" Type="http://schemas.openxmlformats.org/officeDocument/2006/relationships/hyperlink" Target="http://hu.wikipedia.org/wiki/Sz%C3%A9lturbina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slide" Target="slide2.xml"/><Relationship Id="rId2" Type="http://schemas.openxmlformats.org/officeDocument/2006/relationships/hyperlink" Target="http://hu.wikipedia.org/wiki/Napelem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slide" Target="slide24.xml"/><Relationship Id="rId2" Type="http://schemas.openxmlformats.org/officeDocument/2006/relationships/hyperlink" Target="http://hu.wikipedia.org/wiki/V%C3%ADzer%C5%91m%C5%B1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6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8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1.xml"/><Relationship Id="rId4" Type="http://schemas.openxmlformats.org/officeDocument/2006/relationships/slide" Target="slide6.xml"/><Relationship Id="rId9" Type="http://schemas.openxmlformats.org/officeDocument/2006/relationships/slide" Target="slide14.xml"/><Relationship Id="rId1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hyperlink" Target="http://sikeres.hu/cikkek/megdobbento-grafikonok-1142.html" TargetMode="External"/><Relationship Id="rId7" Type="http://schemas.openxmlformats.org/officeDocument/2006/relationships/hyperlink" Target="http://hu.wikipedia.org/wiki/Biomassza" TargetMode="External"/><Relationship Id="rId2" Type="http://schemas.openxmlformats.org/officeDocument/2006/relationships/hyperlink" Target="http://epitoipar.mart.hu/hirek-aktualitasok/miert-epitsuk-be-a-legdragabb-uzemkoltsegu-villamos-energiaval-mukodo-fute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.wikipedia.org/wiki/V%C3%ADzer%C5%91m%C5%B1" TargetMode="External"/><Relationship Id="rId5" Type="http://schemas.openxmlformats.org/officeDocument/2006/relationships/hyperlink" Target="http://hu.wikipedia.org/wiki/Napelem" TargetMode="External"/><Relationship Id="rId4" Type="http://schemas.openxmlformats.org/officeDocument/2006/relationships/hyperlink" Target="http://hu.wikipedia.org/wiki/Sz%C3%A9lturbin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Megújuló energiaforrások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Készítette: Bagdi Roland</a:t>
            </a:r>
          </a:p>
          <a:p>
            <a:r>
              <a:rPr lang="hu-HU" dirty="0" smtClean="0"/>
              <a:t>Felkészítő tanár: Venyige Judit</a:t>
            </a:r>
          </a:p>
          <a:p>
            <a:r>
              <a:rPr lang="hu-HU" dirty="0" smtClean="0"/>
              <a:t>TMKIT </a:t>
            </a:r>
            <a:r>
              <a:rPr lang="hu-HU" dirty="0" smtClean="0"/>
              <a:t>Székhelyintézmény</a:t>
            </a:r>
          </a:p>
          <a:p>
            <a:r>
              <a:rPr lang="hu-HU" dirty="0" smtClean="0"/>
              <a:t>Orosháza, 5900 Táncsics u. 2-4</a:t>
            </a:r>
            <a:endParaRPr lang="hu-HU" dirty="0"/>
          </a:p>
        </p:txBody>
      </p:sp>
    </p:spTree>
  </p:cSld>
  <p:clrMapOvr>
    <a:masterClrMapping/>
  </p:clrMapOvr>
  <p:transition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Főbb megújuló energiahordozók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Manapság az ember szinte kézhez kap millió meg egy megújuló energiaforrást, melyek közül kiemelkedő a(z):</a:t>
            </a:r>
          </a:p>
          <a:p>
            <a:pPr marL="514350" indent="-514350"/>
            <a:r>
              <a:rPr lang="hu-HU" dirty="0" smtClean="0"/>
              <a:t>Szélenergia</a:t>
            </a:r>
            <a:endParaRPr lang="hu-HU" dirty="0" smtClean="0"/>
          </a:p>
          <a:p>
            <a:pPr marL="514350" indent="-514350"/>
            <a:r>
              <a:rPr lang="hu-HU" dirty="0" smtClean="0"/>
              <a:t>Napenergia</a:t>
            </a:r>
          </a:p>
          <a:p>
            <a:pPr marL="514350" indent="-514350"/>
            <a:r>
              <a:rPr lang="hu-HU" dirty="0" smtClean="0"/>
              <a:t>Vízenergia</a:t>
            </a:r>
            <a:endParaRPr lang="hu-HU" dirty="0" smtClean="0"/>
          </a:p>
          <a:p>
            <a:pPr marL="514350" indent="-514350"/>
            <a:r>
              <a:rPr lang="hu-HU" dirty="0" err="1" smtClean="0"/>
              <a:t>Ár-Apály</a:t>
            </a:r>
            <a:r>
              <a:rPr lang="hu-HU" dirty="0" smtClean="0"/>
              <a:t> (hullámzás)</a:t>
            </a:r>
          </a:p>
          <a:p>
            <a:pPr marL="514350" indent="-514350"/>
            <a:r>
              <a:rPr lang="hu-HU" dirty="0" smtClean="0"/>
              <a:t>Biomassza</a:t>
            </a:r>
          </a:p>
          <a:p>
            <a:pPr marL="514350" indent="-514350">
              <a:buNone/>
            </a:pPr>
            <a:r>
              <a:rPr lang="hu-HU" dirty="0" smtClean="0"/>
              <a:t>A kérdés most már csak az, hogyan használjuk ki őket?</a:t>
            </a:r>
          </a:p>
        </p:txBody>
      </p:sp>
      <p:sp>
        <p:nvSpPr>
          <p:cNvPr id="4" name="Akciógomb: Súgó 3">
            <a:hlinkClick r:id="rId2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Kezdő dia 4">
            <a:hlinkClick r:id="rId3" action="ppaction://hlinksldjump" highlightClick="1"/>
          </p:cNvPr>
          <p:cNvSpPr/>
          <p:nvPr/>
        </p:nvSpPr>
        <p:spPr>
          <a:xfrm>
            <a:off x="0" y="-27384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Szélenergia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dirty="0" smtClean="0"/>
              <a:t>A szelet legkönnyebben szélmalmokkal foghatjuk fel, melyek eközben forognak. Ezen az ötleten felbuzdulva alkották meg az első szélturbinákat 1980-ban. A turbina lapátjai fölfogják a szelet, ami mozgásra készteti őket. A forgó tengelyre rákötnek egy generátort és már kész is az első környezetkímélő erőmű.</a:t>
            </a:r>
          </a:p>
        </p:txBody>
      </p:sp>
      <p:pic>
        <p:nvPicPr>
          <p:cNvPr id="4" name="Kép 3" descr="250px-Gondola_w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703295"/>
            <a:ext cx="3131840" cy="2154705"/>
          </a:xfrm>
          <a:prstGeom prst="rect">
            <a:avLst/>
          </a:prstGeom>
        </p:spPr>
      </p:pic>
      <p:pic>
        <p:nvPicPr>
          <p:cNvPr id="5" name="Kép 4" descr="images (2).jpg">
            <a:hlinkClick r:id="rId2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714875"/>
            <a:ext cx="2143125" cy="2143125"/>
          </a:xfrm>
          <a:prstGeom prst="rect">
            <a:avLst/>
          </a:prstGeom>
        </p:spPr>
      </p:pic>
      <p:pic>
        <p:nvPicPr>
          <p:cNvPr id="6" name="Kép 5" descr="images (3).jpg">
            <a:hlinkClick r:id="rId2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4721762"/>
            <a:ext cx="1512168" cy="2136237"/>
          </a:xfrm>
          <a:prstGeom prst="rect">
            <a:avLst/>
          </a:prstGeom>
        </p:spPr>
      </p:pic>
      <p:sp>
        <p:nvSpPr>
          <p:cNvPr id="7" name="Akciógomb: Kezdő dia 6">
            <a:hlinkClick r:id="rId6" action="ppaction://hlinksldjump" highlightClick="1"/>
          </p:cNvPr>
          <p:cNvSpPr/>
          <p:nvPr/>
        </p:nvSpPr>
        <p:spPr>
          <a:xfrm>
            <a:off x="0" y="-27384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Akciógomb: Súgó 7">
            <a:hlinkClick r:id="rId7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Napenergia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dirty="0" smtClean="0"/>
              <a:t>A Nap hőt bocsát a Földre. A fekete szín </a:t>
            </a:r>
            <a:r>
              <a:rPr lang="hu-HU" sz="2800" dirty="0" err="1" smtClean="0"/>
              <a:t>hőszívó</a:t>
            </a:r>
            <a:r>
              <a:rPr lang="hu-HU" sz="2800" dirty="0" smtClean="0"/>
              <a:t> hatású. Az alumínium és a vas könnyen melegszik. A gőz felszáll. Ha ezeket a tényezőket összeadjuk, megkapjuk a napelemet, korunk másik </a:t>
            </a:r>
            <a:r>
              <a:rPr lang="hu-HU" sz="2800" dirty="0" err="1" smtClean="0"/>
              <a:t>bioerőművét</a:t>
            </a:r>
            <a:r>
              <a:rPr lang="hu-HU" sz="2800" dirty="0" smtClean="0"/>
              <a:t>. A napelem felforralja a benne tárolt vizet (vagy sóoldatot) ami felszállva meghajt egy turbinát.</a:t>
            </a:r>
            <a:r>
              <a:rPr lang="hu-HU" sz="2800" dirty="0"/>
              <a:t> </a:t>
            </a:r>
            <a:r>
              <a:rPr lang="hu-HU" sz="2800" dirty="0" smtClean="0"/>
              <a:t>Az eredmény? Áram.</a:t>
            </a:r>
          </a:p>
        </p:txBody>
      </p:sp>
      <p:pic>
        <p:nvPicPr>
          <p:cNvPr id="4" name="Kép 3" descr="letöltés (1)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53136"/>
            <a:ext cx="2336347" cy="2204864"/>
          </a:xfrm>
          <a:prstGeom prst="rect">
            <a:avLst/>
          </a:prstGeom>
        </p:spPr>
      </p:pic>
      <p:pic>
        <p:nvPicPr>
          <p:cNvPr id="5" name="Kép 4" descr="letöltés (2).jpg">
            <a:hlinkClick r:id="rId2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3" y="4633988"/>
            <a:ext cx="3240360" cy="2224011"/>
          </a:xfrm>
          <a:prstGeom prst="rect">
            <a:avLst/>
          </a:prstGeom>
        </p:spPr>
      </p:pic>
      <p:pic>
        <p:nvPicPr>
          <p:cNvPr id="6" name="Kép 5" descr="Solarlight.JPG">
            <a:hlinkClick r:id="rId2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4649754"/>
            <a:ext cx="1656184" cy="2208245"/>
          </a:xfrm>
          <a:prstGeom prst="rect">
            <a:avLst/>
          </a:prstGeom>
        </p:spPr>
      </p:pic>
      <p:sp>
        <p:nvSpPr>
          <p:cNvPr id="7" name="Akciógomb: Súgó 6">
            <a:hlinkClick r:id="rId6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Akciógomb: Kezdő dia 7">
            <a:hlinkClick r:id="rId7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Vízenergia I. Folyók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800" dirty="0" smtClean="0"/>
              <a:t>A folyó folyik hegyről völgybe. Ezen a tényen senki sem változathat. De hogy tudjuk mi ezt hasznosítani? Vegyük a régi gőzhajókat. Volt egy motorjuk, egy lapátkerekük, meg egy folyójuk. A motor forgatta a kereket, ami hajtotta a hajót. Na de mi van ha ez fordítva történik? A eredmény: vízerőmű. A képlet egyszerű: a folyó hajtja a lapátkereket, az meg forgatja a generátort, ami áramot generál. Hogy miért és hogyan teszi, az már fizika.</a:t>
            </a:r>
            <a:endParaRPr lang="hu-HU" sz="2800" dirty="0"/>
          </a:p>
        </p:txBody>
      </p:sp>
      <p:pic>
        <p:nvPicPr>
          <p:cNvPr id="4" name="Kép 3" descr="letöltés (3)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122726"/>
            <a:ext cx="3059832" cy="1735274"/>
          </a:xfrm>
          <a:prstGeom prst="rect">
            <a:avLst/>
          </a:prstGeom>
        </p:spPr>
      </p:pic>
      <p:pic>
        <p:nvPicPr>
          <p:cNvPr id="5" name="Kép 4" descr="letöltés (4).jpg">
            <a:hlinkClick r:id="rId2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3" y="5132950"/>
            <a:ext cx="2592288" cy="1725050"/>
          </a:xfrm>
          <a:prstGeom prst="rect">
            <a:avLst/>
          </a:prstGeom>
        </p:spPr>
      </p:pic>
      <p:pic>
        <p:nvPicPr>
          <p:cNvPr id="6" name="Kép 5" descr="letöltés (5).jpg">
            <a:hlinkClick r:id="rId2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5139201"/>
            <a:ext cx="2592288" cy="1718799"/>
          </a:xfrm>
          <a:prstGeom prst="rect">
            <a:avLst/>
          </a:prstGeom>
        </p:spPr>
      </p:pic>
      <p:sp>
        <p:nvSpPr>
          <p:cNvPr id="7" name="Akciógomb: Kezdő dia 6">
            <a:hlinkClick r:id="rId6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Akciógomb: Súgó 7">
            <a:hlinkClick r:id="rId7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Vízenergia II. </a:t>
            </a:r>
            <a:r>
              <a:rPr lang="hu-HU" b="1" dirty="0" err="1" smtClean="0">
                <a:solidFill>
                  <a:schemeClr val="accent6">
                    <a:lumMod val="75000"/>
                  </a:schemeClr>
                </a:solidFill>
              </a:rPr>
              <a:t>Ár-Apály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0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800" dirty="0" smtClean="0"/>
              <a:t>Ez az egyetlen olyan megújuló energiaforrás, mely létezésében a Napon kívül még a Hold tömegvonzó ereje is szerepet játszik. A következménye ennek a tevékenységnek az, hogy a Föld vízszintje 6 óránként emelkedik illetve süllyed. Ezt a mozgást is fel tudjuk fogni víz alatti turbinákkal. Ha a turbinára kapcsolunk egy generátort, akkor </a:t>
            </a:r>
            <a:r>
              <a:rPr lang="hu-HU" sz="2800" dirty="0" err="1" smtClean="0"/>
              <a:t>megintcsak</a:t>
            </a:r>
            <a:r>
              <a:rPr lang="hu-HU" sz="2800" dirty="0" smtClean="0"/>
              <a:t> áramhoz jutunk. Egyes turbinák az apálykor keletkező mozgást is </a:t>
            </a:r>
            <a:r>
              <a:rPr lang="hu-HU" sz="2800" dirty="0" smtClean="0"/>
              <a:t>felfogják</a:t>
            </a:r>
            <a:r>
              <a:rPr lang="hu-HU" sz="2800" dirty="0" smtClean="0"/>
              <a:t>.</a:t>
            </a:r>
            <a:endParaRPr lang="hu-HU" sz="2800" dirty="0"/>
          </a:p>
        </p:txBody>
      </p:sp>
      <p:pic>
        <p:nvPicPr>
          <p:cNvPr id="4" name="Kép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7347" y="4890665"/>
            <a:ext cx="3469029" cy="1967335"/>
          </a:xfrm>
          <a:prstGeom prst="rect">
            <a:avLst/>
          </a:prstGeom>
        </p:spPr>
      </p:pic>
      <p:pic>
        <p:nvPicPr>
          <p:cNvPr id="5" name="Kép 4" descr="letölté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4869611"/>
            <a:ext cx="2232248" cy="1988389"/>
          </a:xfrm>
          <a:prstGeom prst="rect">
            <a:avLst/>
          </a:prstGeom>
        </p:spPr>
      </p:pic>
      <p:sp>
        <p:nvSpPr>
          <p:cNvPr id="6" name="Akciógomb: Súgó 5">
            <a:hlinkClick r:id="rId4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Akciógomb: Kezdő dia 6">
            <a:hlinkClick r:id="rId5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Biomassza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651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400" dirty="0" smtClean="0"/>
              <a:t>Biomasszaként értelmezünk minden a Földön lévő állati vagy növényi mellékterméket. Ez az energiahordozó egy kis kakukktojás a többi között, mivel ezt nem lehet közvetlenül árammá alakítani. Három nagy csoportjuk van: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Tüzelhető biomassza: elégetve hőt termel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Gázosítható biomassza: lebomlásával keletkezett gáz hasznosítható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Gépjármű-üzemanyagként hasznosítható biomassza: a motorba juttatva benzinként viselkedik</a:t>
            </a:r>
          </a:p>
        </p:txBody>
      </p:sp>
      <p:pic>
        <p:nvPicPr>
          <p:cNvPr id="4" name="Kép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941169"/>
            <a:ext cx="2890960" cy="1916832"/>
          </a:xfrm>
          <a:prstGeom prst="rect">
            <a:avLst/>
          </a:prstGeom>
        </p:spPr>
      </p:pic>
      <p:pic>
        <p:nvPicPr>
          <p:cNvPr id="5" name="Kép 4" descr="letölté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941168"/>
            <a:ext cx="2555776" cy="1916832"/>
          </a:xfrm>
          <a:prstGeom prst="rect">
            <a:avLst/>
          </a:prstGeom>
        </p:spPr>
      </p:pic>
      <p:pic>
        <p:nvPicPr>
          <p:cNvPr id="6" name="Kép 5" descr="letölté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4941168"/>
            <a:ext cx="2559070" cy="1916832"/>
          </a:xfrm>
          <a:prstGeom prst="rect">
            <a:avLst/>
          </a:prstGeom>
        </p:spPr>
      </p:pic>
      <p:sp>
        <p:nvSpPr>
          <p:cNvPr id="7" name="Akciógomb: Kezdő dia 6">
            <a:hlinkClick r:id="rId5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Akciógomb: Súgó 7">
            <a:hlinkClick r:id="rId6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A megújuló energiaforrás jövője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A nem megújuló energiahordozók kora kezd hanyatlásnak indulni. Az ember lassan kiszipolyozza a földből a kőolajat és a földgázt, a szénbányák kimerülnek, a számlák az egekbe szöknek.</a:t>
            </a:r>
          </a:p>
          <a:p>
            <a:pPr>
              <a:buNone/>
            </a:pPr>
            <a:r>
              <a:rPr lang="hu-HU" dirty="0" smtClean="0"/>
              <a:t>Ez a hanyatlás kedvez a megújuló energiaforrásoknak, melyek kihasználása kezd megnőni. Egyre több víz és szélerőmű épül, a napelemek már este is tudnak energiát termelni (persze kisebb erővel).</a:t>
            </a:r>
            <a:endParaRPr lang="hu-HU" dirty="0"/>
          </a:p>
        </p:txBody>
      </p:sp>
      <p:sp>
        <p:nvSpPr>
          <p:cNvPr id="4" name="Akciógomb: Súgó 3">
            <a:hlinkClick r:id="rId2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Kezdő dia 4">
            <a:hlinkClick r:id="rId3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Kvíz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714744" y="121442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solidFill>
                  <a:schemeClr val="accent6">
                    <a:lumMod val="75000"/>
                  </a:schemeClr>
                </a:solidFill>
              </a:rPr>
              <a:t>1.kérdés</a:t>
            </a:r>
            <a:endParaRPr lang="hu-H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1538" y="200024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chemeClr val="accent6">
                    <a:lumMod val="75000"/>
                  </a:schemeClr>
                </a:solidFill>
              </a:rPr>
              <a:t>Miért emelkednek a benzinárak?</a:t>
            </a:r>
            <a:endParaRPr lang="hu-H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28596" y="2928934"/>
            <a:ext cx="3857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hu-HU" dirty="0" smtClean="0"/>
              <a:t>Mert az arab országokban felkelések vannak</a:t>
            </a:r>
          </a:p>
          <a:p>
            <a:pPr marL="342900" indent="-342900">
              <a:buAutoNum type="alphaUcParenR"/>
            </a:pPr>
            <a:r>
              <a:rPr lang="hu-HU" dirty="0" smtClean="0"/>
              <a:t>Mert a kútfeltárás és szállítás költségeit a cégek az árak növelésével akarják enyhíteni</a:t>
            </a:r>
          </a:p>
          <a:p>
            <a:pPr marL="342900" indent="-342900">
              <a:buAutoNum type="alphaUcParenR"/>
            </a:pPr>
            <a:r>
              <a:rPr lang="hu-HU" dirty="0" smtClean="0"/>
              <a:t>Mert a környezetvédők így akarnak leszoktatni minket az autóvezetésről</a:t>
            </a:r>
            <a:endParaRPr lang="hu-HU" dirty="0"/>
          </a:p>
        </p:txBody>
      </p:sp>
      <p:sp>
        <p:nvSpPr>
          <p:cNvPr id="7" name="Akciógomb: Egyéni 6">
            <a:hlinkClick r:id="rId2" action="ppaction://hlinksldjump" highlightClick="1"/>
          </p:cNvPr>
          <p:cNvSpPr/>
          <p:nvPr/>
        </p:nvSpPr>
        <p:spPr>
          <a:xfrm>
            <a:off x="4786314" y="292893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Akciógomb: Egyéni 7">
            <a:hlinkClick r:id="rId2" action="ppaction://hlinksldjump" highlightClick="1"/>
          </p:cNvPr>
          <p:cNvSpPr/>
          <p:nvPr/>
        </p:nvSpPr>
        <p:spPr>
          <a:xfrm>
            <a:off x="5643570" y="3857628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9" name="Akciógomb: Egyéni 8">
            <a:hlinkClick r:id="rId3" action="ppaction://hlinksldjump" highlightClick="1"/>
          </p:cNvPr>
          <p:cNvSpPr/>
          <p:nvPr/>
        </p:nvSpPr>
        <p:spPr>
          <a:xfrm>
            <a:off x="6500826" y="292893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92D050"/>
                </a:solidFill>
              </a:rPr>
              <a:t>Helyes!</a:t>
            </a:r>
            <a:endParaRPr lang="hu-HU" b="1" dirty="0">
              <a:solidFill>
                <a:srgbClr val="92D050"/>
              </a:solidFill>
            </a:endParaRPr>
          </a:p>
        </p:txBody>
      </p:sp>
      <p:sp>
        <p:nvSpPr>
          <p:cNvPr id="4" name="Akciógomb: Egyéni 3">
            <a:hlinkClick r:id="" action="ppaction://hlinkshowjump?jump=nextslide" highlightClick="1"/>
          </p:cNvPr>
          <p:cNvSpPr/>
          <p:nvPr/>
        </p:nvSpPr>
        <p:spPr>
          <a:xfrm>
            <a:off x="3143240" y="2357430"/>
            <a:ext cx="3000396" cy="1571636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Következő kérdés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2. kérdés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142976" y="1214422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accent6">
                    <a:lumMod val="75000"/>
                  </a:schemeClr>
                </a:solidFill>
              </a:rPr>
              <a:t>Az alábbiak közül melyik NEM megújuló energiaforrás?</a:t>
            </a:r>
            <a:endParaRPr lang="hu-H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85786" y="3000372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hu-HU" dirty="0" smtClean="0"/>
              <a:t>Feketekőszén</a:t>
            </a:r>
          </a:p>
          <a:p>
            <a:pPr marL="342900" indent="-342900">
              <a:buAutoNum type="alphaUcParenR"/>
            </a:pPr>
            <a:r>
              <a:rPr lang="hu-HU" dirty="0" smtClean="0"/>
              <a:t>Biomassza</a:t>
            </a:r>
          </a:p>
          <a:p>
            <a:pPr marL="342900" indent="-342900">
              <a:buAutoNum type="alphaUcParenR"/>
            </a:pPr>
            <a:r>
              <a:rPr lang="hu-HU" dirty="0" smtClean="0"/>
              <a:t>Napfény</a:t>
            </a:r>
            <a:endParaRPr lang="hu-HU" dirty="0"/>
          </a:p>
        </p:txBody>
      </p:sp>
      <p:sp>
        <p:nvSpPr>
          <p:cNvPr id="6" name="Akciógomb: Egyéni 5">
            <a:hlinkClick r:id="rId2" action="ppaction://hlinksldjump" highlightClick="1"/>
          </p:cNvPr>
          <p:cNvSpPr/>
          <p:nvPr/>
        </p:nvSpPr>
        <p:spPr>
          <a:xfrm>
            <a:off x="4786314" y="292893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7" name="Akciógomb: Egyéni 6">
            <a:hlinkClick r:id="rId3" action="ppaction://hlinksldjump" highlightClick="1"/>
          </p:cNvPr>
          <p:cNvSpPr/>
          <p:nvPr/>
        </p:nvSpPr>
        <p:spPr>
          <a:xfrm>
            <a:off x="6000760" y="400050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8" name="Akciógomb: Egyéni 7">
            <a:hlinkClick r:id="rId3" action="ppaction://hlinksldjump" highlightClick="1"/>
          </p:cNvPr>
          <p:cNvSpPr/>
          <p:nvPr/>
        </p:nvSpPr>
        <p:spPr>
          <a:xfrm>
            <a:off x="7215206" y="292893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19256" cy="1210147"/>
          </a:xfrm>
        </p:spPr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Tartalom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539552" y="1844824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Napjaink problémái</a:t>
            </a:r>
            <a:endParaRPr lang="hu-HU" dirty="0"/>
          </a:p>
        </p:txBody>
      </p:sp>
      <p:sp>
        <p:nvSpPr>
          <p:cNvPr id="5" name="Akciógomb: Egyéni 4">
            <a:hlinkClick r:id="rId3" action="ppaction://hlinksldjump" highlightClick="1"/>
          </p:cNvPr>
          <p:cNvSpPr/>
          <p:nvPr/>
        </p:nvSpPr>
        <p:spPr>
          <a:xfrm>
            <a:off x="539552" y="2492896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Fűtés</a:t>
            </a:r>
            <a:endParaRPr lang="hu-HU" dirty="0"/>
          </a:p>
        </p:txBody>
      </p:sp>
      <p:sp>
        <p:nvSpPr>
          <p:cNvPr id="7" name="Akciógomb: Egyéni 6">
            <a:hlinkClick r:id="rId4" action="ppaction://hlinksldjump" highlightClick="1"/>
          </p:cNvPr>
          <p:cNvSpPr/>
          <p:nvPr/>
        </p:nvSpPr>
        <p:spPr>
          <a:xfrm>
            <a:off x="539552" y="3789040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Benzin</a:t>
            </a:r>
            <a:endParaRPr lang="hu-HU" dirty="0"/>
          </a:p>
        </p:txBody>
      </p:sp>
      <p:sp>
        <p:nvSpPr>
          <p:cNvPr id="8" name="Akciógomb: Egyéni 7">
            <a:hlinkClick r:id="rId5" action="ppaction://hlinksldjump" highlightClick="1"/>
          </p:cNvPr>
          <p:cNvSpPr/>
          <p:nvPr/>
        </p:nvSpPr>
        <p:spPr>
          <a:xfrm>
            <a:off x="539552" y="3140968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Elektromos áram</a:t>
            </a:r>
            <a:endParaRPr lang="hu-HU" dirty="0"/>
          </a:p>
        </p:txBody>
      </p:sp>
      <p:sp>
        <p:nvSpPr>
          <p:cNvPr id="11" name="Akciógomb: Egyéni 10">
            <a:hlinkClick r:id="rId6" action="ppaction://hlinksldjump" highlightClick="1"/>
          </p:cNvPr>
          <p:cNvSpPr/>
          <p:nvPr/>
        </p:nvSpPr>
        <p:spPr>
          <a:xfrm>
            <a:off x="539552" y="4437112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Mi a megoldás?</a:t>
            </a:r>
            <a:endParaRPr lang="hu-HU" dirty="0"/>
          </a:p>
        </p:txBody>
      </p:sp>
      <p:sp>
        <p:nvSpPr>
          <p:cNvPr id="12" name="Akciógomb: Egyéni 11">
            <a:hlinkClick r:id="rId7" action="ppaction://hlinksldjump" highlightClick="1"/>
          </p:cNvPr>
          <p:cNvSpPr/>
          <p:nvPr/>
        </p:nvSpPr>
        <p:spPr>
          <a:xfrm>
            <a:off x="539552" y="5733256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Használati idő</a:t>
            </a:r>
            <a:endParaRPr lang="hu-HU" dirty="0"/>
          </a:p>
        </p:txBody>
      </p:sp>
      <p:sp>
        <p:nvSpPr>
          <p:cNvPr id="13" name="Akciógomb: Egyéni 12">
            <a:hlinkClick r:id="rId8" action="ppaction://hlinksldjump" highlightClick="1"/>
          </p:cNvPr>
          <p:cNvSpPr/>
          <p:nvPr/>
        </p:nvSpPr>
        <p:spPr>
          <a:xfrm>
            <a:off x="3203848" y="3140968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Napenergia</a:t>
            </a:r>
            <a:endParaRPr lang="hu-HU" dirty="0"/>
          </a:p>
        </p:txBody>
      </p:sp>
      <p:sp>
        <p:nvSpPr>
          <p:cNvPr id="14" name="Akciógomb: Egyéni 13">
            <a:hlinkClick r:id="rId9" action="ppaction://hlinksldjump" highlightClick="1"/>
          </p:cNvPr>
          <p:cNvSpPr/>
          <p:nvPr/>
        </p:nvSpPr>
        <p:spPr>
          <a:xfrm>
            <a:off x="3203848" y="4437112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Vízenergia-árapály</a:t>
            </a:r>
            <a:endParaRPr lang="hu-HU" dirty="0"/>
          </a:p>
        </p:txBody>
      </p:sp>
      <p:sp>
        <p:nvSpPr>
          <p:cNvPr id="15" name="Akciógomb: Egyéni 14">
            <a:hlinkClick r:id="rId10" action="ppaction://hlinksldjump" highlightClick="1"/>
          </p:cNvPr>
          <p:cNvSpPr/>
          <p:nvPr/>
        </p:nvSpPr>
        <p:spPr>
          <a:xfrm>
            <a:off x="3203848" y="2492896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Szélenergia</a:t>
            </a:r>
            <a:endParaRPr lang="hu-HU" dirty="0"/>
          </a:p>
        </p:txBody>
      </p:sp>
      <p:sp>
        <p:nvSpPr>
          <p:cNvPr id="16" name="Akciógomb: Egyéni 15">
            <a:hlinkClick r:id="rId11" action="ppaction://hlinksldjump" highlightClick="1"/>
          </p:cNvPr>
          <p:cNvSpPr/>
          <p:nvPr/>
        </p:nvSpPr>
        <p:spPr>
          <a:xfrm>
            <a:off x="539552" y="5085184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Megújuló energiaforrás</a:t>
            </a:r>
            <a:endParaRPr lang="hu-HU" dirty="0"/>
          </a:p>
        </p:txBody>
      </p:sp>
      <p:sp>
        <p:nvSpPr>
          <p:cNvPr id="17" name="Akciógomb: Egyéni 16">
            <a:hlinkClick r:id="rId12" action="ppaction://hlinksldjump" highlightClick="1"/>
          </p:cNvPr>
          <p:cNvSpPr/>
          <p:nvPr/>
        </p:nvSpPr>
        <p:spPr>
          <a:xfrm>
            <a:off x="3203848" y="3789040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Vízenergia-folyóvíz</a:t>
            </a:r>
            <a:endParaRPr lang="hu-HU" dirty="0"/>
          </a:p>
        </p:txBody>
      </p:sp>
      <p:sp>
        <p:nvSpPr>
          <p:cNvPr id="18" name="Akciógomb: Egyéni 17">
            <a:hlinkClick r:id="rId13" action="ppaction://hlinksldjump" highlightClick="1"/>
          </p:cNvPr>
          <p:cNvSpPr/>
          <p:nvPr/>
        </p:nvSpPr>
        <p:spPr>
          <a:xfrm>
            <a:off x="3203848" y="1844824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Főbb megújuló energiahordozók</a:t>
            </a:r>
            <a:endParaRPr lang="hu-HU" dirty="0"/>
          </a:p>
        </p:txBody>
      </p:sp>
      <p:sp>
        <p:nvSpPr>
          <p:cNvPr id="20" name="Akciógomb: Egyéni 19">
            <a:hlinkClick r:id="rId14" action="ppaction://hlinksldjump" highlightClick="1"/>
          </p:cNvPr>
          <p:cNvSpPr/>
          <p:nvPr/>
        </p:nvSpPr>
        <p:spPr>
          <a:xfrm>
            <a:off x="3203848" y="5733256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jövő</a:t>
            </a:r>
            <a:endParaRPr lang="hu-HU" dirty="0"/>
          </a:p>
        </p:txBody>
      </p:sp>
      <p:sp>
        <p:nvSpPr>
          <p:cNvPr id="21" name="Akciógomb: Egyéni 20">
            <a:hlinkClick r:id="rId15" action="ppaction://hlinksldjump" highlightClick="1"/>
          </p:cNvPr>
          <p:cNvSpPr/>
          <p:nvPr/>
        </p:nvSpPr>
        <p:spPr>
          <a:xfrm>
            <a:off x="3203848" y="5085184"/>
            <a:ext cx="2520280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Biomassza</a:t>
            </a:r>
            <a:endParaRPr lang="hu-HU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5868144" y="263691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/>
              <a:t>Tipp:</a:t>
            </a:r>
            <a:r>
              <a:rPr lang="hu-HU" dirty="0" smtClean="0"/>
              <a:t>  ház jelre kattintva visszatérhet a Tartalom diára.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5868144" y="3284984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/>
              <a:t>Tipp:</a:t>
            </a:r>
            <a:r>
              <a:rPr lang="hu-HU" dirty="0" smtClean="0"/>
              <a:t> amennyiben a leírt információ nem volt kielégítő, a ? gombra kattintva megtekintheti a forrásokat.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5868144" y="4509120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/>
              <a:t>Tipp:</a:t>
            </a:r>
            <a:r>
              <a:rPr lang="hu-HU" dirty="0" smtClean="0"/>
              <a:t> a prezentáció nem automatikus, így a felhasználó választhatja ki, milyen sorrendben akarja megnézni a diákat, és hogy milyen gyorsasággal.</a:t>
            </a:r>
            <a:endParaRPr lang="hu-HU" dirty="0"/>
          </a:p>
        </p:txBody>
      </p:sp>
      <p:sp>
        <p:nvSpPr>
          <p:cNvPr id="25" name="Akciógomb: Súgó 24">
            <a:hlinkClick r:id="rId16" action="ppaction://hlinksldjump" highlightClick="1"/>
          </p:cNvPr>
          <p:cNvSpPr/>
          <p:nvPr/>
        </p:nvSpPr>
        <p:spPr>
          <a:xfrm>
            <a:off x="6660232" y="1700808"/>
            <a:ext cx="864096" cy="79208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9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1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3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7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1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3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90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/>
      <p:bldP spid="23" grpId="0"/>
      <p:bldP spid="24" grpId="0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92D050"/>
                </a:solidFill>
              </a:rPr>
              <a:t>Nagyon jó!</a:t>
            </a:r>
            <a:endParaRPr lang="hu-HU" b="1" dirty="0">
              <a:solidFill>
                <a:srgbClr val="92D050"/>
              </a:solidFill>
            </a:endParaRPr>
          </a:p>
        </p:txBody>
      </p:sp>
      <p:sp>
        <p:nvSpPr>
          <p:cNvPr id="4" name="Akciógomb: Egyéni 3">
            <a:hlinkClick r:id="" action="ppaction://hlinkshowjump?jump=nextslide" highlightClick="1"/>
          </p:cNvPr>
          <p:cNvSpPr/>
          <p:nvPr/>
        </p:nvSpPr>
        <p:spPr>
          <a:xfrm>
            <a:off x="3143240" y="2357430"/>
            <a:ext cx="3000396" cy="1571636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Következő kérdés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3. kérdés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785918" y="1357298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accent6">
                    <a:lumMod val="75000"/>
                  </a:schemeClr>
                </a:solidFill>
              </a:rPr>
              <a:t>Hány csoportja van az energiaforrásoknak?</a:t>
            </a:r>
            <a:endParaRPr lang="hu-H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928662" y="2786058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hu-HU" dirty="0" smtClean="0"/>
              <a:t>1</a:t>
            </a:r>
          </a:p>
          <a:p>
            <a:pPr marL="342900" indent="-342900">
              <a:buAutoNum type="alphaUcParenR"/>
            </a:pPr>
            <a:r>
              <a:rPr lang="hu-HU" dirty="0" smtClean="0"/>
              <a:t>2</a:t>
            </a:r>
          </a:p>
          <a:p>
            <a:pPr marL="342900" indent="-342900">
              <a:buAutoNum type="alphaUcParenR"/>
            </a:pPr>
            <a:r>
              <a:rPr lang="hu-HU" dirty="0" smtClean="0"/>
              <a:t>3</a:t>
            </a:r>
            <a:endParaRPr lang="hu-HU" dirty="0"/>
          </a:p>
        </p:txBody>
      </p:sp>
      <p:sp>
        <p:nvSpPr>
          <p:cNvPr id="6" name="Akciógomb: Egyéni 5">
            <a:hlinkClick r:id="rId2" action="ppaction://hlinksldjump" highlightClick="1"/>
          </p:cNvPr>
          <p:cNvSpPr/>
          <p:nvPr/>
        </p:nvSpPr>
        <p:spPr>
          <a:xfrm>
            <a:off x="4786314" y="292893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7" name="Akciógomb: Egyéni 6">
            <a:hlinkClick r:id="rId2" action="ppaction://hlinksldjump" highlightClick="1"/>
          </p:cNvPr>
          <p:cNvSpPr/>
          <p:nvPr/>
        </p:nvSpPr>
        <p:spPr>
          <a:xfrm>
            <a:off x="5643570" y="3929066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8" name="Akciógomb: Egyéni 7">
            <a:hlinkClick r:id="rId3" action="ppaction://hlinksldjump" highlightClick="1"/>
          </p:cNvPr>
          <p:cNvSpPr/>
          <p:nvPr/>
        </p:nvSpPr>
        <p:spPr>
          <a:xfrm>
            <a:off x="6500826" y="2928934"/>
            <a:ext cx="85725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92D050"/>
                </a:solidFill>
              </a:rPr>
              <a:t>Tökéletes!</a:t>
            </a:r>
            <a:endParaRPr lang="hu-HU" b="1" dirty="0">
              <a:solidFill>
                <a:srgbClr val="92D050"/>
              </a:solidFill>
            </a:endParaRPr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4929190" y="2357430"/>
            <a:ext cx="3000396" cy="1571636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Vissza a kezdőlapra</a:t>
            </a:r>
            <a:endParaRPr lang="hu-HU" dirty="0"/>
          </a:p>
        </p:txBody>
      </p:sp>
      <p:sp>
        <p:nvSpPr>
          <p:cNvPr id="5" name="Akciógomb: Egyéni 4">
            <a:hlinkClick r:id="rId3" action="ppaction://hlinksldjump" highlightClick="1"/>
          </p:cNvPr>
          <p:cNvSpPr/>
          <p:nvPr/>
        </p:nvSpPr>
        <p:spPr>
          <a:xfrm>
            <a:off x="1285852" y="2357430"/>
            <a:ext cx="3000396" cy="1571636"/>
          </a:xfrm>
          <a:prstGeom prst="actionButtonBlank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Előröl kezdem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Rossz válasz!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Akciógomb: Egyéni 3">
            <a:hlinkClick r:id="rId2" action="ppaction://hlinksldjump" highlightClick="1"/>
          </p:cNvPr>
          <p:cNvSpPr/>
          <p:nvPr/>
        </p:nvSpPr>
        <p:spPr>
          <a:xfrm>
            <a:off x="1000100" y="2571744"/>
            <a:ext cx="3000396" cy="1285884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Előröl kezdem</a:t>
            </a:r>
            <a:endParaRPr lang="hu-HU" dirty="0"/>
          </a:p>
        </p:txBody>
      </p:sp>
      <p:sp>
        <p:nvSpPr>
          <p:cNvPr id="5" name="Akciógomb: Egyéni 4">
            <a:hlinkClick r:id="rId3" action="ppaction://hlinksldjump" highlightClick="1"/>
          </p:cNvPr>
          <p:cNvSpPr/>
          <p:nvPr/>
        </p:nvSpPr>
        <p:spPr>
          <a:xfrm>
            <a:off x="5143504" y="2571744"/>
            <a:ext cx="3000396" cy="1285884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Talán máskor</a:t>
            </a:r>
            <a:endParaRPr lang="hu-HU" dirty="0"/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FF00"/>
                </a:solidFill>
              </a:rPr>
              <a:t>Források</a:t>
            </a:r>
            <a:endParaRPr lang="hu-HU" b="1" dirty="0">
              <a:solidFill>
                <a:srgbClr val="FFFF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>
                <a:hlinkClick r:id="rId2"/>
              </a:rPr>
              <a:t>http://epitoipar.mart.hu/hirek-aktualitasok/miert-epitsuk-be-a-legdragabb-uzemkoltsegu-villamos-energiaval-mukodo-futest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http://sikeres.hu/cikkek/megdobbento-grafikonok-1142.html</a:t>
            </a:r>
            <a:endParaRPr lang="hu-HU" dirty="0" smtClean="0"/>
          </a:p>
          <a:p>
            <a:r>
              <a:rPr lang="hu-HU" dirty="0" smtClean="0">
                <a:hlinkClick r:id="rId4"/>
              </a:rPr>
              <a:t>http://hu.wikipedia.org/wiki/Sz%C3%A9lturbina</a:t>
            </a:r>
            <a:endParaRPr lang="hu-HU" dirty="0" smtClean="0"/>
          </a:p>
          <a:p>
            <a:r>
              <a:rPr lang="hu-HU" dirty="0" smtClean="0">
                <a:hlinkClick r:id="rId5"/>
              </a:rPr>
              <a:t>http://hu.wikipedia.org/wiki/Napelem</a:t>
            </a:r>
            <a:endParaRPr lang="hu-HU" dirty="0" smtClean="0"/>
          </a:p>
          <a:p>
            <a:r>
              <a:rPr lang="hu-HU" dirty="0" smtClean="0">
                <a:hlinkClick r:id="rId6"/>
              </a:rPr>
              <a:t>http://hu.wikipedia.org/wiki/V%C3%ADzer%C5%91m%C5%B1</a:t>
            </a:r>
            <a:endParaRPr lang="hu-HU" dirty="0" smtClean="0"/>
          </a:p>
          <a:p>
            <a:r>
              <a:rPr lang="hu-HU" dirty="0" smtClean="0">
                <a:hlinkClick r:id="rId7"/>
              </a:rPr>
              <a:t>http://hu.wikipedia.org/wiki/Biomassza</a:t>
            </a:r>
            <a:endParaRPr lang="hu-HU" dirty="0" smtClean="0"/>
          </a:p>
        </p:txBody>
      </p:sp>
      <p:sp>
        <p:nvSpPr>
          <p:cNvPr id="4" name="Akciógomb: Kezdő dia 3">
            <a:hlinkClick r:id="rId8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Napjaink problémái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A mai nap embere rengeteg gonddal kerül szembe élete során, melyek közül kiemelkedő az alábbi három: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Fűtés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Elektromos áram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Benzinárak</a:t>
            </a:r>
            <a:endParaRPr lang="hu-HU" dirty="0"/>
          </a:p>
        </p:txBody>
      </p:sp>
      <p:pic>
        <p:nvPicPr>
          <p:cNvPr id="4" name="Kép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140968"/>
            <a:ext cx="2676525" cy="1714500"/>
          </a:xfrm>
          <a:prstGeom prst="rect">
            <a:avLst/>
          </a:prstGeom>
        </p:spPr>
      </p:pic>
      <p:sp>
        <p:nvSpPr>
          <p:cNvPr id="5" name="Akciógomb: Kezdő dia 4">
            <a:hlinkClick r:id="rId3" action="ppaction://hlinksldjump" highlightClick="1"/>
          </p:cNvPr>
          <p:cNvSpPr/>
          <p:nvPr/>
        </p:nvSpPr>
        <p:spPr>
          <a:xfrm>
            <a:off x="0" y="6021288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Súgó 5">
            <a:hlinkClick r:id="rId4" action="ppaction://hlinksldjump" highlightClick="1"/>
          </p:cNvPr>
          <p:cNvSpPr/>
          <p:nvPr/>
        </p:nvSpPr>
        <p:spPr>
          <a:xfrm>
            <a:off x="8244408" y="6021288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Fűtés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6064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dirty="0" smtClean="0"/>
              <a:t>Az emberek többsége manapság földgázzal, fával vagy szénnel fűt.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76056" y="2348880"/>
            <a:ext cx="3744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Ezzel azonban el kell viselniük a fűtésszámla rohamos növekedését.</a:t>
            </a:r>
            <a:endParaRPr lang="hu-HU" sz="32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2204864"/>
          <a:ext cx="6012160" cy="46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Kép 5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4725144"/>
            <a:ext cx="1722512" cy="1246211"/>
          </a:xfrm>
          <a:prstGeom prst="rect">
            <a:avLst/>
          </a:prstGeom>
        </p:spPr>
      </p:pic>
      <p:sp>
        <p:nvSpPr>
          <p:cNvPr id="7" name="Akciógomb: Súgó 6">
            <a:hlinkClick r:id="rId4" action="ppaction://hlinksldjump" highlightClick="1"/>
          </p:cNvPr>
          <p:cNvSpPr/>
          <p:nvPr/>
        </p:nvSpPr>
        <p:spPr>
          <a:xfrm>
            <a:off x="8280920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Akciógomb: Kezdő dia 7">
            <a:hlinkClick r:id="rId5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Graphic spid="5" grpId="0">
        <p:bldAsOne/>
      </p:bldGraphic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Elektromos áram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40768"/>
            <a:ext cx="8424936" cy="15799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Áramot rengetegféleképpen lehet előállítani. Sajnos több áram termelődik hő- és atomerőművekben, mint szél vagy vízerőművekben.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491880" y="3933056"/>
            <a:ext cx="2952328" cy="56783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Sajnos</a:t>
            </a:r>
            <a:r>
              <a:rPr lang="hu-HU" sz="230800" dirty="0" smtClean="0"/>
              <a:t> az erőművekben </a:t>
            </a:r>
            <a:r>
              <a:rPr lang="hu-HU" sz="3200" dirty="0" smtClean="0"/>
              <a:t>az alapanyag drága, amit megint csak a pénztárcánk sínyli meg</a:t>
            </a:r>
            <a:endParaRPr lang="hu-HU" sz="3200" dirty="0"/>
          </a:p>
        </p:txBody>
      </p:sp>
      <p:pic>
        <p:nvPicPr>
          <p:cNvPr id="6" name="Kép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797152"/>
            <a:ext cx="1650504" cy="1194115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/>
        </p:nvGraphicFramePr>
        <p:xfrm>
          <a:off x="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543600" y="2852936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Az alapanyag árának növekedését megint csak pénztárcánk sínyli meg.</a:t>
            </a:r>
            <a:endParaRPr lang="hu-HU" sz="3000" dirty="0"/>
          </a:p>
        </p:txBody>
      </p:sp>
      <p:sp>
        <p:nvSpPr>
          <p:cNvPr id="9" name="Akciógomb: Kezdő dia 8">
            <a:hlinkClick r:id="rId4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Akciógomb: Súgó 9">
            <a:hlinkClick r:id="rId5" action="ppaction://hlinksldjump" highlightClick="1"/>
          </p:cNvPr>
          <p:cNvSpPr/>
          <p:nvPr/>
        </p:nvSpPr>
        <p:spPr>
          <a:xfrm>
            <a:off x="8280920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7" grpId="0">
        <p:bldAsOne/>
      </p:bldGraphic>
      <p:bldP spid="8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Benzin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8720"/>
            <a:ext cx="9144000" cy="18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dirty="0" smtClean="0"/>
              <a:t>A legutolsó és korunk legnagyobb problémája a benzin árának emelkedése. A szállítás és a kútfeltárás költségeit a vállalatok a benzin és a diesel árának folytonos emelésével enyhíti,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76056" y="3212976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/>
              <a:t>aminek megint a pénztárcánk látja kárát.</a:t>
            </a:r>
            <a:endParaRPr lang="hu-HU" sz="3200" dirty="0"/>
          </a:p>
        </p:txBody>
      </p:sp>
      <p:pic>
        <p:nvPicPr>
          <p:cNvPr id="5" name="Kép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797152"/>
            <a:ext cx="1794520" cy="1298308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/>
        </p:nvGraphicFramePr>
        <p:xfrm>
          <a:off x="0" y="3356992"/>
          <a:ext cx="5724128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Akciógomb: Súgó 6">
            <a:hlinkClick r:id="rId4" action="ppaction://hlinksldjump" highlightClick="1"/>
          </p:cNvPr>
          <p:cNvSpPr/>
          <p:nvPr/>
        </p:nvSpPr>
        <p:spPr>
          <a:xfrm>
            <a:off x="8280920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Akciógomb: Kezdő dia 7">
            <a:hlinkClick r:id="rId5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Graphic spid="6" grpId="0">
        <p:bldAsOne/>
      </p:bldGraphic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Mi a megoldás?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Megoldás persze sokféle lehet: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Tűrünk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Rövidtávú megoldás (</a:t>
            </a:r>
            <a:r>
              <a:rPr lang="hu-HU" dirty="0" err="1" smtClean="0"/>
              <a:t>hulladékfás</a:t>
            </a:r>
            <a:r>
              <a:rPr lang="hu-HU" dirty="0" smtClean="0"/>
              <a:t> tüzelés földgáz helyett)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 smtClean="0"/>
              <a:t>Hosszútávú</a:t>
            </a:r>
            <a:r>
              <a:rPr lang="hu-HU" dirty="0" smtClean="0"/>
              <a:t> megoldás (napelem vagy szélturbina beszerzése otthonra)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Globális megoldás (az </a:t>
            </a:r>
            <a:r>
              <a:rPr lang="hu-HU" dirty="0" smtClean="0"/>
              <a:t>országok </a:t>
            </a:r>
            <a:r>
              <a:rPr lang="hu-HU" dirty="0" smtClean="0"/>
              <a:t>energiájuk döntő többségét megújuló energiaforrásokból állítják elő)</a:t>
            </a:r>
            <a:endParaRPr lang="hu-HU" dirty="0"/>
          </a:p>
        </p:txBody>
      </p:sp>
      <p:sp>
        <p:nvSpPr>
          <p:cNvPr id="4" name="Akciógomb: Kezdő dia 3">
            <a:hlinkClick r:id="rId2" action="ppaction://hlinksldjump" highlightClick="1"/>
          </p:cNvPr>
          <p:cNvSpPr/>
          <p:nvPr/>
        </p:nvSpPr>
        <p:spPr>
          <a:xfrm>
            <a:off x="0" y="-27384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Akciógomb: Súgó 4">
            <a:hlinkClick r:id="rId3" action="ppaction://hlinksldjump" highlightClick="1"/>
          </p:cNvPr>
          <p:cNvSpPr/>
          <p:nvPr/>
        </p:nvSpPr>
        <p:spPr>
          <a:xfrm>
            <a:off x="8280920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Mi megújuló energiaforrás?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Az energiahordozókat két nagy csoportra lehet osztani: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 flipH="1">
            <a:off x="2123728" y="2420888"/>
            <a:ext cx="144016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5724128" y="2420888"/>
            <a:ext cx="115212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1403648" y="35730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Megújuló</a:t>
            </a:r>
            <a:endParaRPr lang="hu-HU" sz="28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652120" y="357301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Nem megújuló</a:t>
            </a:r>
            <a:endParaRPr lang="hu-HU" sz="28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539553" y="4293097"/>
            <a:ext cx="36003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Megújuló energiaforrásnak nevezzünk minden olyan energiahordozót, amely a természet által gyorsabban termelődik újra, mint ahogy az ember felhasználja.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5508104" y="4293096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Minden olyan energiahordozó nem megújuló, amelyet az ember gyorsabban használ fel, mint ahogy a természet </a:t>
            </a:r>
            <a:r>
              <a:rPr lang="hu-HU" dirty="0" smtClean="0"/>
              <a:t>újratermeli.</a:t>
            </a:r>
            <a:endParaRPr lang="hu-HU" dirty="0"/>
          </a:p>
        </p:txBody>
      </p:sp>
      <p:sp>
        <p:nvSpPr>
          <p:cNvPr id="13" name="Akciógomb: Súgó 12">
            <a:hlinkClick r:id="rId2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Akciógomb: Kezdő dia 13">
            <a:hlinkClick r:id="rId3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Meddig használhatunk megújuló hordozókat?</a:t>
            </a:r>
            <a:endParaRPr lang="hu-H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Mint a Földi </a:t>
            </a:r>
            <a:r>
              <a:rPr lang="hu-HU" dirty="0" smtClean="0"/>
              <a:t>létnek</a:t>
            </a:r>
            <a:r>
              <a:rPr lang="hu-HU" dirty="0" smtClean="0"/>
              <a:t>, úgy a légáramlatoknak, a párolgásnak, és a hőnek az </a:t>
            </a:r>
            <a:r>
              <a:rPr lang="hu-HU" dirty="0" smtClean="0"/>
              <a:t>oka </a:t>
            </a:r>
            <a:r>
              <a:rPr lang="hu-HU" dirty="0" smtClean="0"/>
              <a:t>is a napban keresendő.</a:t>
            </a:r>
          </a:p>
          <a:p>
            <a:pPr>
              <a:buNone/>
            </a:pPr>
            <a:r>
              <a:rPr lang="hu-HU" dirty="0" smtClean="0"/>
              <a:t>A Nap forgatja a Földet, felelős az állandó szelek keltette tengeráramlásokért, párologtat és nem utolsó sorban hőt és fényt biztosít, ami a Földi élethez nélkülözhetetlen.</a:t>
            </a:r>
          </a:p>
          <a:p>
            <a:pPr>
              <a:buNone/>
            </a:pPr>
            <a:r>
              <a:rPr lang="hu-HU" dirty="0" smtClean="0"/>
              <a:t>Meddig lesz megújuló energiahordozó? Ameddig felkel a Nap.</a:t>
            </a:r>
            <a:endParaRPr lang="hu-HU" dirty="0"/>
          </a:p>
        </p:txBody>
      </p:sp>
      <p:sp>
        <p:nvSpPr>
          <p:cNvPr id="4" name="Akciógomb: Kezdő dia 3">
            <a:hlinkClick r:id="rId2" action="ppaction://hlinksldjump" highlightClick="1"/>
          </p:cNvPr>
          <p:cNvSpPr/>
          <p:nvPr/>
        </p:nvSpPr>
        <p:spPr>
          <a:xfrm>
            <a:off x="0" y="0"/>
            <a:ext cx="899592" cy="8367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Akciógomb: Súgó 4">
            <a:hlinkClick r:id="rId3" action="ppaction://hlinksldjump" highlightClick="1"/>
          </p:cNvPr>
          <p:cNvSpPr/>
          <p:nvPr/>
        </p:nvSpPr>
        <p:spPr>
          <a:xfrm>
            <a:off x="8244408" y="6048672"/>
            <a:ext cx="899592" cy="83671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956</Words>
  <Application>Microsoft Office PowerPoint</Application>
  <PresentationFormat>Diavetítés a képernyőre (4:3 oldalarány)</PresentationFormat>
  <Paragraphs>122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Megújuló energiaforrások</vt:lpstr>
      <vt:lpstr>Tartalom</vt:lpstr>
      <vt:lpstr>Napjaink problémái</vt:lpstr>
      <vt:lpstr>Fűtés</vt:lpstr>
      <vt:lpstr>Elektromos áram</vt:lpstr>
      <vt:lpstr>Benzin</vt:lpstr>
      <vt:lpstr>Mi a megoldás?</vt:lpstr>
      <vt:lpstr>Mi megújuló energiaforrás?</vt:lpstr>
      <vt:lpstr>Meddig használhatunk megújuló hordozókat?</vt:lpstr>
      <vt:lpstr>Főbb megújuló energiahordozók</vt:lpstr>
      <vt:lpstr>Szélenergia</vt:lpstr>
      <vt:lpstr>Napenergia</vt:lpstr>
      <vt:lpstr>Vízenergia I. Folyók</vt:lpstr>
      <vt:lpstr>Vízenergia II. Ár-Apály</vt:lpstr>
      <vt:lpstr>Biomassza</vt:lpstr>
      <vt:lpstr>A megújuló energiaforrás jövője</vt:lpstr>
      <vt:lpstr>Kvíz</vt:lpstr>
      <vt:lpstr>Helyes!</vt:lpstr>
      <vt:lpstr>2. kérdés</vt:lpstr>
      <vt:lpstr>Nagyon jó!</vt:lpstr>
      <vt:lpstr>3. kérdés</vt:lpstr>
      <vt:lpstr>Tökéletes!</vt:lpstr>
      <vt:lpstr>Rossz válasz!</vt:lpstr>
      <vt:lpstr>Források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energiaforrások</dc:title>
  <dc:creator>Erika</dc:creator>
  <cp:lastModifiedBy>Roland</cp:lastModifiedBy>
  <cp:revision>43</cp:revision>
  <dcterms:created xsi:type="dcterms:W3CDTF">2013-01-28T16:00:15Z</dcterms:created>
  <dcterms:modified xsi:type="dcterms:W3CDTF">2013-02-11T19:00:50Z</dcterms:modified>
</cp:coreProperties>
</file>