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08" r:id="rId3"/>
  </p:sldMasterIdLst>
  <p:notesMasterIdLst>
    <p:notesMasterId r:id="rId25"/>
  </p:notesMasterIdLst>
  <p:sldIdLst>
    <p:sldId id="256" r:id="rId4"/>
    <p:sldId id="289" r:id="rId5"/>
    <p:sldId id="260" r:id="rId6"/>
    <p:sldId id="258" r:id="rId7"/>
    <p:sldId id="259" r:id="rId8"/>
    <p:sldId id="288" r:id="rId9"/>
    <p:sldId id="262" r:id="rId10"/>
    <p:sldId id="293" r:id="rId11"/>
    <p:sldId id="264" r:id="rId12"/>
    <p:sldId id="283" r:id="rId13"/>
    <p:sldId id="294" r:id="rId14"/>
    <p:sldId id="284" r:id="rId15"/>
    <p:sldId id="278" r:id="rId16"/>
    <p:sldId id="292" r:id="rId17"/>
    <p:sldId id="285" r:id="rId18"/>
    <p:sldId id="286" r:id="rId19"/>
    <p:sldId id="281" r:id="rId20"/>
    <p:sldId id="290" r:id="rId21"/>
    <p:sldId id="287" r:id="rId22"/>
    <p:sldId id="291" r:id="rId23"/>
    <p:sldId id="26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94660"/>
  </p:normalViewPr>
  <p:slideViewPr>
    <p:cSldViewPr>
      <p:cViewPr varScale="1">
        <p:scale>
          <a:sx n="110" d="100"/>
          <a:sy n="110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51D3A-DBD2-497A-8E36-43C89CDE4147}" type="datetimeFigureOut">
              <a:rPr lang="hu-HU"/>
              <a:pPr>
                <a:defRPr/>
              </a:pPr>
              <a:t>2013.02.14.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CA97F4E-0293-447A-91A9-D24B4ABB16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46083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382C41-1D2A-482C-84EC-CE4C48753800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033C8-73A0-4C4B-8D3B-3A78139F02D0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D088F-C4AB-4CA1-B39B-4D3EA9EE1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6321-0794-442E-9229-A6C5BBE22D1C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8AEF-17DE-4388-82D8-A72F86393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C9714-F57C-43C9-8C55-14B82ECB8BE9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8D61-0CBA-4B25-BF81-E26278B31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B786-A15D-4268-B058-8B7CDBBD8420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DCDD3-9D6B-4C19-985C-2AFA3D54A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5E6D1-F08F-44FE-85A5-233463836EBD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1EB12-EE4E-477F-85CF-E15A7E3F7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5C44-5E26-40BC-B21D-4DA4533C6540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6AD59-22D0-4F38-8EC5-A0837A20E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26BA-0510-4FC4-B29F-F3E903BCC856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D2EDC-4541-441C-9FCF-72477AE8B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A6F65-DC9E-4F33-B5AD-D2EF03014515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6EA47-DF60-4CD0-AB10-B03AD311D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1AE6-FDFD-42A8-926A-C2DB8757CEC8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826C2-F5B5-44C8-9D72-81D8D813B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EF794-3A1F-4ADD-8F35-3C0BCBE74786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E679-043F-4DC6-9D37-42B4CF48E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4C2C4-3006-47D0-8B08-696B56200B2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994EB-A264-4166-B861-0C14D4F2D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88FAA-F69C-4E5C-8330-7AB35366082B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71394-F8B1-405B-BFA0-12E876F8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F90B-55C1-42C2-B33E-B5BB2F713E6B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2252-C5A2-4A1F-A52B-EC3AE5195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45F08-38A4-43D8-BDA3-11B37FFAA732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5236-76B1-4879-950F-DCAF8565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43F13-1E75-4897-91A9-F86BF310F9B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0E53-8A46-4840-BC51-5B070C363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EC1D6-8F71-420D-A94F-08FD09BF1740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05015-16D6-4C65-9E88-F1420A70B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7716-342C-454E-80E3-27A8AD0EAC03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090F-71E9-41D3-9E9A-F8E5199EF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8CFC-30DB-4921-9DC9-61ADC40D4C8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3A7A6-4FD2-4069-BB85-B28261AEE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1AA72-E386-41F8-BC87-FAC5BABC4A7D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1DA9C-5B85-49EA-A4D9-536C93673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0521-27E6-42BB-B9FF-648BE95FCE5A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01B58-502D-4D4D-A3A7-69660F4BE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5CCB-AA27-4970-BA1A-DE747A14CA47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4A65-7F13-42A9-B053-D47C4BF2E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3D9F-3D64-41E4-9FC5-57833C132CFA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A9BF-266C-4AB7-95C7-099C054B9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6F3FF-8892-4316-94A4-EB0C57331CF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1C13-F553-412E-9268-051A21742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4AA40-922D-4E4E-8B58-0A0D0115D34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81F3-17F9-4103-8E38-21D52669B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9F94-CD8A-4EA4-8638-17C5B2E932E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56F57-DD5E-4370-9D54-6EC5B7E99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B516-CED2-40D4-97B7-599953F8C263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6EB0C-C008-48B6-B6A4-C79BFE0EE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7500B-96A8-4548-8DAE-8208005AC831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986BB-426E-4E45-B477-1B9726DEF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0611-D123-46F4-811D-5CA3D13E6E56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A8987-DB1B-4868-A803-DBB92F28B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D278F-7543-4946-8356-7E2291B5A92C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BBD05-59B1-4697-9C1D-0F41D44DA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5124-BD54-44E6-90DC-B7C838AEC1B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1A630-22EA-48D9-B2A9-4D50FA49F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75FA-14EF-4EB4-BF42-CBE056F31D52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FEBC9-B285-4EC3-843F-E8809D06E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F88B1-1FDC-4661-9825-98C59A1A3C4F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4872E-CBC7-4909-9E42-C7DA130DD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822BE-0F7A-4C6F-9498-F8D59093B0A0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9F006-C66C-43CC-B3A6-F4591E89E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FB4B34-59C4-4754-80FC-82A61987F976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F42299-C590-4B30-9AFA-A442AC9A1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18" r:id="rId2"/>
    <p:sldLayoutId id="2147483743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44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32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1EB4B371-17B2-48F4-8E8E-8965B9559372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C83AAD5C-7465-4D3F-8BDD-D8341B6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26" r:id="rId2"/>
    <p:sldLayoutId id="214748374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47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561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0C3A1C26-C7A1-4D17-A0E3-E829635B1AAB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95271DE8-BB09-4CF8-B44C-18001B4E7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34" r:id="rId2"/>
    <p:sldLayoutId id="2147483749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50" r:id="rId9"/>
    <p:sldLayoutId id="2147483740" r:id="rId10"/>
    <p:sldLayoutId id="214748374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919064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919064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slide" Target="slide19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slide" Target="slide19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15.xml"/><Relationship Id="rId6" Type="http://schemas.openxmlformats.org/officeDocument/2006/relationships/slide" Target="slide19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3.xml"/><Relationship Id="rId7" Type="http://schemas.openxmlformats.org/officeDocument/2006/relationships/slide" Target="slide2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slide" Target="slide16.xm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18" Type="http://schemas.openxmlformats.org/officeDocument/2006/relationships/slide" Target="slide3.xml"/><Relationship Id="rId3" Type="http://schemas.openxmlformats.org/officeDocument/2006/relationships/slide" Target="slide5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1.xml"/><Relationship Id="rId2" Type="http://schemas.openxmlformats.org/officeDocument/2006/relationships/slide" Target="slide4.xml"/><Relationship Id="rId16" Type="http://schemas.openxmlformats.org/officeDocument/2006/relationships/slide" Target="slide20.xml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5" Type="http://schemas.openxmlformats.org/officeDocument/2006/relationships/slide" Target="slide19.xml"/><Relationship Id="rId10" Type="http://schemas.openxmlformats.org/officeDocument/2006/relationships/slide" Target="slide13.xml"/><Relationship Id="rId4" Type="http://schemas.openxmlformats.org/officeDocument/2006/relationships/slide" Target="slide6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ssmann.hu/hu/tetovizelvezetes/kavicsfogo-kosar.html" TargetMode="External"/><Relationship Id="rId13" Type="http://schemas.openxmlformats.org/officeDocument/2006/relationships/slide" Target="slide19.xml"/><Relationship Id="rId3" Type="http://schemas.openxmlformats.org/officeDocument/2006/relationships/hyperlink" Target="http://hu.wikipedia.org/wiki/V%C3%ADztiszt%C3%ADt%C3%A1s" TargetMode="External"/><Relationship Id="rId7" Type="http://schemas.openxmlformats.org/officeDocument/2006/relationships/hyperlink" Target="http://www.drv.hu/drv/drv.head.page?nodeid=1008" TargetMode="External"/><Relationship Id="rId12" Type="http://schemas.openxmlformats.org/officeDocument/2006/relationships/hyperlink" Target="http://www.kislexikon.hu/irreverzibilis.html" TargetMode="External"/><Relationship Id="rId2" Type="http://schemas.openxmlformats.org/officeDocument/2006/relationships/hyperlink" Target="http://www.lugosviz-doktor.hu/node/1" TargetMode="Externa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hu.wikipedia.org/wiki/Szennyv%C3%ADz" TargetMode="External"/><Relationship Id="rId11" Type="http://schemas.openxmlformats.org/officeDocument/2006/relationships/hyperlink" Target="http://zeus.nyf.hu/~jmgt/letolt/kornymernok_ism/vizkez_viztiszt_elj.pdf" TargetMode="External"/><Relationship Id="rId5" Type="http://schemas.openxmlformats.org/officeDocument/2006/relationships/hyperlink" Target="http://fokk.hu/hu/blogs/read/1JCE0/Tudja+valaki+mi%C3%A9rt+fontos+a+tiszta+v%C3%ADz?" TargetMode="External"/><Relationship Id="rId15" Type="http://schemas.openxmlformats.org/officeDocument/2006/relationships/slide" Target="slide2.xml"/><Relationship Id="rId10" Type="http://schemas.openxmlformats.org/officeDocument/2006/relationships/hyperlink" Target="http://enfo.agt.bme.hu/drupal/node/4582" TargetMode="External"/><Relationship Id="rId4" Type="http://schemas.openxmlformats.org/officeDocument/2006/relationships/hyperlink" Target="http://office.microsoft.com/hu-hu/images/results.aspx?qu=v%C3%ADz&amp;ex=2" TargetMode="External"/><Relationship Id="rId9" Type="http://schemas.openxmlformats.org/officeDocument/2006/relationships/hyperlink" Target="http://www.summatrade.hu/dp_uj_oldomedence.php" TargetMode="External"/><Relationship Id="rId1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6.jpeg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6.xml"/><Relationship Id="rId5" Type="http://schemas.openxmlformats.org/officeDocument/2006/relationships/image" Target="../media/image8.gif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 numCol="1">
            <a:prstTxWarp prst="textCanDown">
              <a:avLst/>
            </a:prstTxWarp>
            <a:scene3d>
              <a:camera prst="obliqueTopRight"/>
              <a:lightRig rig="threePt" dir="t"/>
            </a:scene3d>
            <a:sp3d extrusionH="57150">
              <a:bevelT h="25400" prst="softRound"/>
            </a:sp3d>
          </a:bodyPr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V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í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ztiszt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í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t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á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71500" y="1905000"/>
            <a:ext cx="4191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Bacskulin</a:t>
            </a:r>
            <a:r>
              <a:rPr lang="hu-H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Kata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571500" y="2663825"/>
            <a:ext cx="4419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Felkészítő tanár: Györe Mihály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33400" y="3276600"/>
            <a:ext cx="4495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József Attila Gimnázium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6900 Makó Csanád vezér tér 6.</a:t>
            </a:r>
          </a:p>
        </p:txBody>
      </p:sp>
      <p:sp>
        <p:nvSpPr>
          <p:cNvPr id="9" name="Jobbra nyíl 8">
            <a:hlinkClick r:id="rId2" action="ppaction://hlinksldjump"/>
          </p:cNvPr>
          <p:cNvSpPr/>
          <p:nvPr/>
        </p:nvSpPr>
        <p:spPr>
          <a:xfrm>
            <a:off x="1571604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38920" name="Picture 2" descr="C:\Users\Patul\AppData\Local\Microsoft\Windows\Temporary Internet Files\Content.IE5\95150MNJ\MC900441738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57224" y="500043"/>
            <a:ext cx="7175351" cy="1071570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Szennyező anyagok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1857375" y="2143125"/>
            <a:ext cx="7143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>
              <a:buClr>
                <a:schemeClr val="tx1"/>
              </a:buClr>
              <a:buFont typeface="Trebuchet MS" pitchFamily="34" charset="0"/>
              <a:buAutoNum type="romanUcPeriod"/>
            </a:pPr>
            <a:r>
              <a:rPr lang="hu-HU" sz="2400" i="1">
                <a:latin typeface="Comic Sans MS" pitchFamily="66" charset="0"/>
              </a:rPr>
              <a:t>Szerves szennyező anyagok</a:t>
            </a:r>
          </a:p>
          <a:p>
            <a:pPr marL="857250" lvl="1" indent="-400050"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Comic Sans MS" pitchFamily="66" charset="0"/>
              </a:rPr>
              <a:t>Nehezen lebomló anyagok</a:t>
            </a:r>
          </a:p>
          <a:p>
            <a:pPr marL="857250" lvl="1" indent="-400050"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Comic Sans MS" pitchFamily="66" charset="0"/>
              </a:rPr>
              <a:t>Mikrobiológiai szennyezők</a:t>
            </a:r>
          </a:p>
          <a:p>
            <a:pPr marL="400050" indent="-400050">
              <a:buClr>
                <a:schemeClr val="tx1"/>
              </a:buClr>
              <a:buFont typeface="Trebuchet MS" pitchFamily="34" charset="0"/>
              <a:buAutoNum type="romanUcPeriod"/>
            </a:pPr>
            <a:r>
              <a:rPr lang="hu-HU" sz="2400" i="1">
                <a:latin typeface="Comic Sans MS" pitchFamily="66" charset="0"/>
              </a:rPr>
              <a:t> Szervetlen szennyező anyagok</a:t>
            </a:r>
          </a:p>
          <a:p>
            <a:pPr marL="857250" lvl="1" indent="-400050"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Comic Sans MS" pitchFamily="66" charset="0"/>
              </a:rPr>
              <a:t>Nitrogén</a:t>
            </a:r>
          </a:p>
          <a:p>
            <a:pPr marL="857250" lvl="1" indent="-400050"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Comic Sans MS" pitchFamily="66" charset="0"/>
              </a:rPr>
              <a:t>Foszfor</a:t>
            </a:r>
          </a:p>
          <a:p>
            <a:pPr marL="857250" lvl="1" indent="-400050"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Comic Sans MS" pitchFamily="66" charset="0"/>
              </a:rPr>
              <a:t>Cianidok</a:t>
            </a:r>
          </a:p>
          <a:p>
            <a:pPr marL="857250" lvl="1" indent="-400050"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Comic Sans MS" pitchFamily="66" charset="0"/>
              </a:rPr>
              <a:t>Toxikus fémek</a:t>
            </a:r>
          </a:p>
        </p:txBody>
      </p:sp>
      <p:sp>
        <p:nvSpPr>
          <p:cNvPr id="5" name="Jobbra nyíl 4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6" name="Jobbra nyíl 5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9159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99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380"/>
                            </p:stCondLst>
                            <p:childTnLst>
                              <p:par>
                                <p:cTn id="28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99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88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99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74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99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560"/>
                            </p:stCondLst>
                            <p:childTnLst>
                              <p:par>
                                <p:cTn id="46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99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420"/>
                            </p:stCondLst>
                            <p:childTnLst>
                              <p:par>
                                <p:cTn id="52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99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01122" cy="928694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Felszín alatti víz tisztítása</a:t>
            </a:r>
            <a:endParaRPr lang="hu-HU" i="1" dirty="0">
              <a:latin typeface="Comic Sans MS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000250" y="1857375"/>
            <a:ext cx="6400800" cy="3475038"/>
          </a:xfrm>
        </p:spPr>
        <p:txBody>
          <a:bodyPr rtlCol="0">
            <a:normAutofit lnSpcReduction="10000"/>
          </a:bodyPr>
          <a:lstStyle/>
          <a:p>
            <a:pPr indent="-182880" fontAlgn="auto">
              <a:buClr>
                <a:srgbClr val="FF9999"/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Leggyakoribb szennyezői:</a:t>
            </a:r>
          </a:p>
          <a:p>
            <a:pPr marL="548640" lvl="1" indent="-182880" fontAlgn="auto">
              <a:buClr>
                <a:srgbClr val="FF9999"/>
              </a:buClr>
              <a:buFont typeface="Courier New" pitchFamily="49" charset="0"/>
              <a:buChar char="o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Agresszív CO2</a:t>
            </a:r>
          </a:p>
          <a:p>
            <a:pPr marL="548640" lvl="1" indent="-182880" fontAlgn="auto">
              <a:buClr>
                <a:srgbClr val="FF9999"/>
              </a:buClr>
              <a:buFont typeface="Courier New" pitchFamily="49" charset="0"/>
              <a:buChar char="o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Oldott vas –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Fe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II só</a:t>
            </a:r>
          </a:p>
          <a:p>
            <a:pPr marL="548640" lvl="1" indent="-182880" fontAlgn="auto">
              <a:buClr>
                <a:srgbClr val="FF9999"/>
              </a:buClr>
              <a:buFont typeface="Courier New" pitchFamily="49" charset="0"/>
              <a:buChar char="o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Mangán</a:t>
            </a:r>
          </a:p>
          <a:p>
            <a:pPr marL="548640" lvl="1" indent="-182880" fontAlgn="auto">
              <a:buClr>
                <a:srgbClr val="FF9999"/>
              </a:buClr>
              <a:buFont typeface="Georgia" pitchFamily="18" charset="0"/>
              <a:buNone/>
              <a:defRPr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Arial" pitchFamily="34" charset="0"/>
              <a:buChar char="•"/>
              <a:defRPr/>
            </a:pPr>
            <a:r>
              <a:rPr lang="hu-H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Lehet:</a:t>
            </a:r>
          </a:p>
          <a:p>
            <a:pPr marL="548640" lvl="1" indent="-182880" fontAlgn="auto">
              <a:buClr>
                <a:srgbClr val="FF9999"/>
              </a:buClr>
              <a:buFont typeface="Courier New" pitchFamily="49" charset="0"/>
              <a:buChar char="o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Savtalanítás</a:t>
            </a:r>
          </a:p>
          <a:p>
            <a:pPr marL="548640" lvl="1" indent="-182880" fontAlgn="auto">
              <a:buClr>
                <a:srgbClr val="FF9999"/>
              </a:buClr>
              <a:buFont typeface="Courier New" pitchFamily="49" charset="0"/>
              <a:buChar char="o"/>
              <a:defRPr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Vastalanítás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marL="548640" lvl="1" indent="-182880" fontAlgn="auto">
              <a:buClr>
                <a:srgbClr val="FF9999"/>
              </a:buClr>
              <a:buFont typeface="Courier New" pitchFamily="49" charset="0"/>
              <a:buChar char="o"/>
              <a:defRPr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Mangántalanítás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marL="548640" lvl="1" indent="-182880" fontAlgn="auto">
              <a:buClr>
                <a:schemeClr val="accent6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Jobbra nyíl 3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Jobbra nyíl 4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0183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100"/>
                            </p:stCondLst>
                            <p:childTnLst>
                              <p:par>
                                <p:cTn id="42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100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175351" cy="1793167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Fizikai szennyvíztisztítás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1214438" y="3071813"/>
            <a:ext cx="65008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Trebuchet MS" pitchFamily="34" charset="0"/>
              </a:rPr>
              <a:t> Kő, kavicsfogó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Trebuchet MS" pitchFamily="34" charset="0"/>
              </a:rPr>
              <a:t> Rács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Trebuchet MS" pitchFamily="34" charset="0"/>
              </a:rPr>
              <a:t> Homokfogó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Trebuchet MS" pitchFamily="34" charset="0"/>
              </a:rPr>
              <a:t> Zsírfogó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>
                <a:latin typeface="Trebuchet MS" pitchFamily="34" charset="0"/>
              </a:rPr>
              <a:t> Ülepítők</a:t>
            </a:r>
          </a:p>
        </p:txBody>
      </p:sp>
      <p:sp>
        <p:nvSpPr>
          <p:cNvPr id="51203" name="AutoShape 2" descr="data:image/jpeg;base64,/9j/4AAQSkZJRgABAQAAAQABAAD/2wCEAAkGBhISERAREhQRFBMQGBYUFhcTGBQYFhYYFhYVFhMXFRUYGyYeGBkjGRQYHy8gJCcqLSwtGR4xNTAqNSYrLCkBCQoKDgwOFw8PFykcHxwsLyksLCkpKSksLCkpKSwpKSkpKSkpKSkpKSkpKSwpLCkpLCksKSkpLCwpLCkpLCwsKf/AABEIALQBGQMBIgACEQEDEQH/xAAcAAEAAgMBAQEAAAAAAAAAAAAABQYDBAcCAQj/xABHEAACAQIDBAcEBgcHAgcAAAABAgADEQQSIQUGMUETIlFhcYGRBzKhsRRScpKywUJTc4Ki0fAjJDNio8Lx4eIWNFRjg9LT/8QAGAEBAQEBAQAAAAAAAAAAAAAAAAECAwT/xAAfEQEBAQACAwADAQAAAAAAAAAAARECEiExQTJRYSL/2gAMAwEAAhEDEQA/AOgRET1OBERAREQEREBERAREQEREBERAREQEREBERAREQEREBERAREQEREBERAREQEREBERAREQEREBERARNLaW2aOHANaoqZr5Qb3a3YBqZTtpe1RFIFGnci+ZXIzd2UI3jx9Jm8pFxfp8zC9ri/G3O3bbsnGsbv7i6yFekKZjmswyka3ABQA5fE+sjdsYut02Z65qWsM4LPSYcbZiAwGvusNDeZ7r1dorbwYZVLmtSsLg2YE6Gx6o1+E06m+2BBt09M6EkrdgALcbC/OclwzUDTe9NhXNjTqCoejGq5hbgQVzcb8eEmcTsykhSmKVJaqBiKlMkpiEJXKy3NjoGBHImxEner1Xke0PA9f8AtT1OxW1Gmo07TbW08L7R8AVzdI2ls3Ubq37Ta3pfuvIDd7B4erVdxQoqlTEYdMuRMoU4Zs6gWtlNQE27RfjInZy0OgptVp0wmHooGBVQatW5ILadY2J434DtjtUyL5S38wLE2rKALdYhgtybAXIvfym1R3swjKXFenYG3Hrfd428pzTaLU6NYM9HDOXSofoiLZaLEqKZfLpmCg3104X4ys1aYfjqBwVDZF8XOl/XxjvV6v0EmLQsEDoWIzBQyk27bA3t3zLOCCuEFJqNStmCnOFASmpPJHuSRbix4902tmb44qllVanUVswSmSdeYNuqQew9pl7p1dxic92V7TWvatTDEm9l6jKOfU1zeol12ZtijiFLUnzW0IIIYeKnXzmpylTG7ERNIREQEREBERAREQEREBERAREQEREBERASo73b59A30ehY1jbM2hFMdlrG7ePD5WXaWNFGjVqtwpqzeNhoPM2HnOE0dol67VKhuzsSSeZJ1tfXj2ACY53GuMfdrbVJdlz3a/XcuoctzGo4SP6UHjlPiaJ+NwZkx1Mo7XJsxJBNQC4OugC3mJSTqCx8DVPx0E4tstN15EjwYfLpCPhNmizHUXbvtc+qgfOaec9p82N/TOx+EzJXZdMxF+XM+WjfCBuUcNck2KnmdRfy5+d5vrSsF1Jym414HutwvztoZF0sWQbG5PYSbjv7R5gCbKbRU249bQc79tu23MjQdsDa/wDE4o9UVSpDB7LfRxezaDQ6meKOKWqLq2YA38GsNfHh8JqN0LkMVRi2Yg5dSE943traZExlNQAtgMocBVtdTxYAcbW1trA91cGOXPXXUE9pvxPebzA2EfjbzuD6Em48jFXaQNrW63A3Fm+yb2Prfumk76ka37B73o1m9FgKtQXN7XHab/iB+cxPWB5j1v8A7wINXlc37CSD6EoZ5ckcSR49IPnmED5oNQVB7R0IPkcxMm9k7UcAVUYrVpG2ZSpJHeRfjrpIMAnQXPZZkPwIvN8HoqZB4tqeAt2C6i0Ds+6e8YxlHNoKiWV177aMAeAOvoZNzjHs5230OLRTolb+ybxY9Q6ae9bUciZ2ed+N2OdmERE0hERAREQEREBERAREQEREBERAREQKX7Utq9Hhkog6121+ylif4ivoZx0vY3HcdOd/dHhaW/2m7V6bGOgPVogUh4i+c/eLeglMVtb+Lemg+XxnDldrpPSTpY8FSrWsvE8gT9XnefKuFvwNz/7hP5SPRL5F7esf68AZmWuwFR+b6Du1v+UyrOaDDTrHuXqp6jj8J5pjkut+SdVf3m4t/Ws3cVg61GrToujrUyh3A1OUi+bS/LnMC4olnW/u6XIvfxgYiv6OjHkgFqYPeP0z4/GfKiMTkVgalSys5/AvYo5/ymSljRYkBQNb2BBtz1nmlilHWAW472sL6dvZAyqlqyAe6EZF8MjC/mbnzmDDUWNJRezUjnQ936Q09ZnbHKSr2W66A3NuFrW7dZ9THhVFsoA4Xub2007oGIIWBKgXPvJbqP3gdvd6TwtO4sv3H1H7hOo+HnMn0xF1AUXINrE+Bv5zI2L6yrf3jqRYehEDEuHY6WYdzjMnkTwn1MIBzynspk/I6ehm5szBVK+INBFzMwOQEgcBdusSOABMU9jVKmExNQsA+BqKrrxbrMUvfhowMo1mxKqGKjVbBj+nr2m00q9Ykk8bWIPap5EefzmSpq9/1o+YuPiBNUHQHsJU+B/5PpINjC1rEWvodPmv5z9A7A2n9Iw1GtzdRm+0NH/iBn53pXv3jq+Y1H8p1j2UbVulXDk8P7RPA2Vx+H4zfC+WeToERE7MEREBERAREQEREBERAREQEREBNXauPFCjVrHhSUt4kDqjzNh5zalH9q21cmHp0AdazXP2Utb1Yj7pktyLHJdoYgszMTdmJN+0sf8Ak+c1rcbcyFHgP+BPVVtfDX8lnvDpqOxFLnyF/wAhPO6M+HwxK4ioCLUVVfEswpgDv1J8FM3Nj4Dpa+Eo/rHW/hcA/C88hMmCpD9LE12c960Eyr6vWf7ssPs6wwfaKufdw9NnPdZbfN/hLBZdhVBU21tPE/o4ZCg7soVT8Kbyp7F2Ur4LH4yoLlEJX9pVNgT4X9SOyTO6lcjZ22cYeNc1LHxVrfGsJjp0smwnA44isiePWT/6GaRIbd3coLs/AAUaQq1nwlNmCqGYOLuCwF9ec2Nvbl4IYvZ9FKCIlZqxqBS4zCmgZQTmuNSeHbJXe5OvsmlyOKpf6ambG1ddpbOH1UxTeqKJrGdcu9oGxqOFxbU6KBaYWmwW7EdZTm1JJ4iT/s33YwuJp4gV6SuVNMKSW6odWJtYjmLzU9rqf3sHtpU/g1USd9kjdXFD9ifhUH5TMn+mvjxu9u9QfZWKBo0jVT6VTzlFLgpmyWYi4tpPO2kD7BwtVQM1EUKmgHFT0ZPqZYNz6XV2hS7MXXXycL/ORGxaPSbBq0udNa6+dN2cflL8RFbToJhtrYKrTAWnWam4A4AV7owHdcmZaWAttTa2D5Y2i7qP85AqL8Wb0mlvcS+A2XiR7y0gt/8ANTy2+IaS282IFPauycaPdxAVSe5tPw1l9JBzA3yacUP53Hzmba2HVa1QILJVVatMdiuoqKPIMV8pJ7ybO6HG4yjwGcsvgTmX+FxNPHLfDYWtzos+HbwU9LT/AIarL+5MtI1Tz7RfzX/j4yx7obX6DE0qn6IPW+w3vfAt6CV11ylh9Q5h4f1aZcPUynTkbeR1X+u+QfpIGJVd0N66NSjQovUArWCgNfrWuEs3AtYWte9xLVPRLrlSIiUIiICIiAiIgIiICIiAiIgYsUHKOKZVXIOUsCVDW0JA4i84xvlTxBrOuIqLVq09Lg9UAi4AAUAWzE2tOt7dx9WjSL0aLV3vbKOWh1IGpHKw7eU5kd1sdWetjaqrSQ52cViyMQOsSEykjUm15z5NcVDC3Nu028h/Xwm2gtQrP+sZaa+Fy7fBFH70k9obHJuyXJtYAnhe/D1Jm3gdiLXxGz8HSOcKvTYhgGAUswNUG44KiIveT3znjbW23Sy1cPh//TUKSn7dQGvU+NW3lJzco9Hg9r4vhamaanvYN+ZSVzGYzpq+LxHJ2q1B4a5B+ESyVk6Dd8Dni6w8wG/lQ+MsK2np9Du9TXgcQ6/xVSfw0hNzHYe2B2PQ/XYimxHddz/vE8b/AFPosFszDdmUn/46QB+NSeMDt1MXidj0VVlOGL5gdR1ETKynncITwuD6m/xlZt5Dm2hslex69T7tMTNjTfamEH1cPXPqyD8pg2l1tr4Ff1dCu/3ur+Uz1ddrUv8ALhHPrWtNop2+GzTicXXWtUydFTDJZFuVFYqq2LC+jk37uEntxtlrhsRi6KvnApYZs2muYVCdATbjKv7Xj/eV/ZU/x1ZI+yNuvW76SH0qMPzmJ+S/Fo3YNsVtVeyuj/fT/tmruVR/s9o4c8ExNdPJwLfnNrZGm0tor9dMO/8ACw/OYd2jk2htan2vRrffRrmb/SKqtHpNh5TxwtZ18AWP/wConjeK9XYmAxA9/DMq37Mpan80Sa1bb3RfT8IgR6dfEM2e9wFuLZLaEkqDe9tOB5SO7dLptj7Qw/E0WqMB5LVX4o0w0jvaOgavhMWvu4uijedrfJkkDgKWejjqHPIuJTxosQ/+nVc/uyf2ihxGwsJVGrYN2pt3LcqL/wCn6yC2NjVpYrDVX/wy2SoNf8OqpSpw/wArmS+yIp0ulGpycGm3ivV/CUPnPWBwZc+FwRY+K/H5SeobI0r4ZQHoVKoqUnZWFQZQw6q30LKQDf6vAaTLs/FUQ+RRnC2Y31D2PWHeP5yKnvZntCh0lVH6LOtujdsoPPMFY9tz6d86bKrV9nmAqFKiI1MEA2pNZWB6wJDA/C0suGw4poiLfKgCi5JNgLDU6mduMsc6yxETSEREBERAREQEREBERAREQEqG/wDvKlGn9H62erlJPBVTNzJ4k5eA5cZb54qUVa2ZVa3DMAbeF5Ksco3W3UxGIrpiGUrhXJJJYAuighQq3vqQNbczNnenYKYaooVyc4LA+6665feHHn6TqM5JvpvAlXF1AM1qf9mLi1yl81hx1YtaYskjUu1ANs8BGSmwAaynNrazBuPbdAPWTu2tsUsQmzsN0b0qGGcGpqKnVUKoy5QCSetyGpvLtuPu0cPhmWsEZ67Coy+8AMoyq1xxF2v4zHvXu1hVw1esKSo6ISpS668B1QbHU9knXwap3tF3gpYivhjRbMlOmxOjLZmbhZgNbIPWVWnVIcMCQQLgg6g34g+UyVqtrzWck9noJmtLDszfGvSxKYioemZKRpDpCb5S9/eGt7jiby07G3xoVtofSKh6BThxRHSEWz9KW0YaWI5m3CcwcsNbDQTEMab8O7if5xuJi6+1yqGxVOxBHR0tQbjVqpEz+yTHIjVmqMqKtE3ZiFAtUXiT9qUI40HQgHs1MJjgNAFH3rfOTfOmeMdMx++1Oljq+IoAVlqUkpgnMq5lYXbUXYcuV78ZVNpbcq1q9Wq7ZTWVQ4TqqQhsoIvqLW43kEcaQeC34dv5zapuxsbgXHIDnFurIy3JY2v7o4d2n5yybobxNhDib0s4rhLAsFF1zA5tDoQ/ZK30pHPhNvDVO3+uY+BESia2LSxPQ1sLRuaNdmZkRA5AYAFc5Ggso10PhGM2L9DailSnlNa+U3BtY2sT26gW7xOmbt1Q2EwxFv8ADUadoGU/ETBvPu2mMpZTpUp5jSa5GViBbNbitwL+E6dfDO+UTuGy3rAhc65SGtqAbggHsuB6zBtf2ZUiekwrdFUuSQ5ZqZDA3AFrrqR2jThMW7W7m0KGKDuaS0iSHAYMGTTRR7wNwCDpL3LJs8pb5Q26+yK+HpdHWqira2UC9kA4gMbEjhpbSTMRNRkiIlCIiAiIgIiICIiAiIgIiICIiAmH6HTzZ8iZ/rZVzfeteZogJCb5YarUwdWnRTOz5RYccoYMbDmeqBbvk3Eg4fjN1cVTo1K9an0SrYAMQGZmIUKq3vzJueyQdRwNSR6gn0Blz9qO1KxxJw2duhyo2QaKTYG5txN+2c9qicK6xmbFZjlUcdNf5Ty+EK63Btqe7+c1ipGvCGxDm4LNrx1OvjMqxpxHiJ8n1OI8RPMgkKGFzAEm1xppe5mT6WUORh7unfw7DI5WPImelUmUSwrKw0I850CjuA2Jw+Er0qqoWpJmVgbEqMoYMuvADS3KcwoJqJ1H2Q4lycQhZiiKpVSSVUk/ojl5TfH2zV23c2Q2Gw6UWqGoVLG/IZjew52uTx7ZJxE7OZERKEREBERAREQEREBERAREQEREBERAREQEREBERA5B7UR/fz+zp/L/AKSlsJdvaoP78O+kn+4flKU08/L26z08utxNb6PNgyxbm7mvjnbXJRp2zva5udQqDm1tewDxAMzVVA07EeInxKdzOk7x+yeqtSkMJmqq4OY1Ci5CtjqwAFjfTS9wZ73Z9krk1vphenlICdEyHNcXLZiDoNBawN79kvW6mxznoJsILSc3w3TqYGqFJz06lzTe1r24hhyYXHqD4QQkzFZE4zo/sgHXxX2U+ZnN1nSPZB7+L+ynzaa4+2b6dLiIndzIiICIiAiIgIiICIiAiIgIiICIiAiIgIiICIiAiIgck9q//nU/Yr+J5X92N32xmIWipyr7zt9VBa58dQB3mX7fbcvEYzGUnp5RS6MIzsR1SGcnqXzHQjh8JO7qbnUsCHys1R6gAZmsBZbkBVHAXPaeU5ddre5GltL2b4RsM9KjTVKtupVYsWzDhnbmDwItz0HCS26uwBg8MlC4ZgWZ2AsGZjc+gsPKS8TpkZ0iIlRCb37tDHYfoswRlYOjEXAIBFiLjQgkTXTcHBfR1oNRQkKAaigCoWtq+fje+tjccrWljiTIuvz9t/Yj4TEVKD65DdW+sp1VvMfG4l29kHv4v7NP5tLbvLuZh8bZqmdaijKHQ62uSAVOjC5PfrxmjuRufUwL4gu6OtTKFK5r2UtqwI0NiOBM5zjla3YtkRE6sEREBERAREQEREBERAREQEREBERAREQEREBERAREQEREBERAREQEREBERAREQEREBERAREQEREBERAREQEREBERAREQEREBERAREQEREBERAREQEREBERAREQEREBERAREQEREBERAREQ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>
              <a:latin typeface="Trebuchet MS" pitchFamily="34" charset="0"/>
            </a:endParaRPr>
          </a:p>
        </p:txBody>
      </p:sp>
      <p:pic>
        <p:nvPicPr>
          <p:cNvPr id="23556" name="Picture 4" descr="http://www.essmann.hu/uploads/pics/Universal-Kiesfang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1025" y="2328863"/>
            <a:ext cx="27686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http://www.summatrade.hu/www.summatrade.hu/keptar/Rototec_kepek/Nagymeretu_kepek/NSE_corrugata___Settica___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4286250"/>
            <a:ext cx="257333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Egyenes összekötő nyíllal 8"/>
          <p:cNvCxnSpPr/>
          <p:nvPr/>
        </p:nvCxnSpPr>
        <p:spPr>
          <a:xfrm>
            <a:off x="3643313" y="3286125"/>
            <a:ext cx="1857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2857500" y="4857750"/>
            <a:ext cx="1214438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Jobbra nyíl 9">
            <a:hlinkClick r:id="rId4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" name="Jobbra nyíl 10">
            <a:hlinkClick r:id="rId5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1212" name="Picture 2" descr="C:\Users\Patul\AppData\Local\Microsoft\Windows\Temporary Internet Files\Content.IE5\95150MNJ\MC900441738[1]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5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5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5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175351" cy="1000132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Fertőtlenítés</a:t>
            </a:r>
            <a:endParaRPr lang="en-US" i="1" dirty="0">
              <a:latin typeface="Comic Sans MS" pitchFamily="66" charset="0"/>
            </a:endParaRPr>
          </a:p>
        </p:txBody>
      </p:sp>
      <p:pic>
        <p:nvPicPr>
          <p:cNvPr id="25602" name="Picture 2" descr="http://www.poolcity.at/Images/Downloads/elektroly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3929063"/>
            <a:ext cx="47625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>
            <a:spLocks noChangeArrowheads="1"/>
          </p:cNvSpPr>
          <p:nvPr/>
        </p:nvSpPr>
        <p:spPr bwMode="auto">
          <a:xfrm>
            <a:off x="785813" y="1643063"/>
            <a:ext cx="72151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 i="1" u="sng">
                <a:latin typeface="Comic Sans MS" pitchFamily="66" charset="0"/>
              </a:rPr>
              <a:t>Célja</a:t>
            </a:r>
            <a:r>
              <a:rPr lang="hu-HU" sz="2400" i="1">
                <a:latin typeface="Comic Sans MS" pitchFamily="66" charset="0"/>
              </a:rPr>
              <a:t>: </a:t>
            </a:r>
            <a:r>
              <a:rPr lang="hu-HU" sz="2400">
                <a:latin typeface="Comic Sans MS" pitchFamily="66" charset="0"/>
              </a:rPr>
              <a:t>a mikroorganizmusok elpusztítása, fertőzőképességük megszüntetése</a:t>
            </a:r>
          </a:p>
          <a:p>
            <a:r>
              <a:rPr lang="hu-HU" sz="2400">
                <a:latin typeface="Comic Sans MS" pitchFamily="66" charset="0"/>
              </a:rPr>
              <a:t>Az enzimrendszerek </a:t>
            </a:r>
            <a:r>
              <a:rPr lang="hu-HU" sz="2400" i="1">
                <a:solidFill>
                  <a:srgbClr val="FF0000"/>
                </a:solidFill>
                <a:latin typeface="Comic Sans MS" pitchFamily="66" charset="0"/>
              </a:rPr>
              <a:t>irreverzíbilis</a:t>
            </a:r>
            <a:r>
              <a:rPr lang="hu-HU" sz="2400">
                <a:latin typeface="Comic Sans MS" pitchFamily="66" charset="0"/>
              </a:rPr>
              <a:t> befolyásolása révén történik </a:t>
            </a:r>
          </a:p>
        </p:txBody>
      </p:sp>
      <p:sp>
        <p:nvSpPr>
          <p:cNvPr id="6" name="Lefelé nyíl 5"/>
          <p:cNvSpPr/>
          <p:nvPr/>
        </p:nvSpPr>
        <p:spPr>
          <a:xfrm>
            <a:off x="1285875" y="3429000"/>
            <a:ext cx="285750" cy="928688"/>
          </a:xfrm>
          <a:prstGeom prst="down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Szövegdoboz 6"/>
          <p:cNvSpPr txBox="1">
            <a:spLocks noChangeArrowheads="1"/>
          </p:cNvSpPr>
          <p:nvPr/>
        </p:nvSpPr>
        <p:spPr bwMode="auto">
          <a:xfrm>
            <a:off x="642938" y="4572000"/>
            <a:ext cx="3000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400">
                <a:latin typeface="Comic Sans MS" pitchFamily="66" charset="0"/>
              </a:rPr>
              <a:t>Élő szervezet elpusztítása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4357686" y="3071810"/>
            <a:ext cx="4000528" cy="584775"/>
          </a:xfrm>
          <a:prstGeom prst="rect">
            <a:avLst/>
          </a:prstGeom>
          <a:gradFill flip="none" rotWithShape="1">
            <a:gsLst>
              <a:gs pos="31000">
                <a:srgbClr val="FF9999">
                  <a:alpha val="85000"/>
                </a:srgbClr>
              </a:gs>
              <a:gs pos="50000">
                <a:schemeClr val="accent2">
                  <a:lumMod val="60000"/>
                  <a:lumOff val="40000"/>
                  <a:alpha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Vissza nem fordítható, irányában meg nem fordítható</a:t>
            </a:r>
          </a:p>
        </p:txBody>
      </p:sp>
      <p:sp>
        <p:nvSpPr>
          <p:cNvPr id="10" name="Jobbra nyíl 9">
            <a:hlinkClick r:id="rId3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" name="Jobbra nyíl 10">
            <a:hlinkClick r:id="rId4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2237" name="Picture 2" descr="C:\Users\Patul\AppData\Local\Microsoft\Windows\Temporary Internet Files\Content.IE5\95150MNJ\MC900441738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0" name="AutoShape 1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027988" y="260350"/>
            <a:ext cx="863600" cy="574675"/>
          </a:xfrm>
          <a:prstGeom prst="curvedRightArrow">
            <a:avLst>
              <a:gd name="adj1" fmla="val 20000"/>
              <a:gd name="adj2" fmla="val 40000"/>
              <a:gd name="adj3" fmla="val 50092"/>
            </a:avLst>
          </a:prstGeom>
          <a:solidFill>
            <a:srgbClr val="FF9999">
              <a:alpha val="8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8" presetClass="exit" presetSubtype="32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out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55" presetID="58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214414" y="357166"/>
            <a:ext cx="6512511" cy="1143000"/>
          </a:xfrm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Otthoni víztisztítás</a:t>
            </a:r>
            <a:endParaRPr lang="hu-HU" i="1" dirty="0">
              <a:latin typeface="Comic Sans MS" pitchFamily="66" charset="0"/>
            </a:endParaRPr>
          </a:p>
        </p:txBody>
      </p:sp>
      <p:sp>
        <p:nvSpPr>
          <p:cNvPr id="9" name="Tartalom helye 8"/>
          <p:cNvSpPr>
            <a:spLocks noGrp="1"/>
          </p:cNvSpPr>
          <p:nvPr>
            <p:ph sz="quarter" idx="13"/>
          </p:nvPr>
        </p:nvSpPr>
        <p:spPr>
          <a:xfrm>
            <a:off x="1285875" y="1500188"/>
            <a:ext cx="6858000" cy="5000625"/>
          </a:xfrm>
        </p:spPr>
        <p:txBody>
          <a:bodyPr/>
          <a:lstStyle/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 </a:t>
            </a:r>
            <a:r>
              <a:rPr lang="hu-HU" sz="2400" b="1" i="1" smtClean="0">
                <a:latin typeface="Comic Sans MS" pitchFamily="66" charset="0"/>
              </a:rPr>
              <a:t>Egyre több káros anyag:</a:t>
            </a:r>
          </a:p>
          <a:p>
            <a:pPr lvl="1"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Csontokban</a:t>
            </a:r>
          </a:p>
          <a:p>
            <a:pPr lvl="1"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Agyban</a:t>
            </a:r>
          </a:p>
          <a:p>
            <a:pPr lvl="1"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Vesében</a:t>
            </a:r>
          </a:p>
          <a:p>
            <a:pPr lvl="1"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Májban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Például nehézfémek          dioxin           rák, cukorbetegség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 Javaslott víztisztító berendezés beszerzése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 Áruk magas, viszont élhetőbb környezetet biztosít</a:t>
            </a:r>
          </a:p>
        </p:txBody>
      </p:sp>
      <p:sp>
        <p:nvSpPr>
          <p:cNvPr id="10" name="Jobbra nyíl 9"/>
          <p:cNvSpPr/>
          <p:nvPr/>
        </p:nvSpPr>
        <p:spPr>
          <a:xfrm>
            <a:off x="4500563" y="4000500"/>
            <a:ext cx="642937" cy="195263"/>
          </a:xfrm>
          <a:prstGeom prst="right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6286500" y="4000500"/>
            <a:ext cx="642938" cy="195263"/>
          </a:xfrm>
          <a:prstGeom prst="right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Jobbra nyíl 5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7" name="Jobbra nyíl 6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3257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9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9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9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9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900"/>
                            </p:stCondLst>
                            <p:childTnLst>
                              <p:par>
                                <p:cTn id="4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900"/>
                            </p:stCondLst>
                            <p:childTnLst>
                              <p:par>
                                <p:cTn id="57" presetID="2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900"/>
                            </p:stCondLst>
                            <p:childTnLst>
                              <p:par>
                                <p:cTn id="61" presetID="5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28662" y="571481"/>
            <a:ext cx="7175351" cy="928694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sz="4800" i="1" dirty="0" smtClean="0">
                <a:latin typeface="Comic Sans MS" pitchFamily="66" charset="0"/>
              </a:rPr>
              <a:t>Hormonok az ivóvízben</a:t>
            </a:r>
            <a:endParaRPr lang="en-US" sz="4800" i="1" dirty="0">
              <a:latin typeface="Comic Sans MS" pitchFamily="66" charset="0"/>
            </a:endParaRPr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928688" y="2071688"/>
            <a:ext cx="74295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800">
                <a:latin typeface="Comic Sans MS" pitchFamily="66" charset="0"/>
              </a:rPr>
              <a:t> Budapest: évi 20 tonna gyógyszerhatóanyag kerül a vízbe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800">
                <a:latin typeface="Comic Sans MS" pitchFamily="66" charset="0"/>
              </a:rPr>
              <a:t> Főként a vizelettel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800">
                <a:latin typeface="Comic Sans MS" pitchFamily="66" charset="0"/>
              </a:rPr>
              <a:t> Hatással van a vízben élő szervezetekre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800">
                <a:latin typeface="Comic Sans MS" pitchFamily="66" charset="0"/>
              </a:rPr>
              <a:t> Női nemi hormon: csökken a békák szaporodása, a hím halak aránya</a:t>
            </a:r>
          </a:p>
        </p:txBody>
      </p:sp>
      <p:sp>
        <p:nvSpPr>
          <p:cNvPr id="5" name="Jobbra nyíl 4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6" name="Jobbra nyíl 5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4279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175351" cy="1214446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Ivóvíz és daganat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1000125" y="1857375"/>
            <a:ext cx="6500813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800">
                <a:latin typeface="Trebuchet MS" pitchFamily="34" charset="0"/>
              </a:rPr>
              <a:t> A megváltoztatott szerkezetű ivóvíz segít a daganatos betegeken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800" i="1">
                <a:latin typeface="Trebuchet MS" pitchFamily="34" charset="0"/>
              </a:rPr>
              <a:t> Pl.: </a:t>
            </a:r>
            <a:r>
              <a:rPr lang="hu-HU" sz="2800">
                <a:latin typeface="Trebuchet MS" pitchFamily="34" charset="0"/>
              </a:rPr>
              <a:t>csökkentett deutérium tartalmú víz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800">
                <a:latin typeface="Trebuchet MS" pitchFamily="34" charset="0"/>
              </a:rPr>
              <a:t> A daganatok csak savas környezetben alakulnak ki</a:t>
            </a:r>
          </a:p>
        </p:txBody>
      </p:sp>
      <p:pic>
        <p:nvPicPr>
          <p:cNvPr id="26626" name="Picture 2" descr="story_bottled_wa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72025"/>
            <a:ext cx="45720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Jobbra nyíl 4">
            <a:hlinkClick r:id="rId3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6" name="Jobbra nyíl 5">
            <a:hlinkClick r:id="rId4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5304" name="Picture 2" descr="C:\Users\Patul\AppData\Local\Microsoft\Windows\Temporary Internet Files\Content.IE5\95150MNJ\MC900441738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7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027988" y="260350"/>
            <a:ext cx="863600" cy="574675"/>
          </a:xfrm>
          <a:prstGeom prst="curvedRightArrow">
            <a:avLst>
              <a:gd name="adj1" fmla="val 20000"/>
              <a:gd name="adj2" fmla="val 40000"/>
              <a:gd name="adj3" fmla="val 50092"/>
            </a:avLst>
          </a:prstGeom>
          <a:solidFill>
            <a:srgbClr val="FF9999">
              <a:alpha val="8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4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3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13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7224" y="5072074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Lúgos víz - Savas víz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quarter" idx="13"/>
          </p:nvPr>
        </p:nvSpPr>
        <p:spPr>
          <a:xfrm>
            <a:off x="785813" y="731838"/>
            <a:ext cx="3703637" cy="4483100"/>
          </a:xfrm>
        </p:spPr>
        <p:txBody>
          <a:bodyPr/>
          <a:lstStyle/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 Öregedési folyamatok visszafordítása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 Lerakódott anyagok közömbösítése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 Fájdalom csökkentő, erősítő, immunrendszer élénkítő</a:t>
            </a:r>
          </a:p>
          <a:p>
            <a:pPr>
              <a:buClr>
                <a:srgbClr val="FF9999"/>
              </a:buClr>
              <a:buFont typeface="Arial" charset="0"/>
              <a:buChar char="•"/>
            </a:pPr>
            <a:r>
              <a:rPr lang="hu-HU" sz="2400" smtClean="0">
                <a:latin typeface="Comic Sans MS" pitchFamily="66" charset="0"/>
              </a:rPr>
              <a:t> Bélrendszer méregtelenítése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14"/>
          </p:nvPr>
        </p:nvSpPr>
        <p:spPr>
          <a:xfrm>
            <a:off x="4643438" y="714375"/>
            <a:ext cx="3784600" cy="4268788"/>
          </a:xfrm>
        </p:spPr>
        <p:txBody>
          <a:bodyPr/>
          <a:lstStyle/>
          <a:p>
            <a:pPr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 Külsőleg alkalmazható</a:t>
            </a:r>
          </a:p>
          <a:p>
            <a:pPr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 Bőrpuhító, pattanások kezelése</a:t>
            </a:r>
          </a:p>
          <a:p>
            <a:pPr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 Ekcéma, rovarcsípés, cukorbetegek fekélyeire, gombásodás kezelése</a:t>
            </a:r>
          </a:p>
          <a:p>
            <a:pPr>
              <a:buClr>
                <a:srgbClr val="FF9999"/>
              </a:buClr>
              <a:buFont typeface="Courier New" pitchFamily="49" charset="0"/>
              <a:buChar char="o"/>
            </a:pPr>
            <a:r>
              <a:rPr lang="hu-HU" sz="2400" smtClean="0">
                <a:latin typeface="Comic Sans MS" pitchFamily="66" charset="0"/>
              </a:rPr>
              <a:t> Élelmiszerek fertőtlenítése </a:t>
            </a:r>
          </a:p>
        </p:txBody>
      </p:sp>
      <p:sp>
        <p:nvSpPr>
          <p:cNvPr id="7" name="Jobbra nyíl 6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Jobbra nyíl 7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6328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AutoShape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027988" y="260350"/>
            <a:ext cx="863600" cy="574675"/>
          </a:xfrm>
          <a:prstGeom prst="curvedRightArrow">
            <a:avLst>
              <a:gd name="adj1" fmla="val 20000"/>
              <a:gd name="adj2" fmla="val 40000"/>
              <a:gd name="adj3" fmla="val 50092"/>
            </a:avLst>
          </a:prstGeom>
          <a:solidFill>
            <a:srgbClr val="FF9999">
              <a:alpha val="8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7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7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17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vkorf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001125" y="214313"/>
            <a:ext cx="8572500" cy="642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Jobbra nyíl 5">
            <a:hlinkClick r:id="rId3" action="ppaction://hlinksldjump"/>
          </p:cNvPr>
          <p:cNvSpPr/>
          <p:nvPr/>
        </p:nvSpPr>
        <p:spPr>
          <a:xfrm>
            <a:off x="142844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7" name="Jobbra nyíl 6">
            <a:hlinkClick r:id="rId4" action="ppaction://hlinksldjump"/>
          </p:cNvPr>
          <p:cNvSpPr/>
          <p:nvPr/>
        </p:nvSpPr>
        <p:spPr>
          <a:xfrm>
            <a:off x="1714480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7350" name="Picture 2" descr="C:\Users\Patul\AppData\Local\Microsoft\Windows\Temporary Internet Files\Content.IE5\95150MNJ\MC900441738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0 L 0.27275 0.06065 C 0.33004 0.07454 0.41528 0.08241 0.504 0.08241 C 0.60469 0.08241 0.68577 0.07454 0.74306 0.06065 L 1.01563 0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" y="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714348" y="285728"/>
            <a:ext cx="7922247" cy="1414286"/>
          </a:xfrm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Lássuk megértettétek-e a lényegét!</a:t>
            </a:r>
            <a:endParaRPr lang="hu-HU" i="1" dirty="0">
              <a:latin typeface="Comic Sans MS" pitchFamily="66" charset="0"/>
            </a:endParaRPr>
          </a:p>
        </p:txBody>
      </p:sp>
      <p:sp>
        <p:nvSpPr>
          <p:cNvPr id="7" name="Folyamatábra: Feldolgozás 6">
            <a:hlinkClick r:id="rId2" action="ppaction://hlinksldjump"/>
          </p:cNvPr>
          <p:cNvSpPr/>
          <p:nvPr/>
        </p:nvSpPr>
        <p:spPr>
          <a:xfrm>
            <a:off x="785786" y="2000240"/>
            <a:ext cx="5786478" cy="928694"/>
          </a:xfrm>
          <a:prstGeom prst="flowChartProcess">
            <a:avLst/>
          </a:prstGeom>
          <a:gradFill flip="none" rotWithShape="1">
            <a:gsLst>
              <a:gs pos="66000">
                <a:schemeClr val="accent2">
                  <a:lumMod val="60000"/>
                  <a:lumOff val="4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52400" dist="63500" dir="42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ln w="17780" cmpd="sng">
                  <a:solidFill>
                    <a:srgbClr val="FF9999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Miért fontos számunkra a tiszta víz?</a:t>
            </a:r>
          </a:p>
        </p:txBody>
      </p:sp>
      <p:sp>
        <p:nvSpPr>
          <p:cNvPr id="8" name="Folyamatábra: Feldolgozás 7">
            <a:hlinkClick r:id="rId3" action="ppaction://hlinksldjump"/>
          </p:cNvPr>
          <p:cNvSpPr/>
          <p:nvPr/>
        </p:nvSpPr>
        <p:spPr>
          <a:xfrm>
            <a:off x="3071802" y="3214686"/>
            <a:ext cx="5786478" cy="928694"/>
          </a:xfrm>
          <a:prstGeom prst="flowChartProcess">
            <a:avLst/>
          </a:prstGeom>
          <a:gradFill flip="none" rotWithShape="1">
            <a:gsLst>
              <a:gs pos="56000">
                <a:schemeClr val="accent2">
                  <a:lumMod val="60000"/>
                  <a:lumOff val="4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152400" dist="63500" dir="36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ln w="17780" cmpd="sng">
                  <a:solidFill>
                    <a:srgbClr val="FF9999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Hogyan őrizhetjük meg a tiszta vizet?</a:t>
            </a:r>
          </a:p>
        </p:txBody>
      </p:sp>
      <p:sp>
        <p:nvSpPr>
          <p:cNvPr id="9" name="Folyamatábra: Feldolgozás 8">
            <a:hlinkClick r:id="rId4" action="ppaction://hlinksldjump"/>
          </p:cNvPr>
          <p:cNvSpPr/>
          <p:nvPr/>
        </p:nvSpPr>
        <p:spPr>
          <a:xfrm>
            <a:off x="214282" y="4357694"/>
            <a:ext cx="5786478" cy="928694"/>
          </a:xfrm>
          <a:prstGeom prst="flowChartProcess">
            <a:avLst/>
          </a:prstGeom>
          <a:gradFill flip="none" rotWithShape="1">
            <a:gsLst>
              <a:gs pos="73000">
                <a:schemeClr val="accent2">
                  <a:lumMod val="60000"/>
                  <a:lumOff val="4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152400" dist="63500" dir="42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ln w="17780" cmpd="sng">
                  <a:solidFill>
                    <a:srgbClr val="FF9999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Az ivóvíz segíthet a daganatok csökkentésében?</a:t>
            </a:r>
            <a:endParaRPr lang="en-US" b="1" i="1" dirty="0">
              <a:ln w="17780" cmpd="sng">
                <a:solidFill>
                  <a:srgbClr val="FF9999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Folyamatábra: Feldolgozás 9">
            <a:hlinkClick r:id="rId5" action="ppaction://hlinksldjump"/>
          </p:cNvPr>
          <p:cNvSpPr/>
          <p:nvPr/>
        </p:nvSpPr>
        <p:spPr>
          <a:xfrm>
            <a:off x="2928926" y="5572140"/>
            <a:ext cx="5786478" cy="928694"/>
          </a:xfrm>
          <a:prstGeom prst="flowChartProcess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152400" dist="63500" dir="42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ln w="17780" cmpd="sng">
                  <a:solidFill>
                    <a:srgbClr val="FF9999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Hasonlítsd össze a lúgos és a savas vizet!</a:t>
            </a:r>
            <a:endParaRPr lang="en-US" b="1" i="1" dirty="0">
              <a:ln w="17780" cmpd="sng">
                <a:solidFill>
                  <a:srgbClr val="FF9999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Jobbra nyíl 11">
            <a:hlinkClick r:id="rId6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3" name="Jobbra nyíl 12">
            <a:hlinkClick r:id="rId7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8378" name="Picture 2" descr="C:\Users\Patul\AppData\Local\Microsoft\Windows\Temporary Internet Files\Content.IE5\95150MNJ\MC900441738[1]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8072526" y="28572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3346450" cy="3475037"/>
          </a:xfrm>
        </p:spPr>
        <p:txBody>
          <a:bodyPr rtlCol="0">
            <a:normAutofit fontScale="92500" lnSpcReduction="10000"/>
          </a:bodyPr>
          <a:lstStyle/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2" action="ppaction://hlinksldjump"/>
              </a:rPr>
              <a:t>Élettani jelentősége</a:t>
            </a:r>
            <a:endParaRPr lang="hu-HU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hlinkClick r:id="rId3" action="ppaction://hlinksldjump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en-US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3" action="ppaction://hlinksldjump"/>
              </a:rPr>
              <a:t>A </a:t>
            </a:r>
            <a:r>
              <a:rPr lang="en-US" sz="2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3" action="ppaction://hlinksldjump"/>
              </a:rPr>
              <a:t>tiszta</a:t>
            </a:r>
            <a:r>
              <a:rPr lang="en-US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3" action="ppaction://hlinksldjump"/>
              </a:rPr>
              <a:t> v</a:t>
            </a:r>
            <a:r>
              <a:rPr lang="hu-HU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3" action="ppaction://hlinksldjump"/>
              </a:rPr>
              <a:t>íz szerepe a mindennapi életünkben</a:t>
            </a:r>
            <a:endParaRPr lang="hu-HU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4" action="ppaction://hlinksldjump"/>
              </a:rPr>
              <a:t>A víz útja</a:t>
            </a:r>
            <a:endParaRPr lang="hu-HU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5" action="ppaction://hlinksldjump"/>
              </a:rPr>
              <a:t>Csapban lévő szennyeződések</a:t>
            </a:r>
            <a:endParaRPr lang="hu-HU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6" action="ppaction://hlinksldjump"/>
              </a:rPr>
              <a:t>Szennyvíztisztítás</a:t>
            </a:r>
            <a:endParaRPr lang="hu-HU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7" action="ppaction://hlinksldjump"/>
              </a:rPr>
              <a:t>Szennyező anyagok</a:t>
            </a:r>
            <a:endParaRPr lang="hu-HU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8" action="ppaction://hlinksldjump"/>
              </a:rPr>
              <a:t>Felszín alatti víz tisztítása</a:t>
            </a:r>
            <a:endParaRPr lang="hu-HU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hu-HU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hu-HU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645025" y="731838"/>
            <a:ext cx="3346450" cy="3475037"/>
          </a:xfrm>
        </p:spPr>
        <p:txBody>
          <a:bodyPr rtlCol="0">
            <a:normAutofit fontScale="85000" lnSpcReduction="20000"/>
          </a:bodyPr>
          <a:lstStyle/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9" action="ppaction://hlinksldjump"/>
              </a:rPr>
              <a:t>Fizikai szennyvíztisztítás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0" action="ppaction://hlinksldjump"/>
              </a:rPr>
              <a:t>Fertőtlenítés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1" action="ppaction://hlinksldjump"/>
              </a:rPr>
              <a:t>Otthoni víztisztítás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2" action="ppaction://hlinksldjump"/>
              </a:rPr>
              <a:t>Hormonok az ivóvízben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3" action="ppaction://hlinksldjump"/>
              </a:rPr>
              <a:t>Ivóvíz és daganat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4" action="ppaction://hlinksldjump"/>
              </a:rPr>
              <a:t>Lúgos víz - Savas víz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5" action="ppaction://hlinksldjump"/>
              </a:rPr>
              <a:t>Lássuk megértettétek </a:t>
            </a:r>
            <a:r>
              <a:rPr lang="hu-HU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5" action="ppaction://hlinksldjump"/>
              </a:rPr>
              <a:t>-e</a:t>
            </a: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5" action="ppaction://hlinksldjump"/>
              </a:rPr>
              <a:t> a lényegét!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rgbClr val="FF9999"/>
              </a:buClr>
              <a:buFont typeface="Wingdings" pitchFamily="2" charset="2"/>
              <a:buChar char="Ø"/>
              <a:defRPr/>
            </a:pPr>
            <a:r>
              <a:rPr lang="hu-H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hlinkClick r:id="rId16" action="ppaction://hlinksldjump"/>
              </a:rPr>
              <a:t>Források</a:t>
            </a:r>
            <a:endParaRPr lang="hu-HU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Jobbra nyíl 4">
            <a:hlinkClick r:id="rId17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6" name="Jobbra nyíl 5">
            <a:hlinkClick r:id="rId18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82 -0.0037 C 0.17639 -0.00532 0.19722 -0.01088 0.21979 -0.01343 C 0.37483 -0.01296 0.53021 -0.01273 0.68542 -0.01181 C 0.75052 -0.01134 0.81476 0.00347 0.87934 0.00926 C 0.88524 0.01181 0.89167 0.01366 0.89774 0.01574 C 0.91007 0.02384 0.92309 0.03056 0.93542 0.03866 C 0.94062 0.04213 0.93802 0.04236 0.94392 0.04676 C 0.95035 0.05139 0.95694 0.05532 0.96354 0.05972 C 0.9658 0.06134 0.96753 0.06412 0.96962 0.0662 C 0.97205 0.06852 0.97448 0.07037 0.97691 0.07269 C 0.98021 0.07593 0.98333 0.07917 0.98663 0.08241 C 0.9941 0.08981 0.99774 0.09884 1.00382 0.10694 C 1.01024 0.11551 1.01771 0.12315 1.02326 0.13287 C 1.02621 0.14491 1.04045 0.16528 1.04896 0.17361 C 1.0526 0.18194 1.0566 0.18958 1.05989 0.19792 C 1.0618 0.20278 1.06667 0.21968 1.07083 0.22569 C 1.07239 0.23171 1.0743 0.23657 1.07691 0.2419 C 1.08003 0.26319 1.08385 0.28356 1.08542 0.30532 C 1.08733 0.36667 1.08802 0.43125 1.08055 0.49236 C 1.07969 0.50949 1.07934 0.51829 1.07812 0.53449 C 1.07778 0.53889 1.0776 0.54329 1.07691 0.54745 C 1.07639 0.55069 1.07448 0.55718 1.07448 0.55741 C 1.07118 0.58356 1.06614 0.60856 1.05989 0.6338 C 1.05781 0.6419 1.0559 0.65 1.05382 0.6581 C 1.05295 0.66157 1.05017 0.66782 1.05017 0.66806 " pathEditMode="relative" rAng="0" ptsTypes="ffffffffffffffffffffffff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" y="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1571604" y="0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Források</a:t>
            </a:r>
            <a:endParaRPr lang="hu-HU" i="1" dirty="0">
              <a:latin typeface="Comic Sans MS" pitchFamily="66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13"/>
          </p:nvPr>
        </p:nvSpPr>
        <p:spPr>
          <a:xfrm>
            <a:off x="1143000" y="1643063"/>
            <a:ext cx="7072313" cy="4714875"/>
          </a:xfrm>
        </p:spPr>
        <p:txBody>
          <a:bodyPr rtlCol="0">
            <a:normAutofit fontScale="77500" lnSpcReduction="20000"/>
          </a:bodyPr>
          <a:lstStyle/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http://www.lugosviz-doktor.hu/node/1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http://hu.wikipedia.org/wiki/V%C3%ADztiszt%C3%ADt%C3%A1s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http://office.microsoft.com/hu-hu/images/results.aspx?qu=v%C3%ADz&amp;ex=2#mt:0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http://fokk.hu/hu/blogs/read/1JCE0/Tudja+valaki+mi%C3%A9rt+fontos+a+tiszta+v%C3%ADz%3F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http://hu.wikipedia.org/wiki/V%C3%ADztiszt%C3%ADt%C3%A1s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http://hu.wikipedia.org/wiki/Szennyv%C3%ADz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7"/>
              </a:rPr>
              <a:t>http://www.drv.hu/drv/drv.head.page?nodeid=1008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8"/>
              </a:rPr>
              <a:t>http://www.essmann.hu/hu/tetovizelvezetes/kavicsfogo-kosar.html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9"/>
              </a:rPr>
              <a:t>http://www.summatrade.hu/dp_uj_oldomedence.php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10"/>
              </a:rPr>
              <a:t>http://enfo.agt.bme.hu/drupal/node/4582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11"/>
              </a:rPr>
              <a:t>http://zeus.nyf.hu/~jmgt/letolt/kornymernok_ism/vizkez_viztiszt_elj.pdf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12"/>
              </a:rPr>
              <a:t>http://www.kislexikon.hu/irreverzibilis.html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Jobbra nyíl 3">
            <a:hlinkClick r:id="rId13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7" name="Jobbra nyíl 6">
            <a:hlinkClick r:id="rId14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9399" name="Picture 2" descr="C:\Users\Patul\AppData\Local\Microsoft\Windows\Temporary Internet Files\Content.IE5\95150MNJ\MC900441738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6000"/>
                            </p:stCondLst>
                            <p:childTnLst>
                              <p:par>
                                <p:cTn id="6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000"/>
                            </p:stCondLst>
                            <p:childTnLst>
                              <p:par>
                                <p:cTn id="7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0"/>
                            </p:stCondLst>
                            <p:childTnLst>
                              <p:par>
                                <p:cTn id="7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2000"/>
                            </p:stCondLst>
                            <p:childTnLst>
                              <p:par>
                                <p:cTn id="8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4000"/>
                            </p:stCondLst>
                            <p:childTnLst>
                              <p:par>
                                <p:cTn id="9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28794" y="3929066"/>
            <a:ext cx="6441073" cy="1500198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Köszönöm a figyelmet!</a:t>
            </a:r>
            <a:r>
              <a:rPr lang="hu-HU" dirty="0" smtClean="0">
                <a:latin typeface="Comic Sans MS" pitchFamily="66" charset="0"/>
              </a:rPr>
              <a:t>☺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Jobbra nyíl 2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60419" name="Picture 2" descr="C:\Users\Patul\AppData\Local\Microsoft\Windows\Temporary Internet Files\Content.IE5\95150MNJ\MC90044173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>
          <a:xfrm>
            <a:off x="1219200" y="2819400"/>
            <a:ext cx="3733800" cy="3276600"/>
          </a:xfrm>
        </p:spPr>
        <p:txBody>
          <a:bodyPr/>
          <a:lstStyle/>
          <a:p>
            <a:pPr marL="285750" indent="-285750">
              <a:buClr>
                <a:srgbClr val="FF9999"/>
              </a:buClr>
              <a:buFont typeface="Arial" charset="0"/>
              <a:buChar char="•"/>
            </a:pPr>
            <a:r>
              <a:rPr lang="hu-HU" sz="2200" smtClean="0">
                <a:latin typeface="Comic Sans MS" pitchFamily="66" charset="0"/>
              </a:rPr>
              <a:t>Az agy 78%-a</a:t>
            </a:r>
          </a:p>
          <a:p>
            <a:pPr marL="285750" indent="-285750">
              <a:buClr>
                <a:srgbClr val="FF9999"/>
              </a:buClr>
              <a:buFont typeface="Arial" charset="0"/>
              <a:buChar char="•"/>
            </a:pPr>
            <a:r>
              <a:rPr lang="hu-HU" sz="2200" smtClean="0">
                <a:latin typeface="Comic Sans MS" pitchFamily="66" charset="0"/>
              </a:rPr>
              <a:t>A vér 86%-a</a:t>
            </a:r>
          </a:p>
          <a:p>
            <a:pPr marL="285750" indent="-285750">
              <a:buClr>
                <a:srgbClr val="FF9999"/>
              </a:buClr>
              <a:buFont typeface="Arial" charset="0"/>
              <a:buChar char="•"/>
            </a:pPr>
            <a:r>
              <a:rPr lang="hu-HU" sz="2200" smtClean="0">
                <a:latin typeface="Comic Sans MS" pitchFamily="66" charset="0"/>
              </a:rPr>
              <a:t>A szív 77%-a</a:t>
            </a:r>
          </a:p>
          <a:p>
            <a:pPr marL="285750" indent="-285750">
              <a:buClr>
                <a:srgbClr val="FF9999"/>
              </a:buClr>
              <a:buFont typeface="Arial" charset="0"/>
              <a:buChar char="•"/>
            </a:pPr>
            <a:r>
              <a:rPr lang="hu-HU" sz="2200" smtClean="0">
                <a:latin typeface="Comic Sans MS" pitchFamily="66" charset="0"/>
              </a:rPr>
              <a:t>A máj 84%-a</a:t>
            </a:r>
          </a:p>
          <a:p>
            <a:pPr marL="285750" indent="-285750">
              <a:buClr>
                <a:srgbClr val="FF9999"/>
              </a:buClr>
              <a:buFont typeface="Arial" charset="0"/>
              <a:buChar char="•"/>
            </a:pPr>
            <a:r>
              <a:rPr lang="hu-HU" sz="2200" smtClean="0">
                <a:latin typeface="Comic Sans MS" pitchFamily="66" charset="0"/>
              </a:rPr>
              <a:t>Az izmok 70%-a víz</a:t>
            </a:r>
            <a:r>
              <a:rPr lang="hu-HU" sz="2200" smtClean="0"/>
              <a:t/>
            </a:r>
            <a:br>
              <a:rPr lang="hu-HU" sz="2200" smtClean="0"/>
            </a:br>
            <a:endParaRPr lang="en-US" sz="2200" smtClean="0"/>
          </a:p>
        </p:txBody>
      </p:sp>
      <p:sp>
        <p:nvSpPr>
          <p:cNvPr id="9" name="Szövegdoboz 8"/>
          <p:cNvSpPr txBox="1">
            <a:spLocks noChangeArrowheads="1"/>
          </p:cNvSpPr>
          <p:nvPr/>
        </p:nvSpPr>
        <p:spPr bwMode="auto">
          <a:xfrm>
            <a:off x="642938" y="1571625"/>
            <a:ext cx="3713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400">
                <a:latin typeface="Comic Sans MS" pitchFamily="66" charset="0"/>
              </a:rPr>
              <a:t>Egy felnőtt ember szervezete 75%-a vízből áll:</a:t>
            </a:r>
          </a:p>
        </p:txBody>
      </p:sp>
      <p:sp>
        <p:nvSpPr>
          <p:cNvPr id="10" name="Mosolygó arc 9"/>
          <p:cNvSpPr/>
          <p:nvPr/>
        </p:nvSpPr>
        <p:spPr>
          <a:xfrm>
            <a:off x="5786446" y="7143776"/>
            <a:ext cx="2214578" cy="2143140"/>
          </a:xfrm>
          <a:prstGeom prst="smileyFace">
            <a:avLst/>
          </a:prstGeom>
          <a:gradFill flip="none" rotWithShape="1">
            <a:gsLst>
              <a:gs pos="7000">
                <a:schemeClr val="bg1">
                  <a:alpha val="84000"/>
                </a:schemeClr>
              </a:gs>
              <a:gs pos="7000">
                <a:schemeClr val="bg1">
                  <a:alpha val="84000"/>
                </a:schemeClr>
              </a:gs>
              <a:gs pos="7000">
                <a:schemeClr val="bg1">
                  <a:alpha val="84000"/>
                </a:schemeClr>
              </a:gs>
              <a:gs pos="26000">
                <a:schemeClr val="bg1">
                  <a:alpha val="81000"/>
                </a:schemeClr>
              </a:gs>
              <a:gs pos="54000">
                <a:srgbClr val="00B0F0">
                  <a:alpha val="67000"/>
                </a:srgb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/>
              <a:ext uri="{28A0092B-C50C-407E-A947-70E740481C1C}"/>
            </a:extLst>
          </a:blip>
          <a:stretch>
            <a:fillRect/>
          </a:stretch>
        </p:blipFill>
        <p:spPr>
          <a:xfrm>
            <a:off x="5643570" y="714356"/>
            <a:ext cx="2502462" cy="2535830"/>
          </a:xfr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1" name="Szövegdoboz 10"/>
          <p:cNvSpPr txBox="1">
            <a:spLocks noChangeArrowheads="1"/>
          </p:cNvSpPr>
          <p:nvPr/>
        </p:nvSpPr>
        <p:spPr bwMode="auto">
          <a:xfrm>
            <a:off x="857250" y="357188"/>
            <a:ext cx="27860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5400">
                <a:latin typeface="Garamond Premr Pro Smbd"/>
              </a:rPr>
              <a:t>Tudtad?</a:t>
            </a:r>
          </a:p>
        </p:txBody>
      </p:sp>
      <p:sp>
        <p:nvSpPr>
          <p:cNvPr id="8" name="Jobbra nyíl 7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3" name="Jobbra nyíl 12">
            <a:hlinkClick r:id="rId4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0972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400"/>
                            </p:stCondLst>
                            <p:childTnLst>
                              <p:par>
                                <p:cTn id="32" presetID="40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700"/>
                            </p:stCondLst>
                            <p:childTnLst>
                              <p:par>
                                <p:cTn id="38" presetID="40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100"/>
                            </p:stCondLst>
                            <p:childTnLst>
                              <p:par>
                                <p:cTn id="44" presetID="40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400"/>
                            </p:stCondLst>
                            <p:childTnLst>
                              <p:par>
                                <p:cTn id="50" presetID="40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300"/>
                            </p:stCondLst>
                            <p:childTnLst>
                              <p:par>
                                <p:cTn id="5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-0.00174 -0.50903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857752" y="571480"/>
            <a:ext cx="3636085" cy="877493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Élettani jelentősége</a:t>
            </a:r>
            <a:endParaRPr lang="en-US" i="1" dirty="0"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>
          <a:xfrm>
            <a:off x="4929188" y="2143125"/>
            <a:ext cx="3541712" cy="2628900"/>
          </a:xfrm>
        </p:spPr>
        <p:txBody>
          <a:bodyPr/>
          <a:lstStyle/>
          <a:p>
            <a:pPr indent="182563"/>
            <a:r>
              <a:rPr lang="hu-HU" sz="1800" smtClean="0">
                <a:solidFill>
                  <a:schemeClr val="tx1"/>
                </a:solidFill>
                <a:latin typeface="Comic Sans MS" pitchFamily="66" charset="0"/>
              </a:rPr>
              <a:t>Testünk75%-át víz alkotja. Ajánlott napi 1,5-2 liter víz fogyasztása. Az ember 2-3 napnál tovább nem bírja víz nélkül.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14625" y="785813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>
            <a:spLocks noChangeArrowheads="1"/>
          </p:cNvSpPr>
          <p:nvPr/>
        </p:nvSpPr>
        <p:spPr bwMode="auto">
          <a:xfrm>
            <a:off x="4786313" y="4000500"/>
            <a:ext cx="3733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82563">
              <a:buClr>
                <a:srgbClr val="FF9999"/>
              </a:buClr>
            </a:pPr>
            <a:r>
              <a:rPr lang="hu-HU">
                <a:latin typeface="Comic Sans MS" pitchFamily="66" charset="0"/>
              </a:rPr>
              <a:t>A tiszta víz nélkülözhetetlen: </a:t>
            </a:r>
          </a:p>
          <a:p>
            <a:pPr indent="182563">
              <a:buClr>
                <a:srgbClr val="FF9999"/>
              </a:buClr>
              <a:buFont typeface="Arial" charset="0"/>
              <a:buChar char="•"/>
            </a:pPr>
            <a:r>
              <a:rPr lang="hu-HU">
                <a:latin typeface="Comic Sans MS" pitchFamily="66" charset="0"/>
              </a:rPr>
              <a:t>az iparban</a:t>
            </a:r>
          </a:p>
          <a:p>
            <a:pPr indent="182563">
              <a:buClr>
                <a:srgbClr val="FF9999"/>
              </a:buClr>
              <a:buFont typeface="Arial" charset="0"/>
              <a:buChar char="•"/>
            </a:pPr>
            <a:r>
              <a:rPr lang="hu-HU">
                <a:latin typeface="Comic Sans MS" pitchFamily="66" charset="0"/>
              </a:rPr>
              <a:t>a mezőgazdaságban</a:t>
            </a:r>
          </a:p>
          <a:p>
            <a:pPr indent="182563">
              <a:buClr>
                <a:srgbClr val="FF9999"/>
              </a:buClr>
              <a:buFont typeface="Arial" charset="0"/>
              <a:buChar char="•"/>
            </a:pPr>
            <a:r>
              <a:rPr lang="hu-HU">
                <a:latin typeface="Comic Sans MS" pitchFamily="66" charset="0"/>
              </a:rPr>
              <a:t>a háztartásban</a:t>
            </a:r>
          </a:p>
          <a:p>
            <a:pPr indent="182563">
              <a:buClr>
                <a:srgbClr val="FF9999"/>
              </a:buClr>
              <a:buFont typeface="Arial" charset="0"/>
              <a:buChar char="•"/>
            </a:pPr>
            <a:r>
              <a:rPr lang="hu-HU">
                <a:latin typeface="Comic Sans MS" pitchFamily="66" charset="0"/>
              </a:rPr>
              <a:t>az élet további fontos területein</a:t>
            </a:r>
            <a:endParaRPr lang="hu-HU">
              <a:latin typeface="Trebuchet MS" pitchFamily="34" charset="0"/>
            </a:endParaRPr>
          </a:p>
        </p:txBody>
      </p:sp>
      <p:sp>
        <p:nvSpPr>
          <p:cNvPr id="7" name="Jobbra nyíl 6">
            <a:hlinkClick r:id="rId3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Jobbra nyíl 7">
            <a:hlinkClick r:id="rId4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1993" name="Picture 2" descr="C:\Users\Patul\AppData\Local\Microsoft\Windows\Temporary Internet Files\Content.IE5\95150MNJ\MC900441738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5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027988" y="260350"/>
            <a:ext cx="863600" cy="574675"/>
          </a:xfrm>
          <a:prstGeom prst="curvedRightArrow">
            <a:avLst>
              <a:gd name="adj1" fmla="val 20000"/>
              <a:gd name="adj2" fmla="val 40000"/>
              <a:gd name="adj3" fmla="val 50092"/>
            </a:avLst>
          </a:prstGeom>
          <a:solidFill>
            <a:srgbClr val="FF9999">
              <a:alpha val="8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75 -0.01852 L 0.24584 -0.01852 C 0.32518 -0.01852 0.4231 0.03634 0.4231 0.08125 L 0.4231 0.18102 " pathEditMode="relative" rAng="0" ptsTypes="FfFF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1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53400" cy="1143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2800" i="1" dirty="0" smtClean="0">
                <a:latin typeface="Comic Sans MS" pitchFamily="66" charset="0"/>
              </a:rPr>
              <a:t>A </a:t>
            </a:r>
            <a:r>
              <a:rPr lang="en-US" sz="2800" i="1" dirty="0" err="1" smtClean="0">
                <a:latin typeface="Comic Sans MS" pitchFamily="66" charset="0"/>
              </a:rPr>
              <a:t>tiszta</a:t>
            </a:r>
            <a:r>
              <a:rPr lang="en-US" sz="2800" i="1" dirty="0" smtClean="0">
                <a:latin typeface="Comic Sans MS" pitchFamily="66" charset="0"/>
              </a:rPr>
              <a:t> v</a:t>
            </a:r>
            <a:r>
              <a:rPr lang="hu-HU" sz="2800" i="1" dirty="0" smtClean="0">
                <a:latin typeface="Comic Sans MS" pitchFamily="66" charset="0"/>
              </a:rPr>
              <a:t>íz szerepe a mindennapi életünkben</a:t>
            </a:r>
            <a:endParaRPr lang="en-US" sz="2800" i="1" dirty="0">
              <a:latin typeface="Comic Sans MS" pitchFamily="66" charset="0"/>
            </a:endParaRPr>
          </a:p>
        </p:txBody>
      </p:sp>
      <p:sp>
        <p:nvSpPr>
          <p:cNvPr id="13" name="Tartalom helye 12"/>
          <p:cNvSpPr>
            <a:spLocks noGrp="1"/>
          </p:cNvSpPr>
          <p:nvPr>
            <p:ph sz="quarter" idx="13"/>
          </p:nvPr>
        </p:nvSpPr>
        <p:spPr>
          <a:xfrm>
            <a:off x="1143000" y="1928813"/>
            <a:ext cx="6400800" cy="3475037"/>
          </a:xfrm>
        </p:spPr>
        <p:txBody>
          <a:bodyPr>
            <a:normAutofit/>
          </a:bodyPr>
          <a:lstStyle/>
          <a:p>
            <a:pPr marL="44450" indent="0">
              <a:buClr>
                <a:srgbClr val="FF9999"/>
              </a:buClr>
              <a:buFont typeface="Georgia" pitchFamily="18" charset="0"/>
              <a:buNone/>
            </a:pPr>
            <a:r>
              <a:rPr lang="hu-HU" sz="24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Miért fontos a tiszta víz a szervezetünknek?</a:t>
            </a:r>
          </a:p>
          <a:p>
            <a:pPr marL="44450" indent="0">
              <a:buClr>
                <a:srgbClr val="FF9999"/>
              </a:buClr>
              <a:buFont typeface="Georgia" pitchFamily="18" charset="0"/>
              <a:buNone/>
            </a:pPr>
            <a:endParaRPr lang="hu-HU" sz="2400" i="1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450" indent="0">
              <a:buClr>
                <a:srgbClr val="FF9999"/>
              </a:buClr>
              <a:buFont typeface="Arial" charset="0"/>
              <a:buChar char="•"/>
            </a:pPr>
            <a:r>
              <a:rPr lang="hu-HU" sz="2000" smtClean="0">
                <a:latin typeface="Comic Sans MS" pitchFamily="66" charset="0"/>
              </a:rPr>
              <a:t>Tápanyagszállítás</a:t>
            </a:r>
          </a:p>
          <a:p>
            <a:pPr marL="44450" indent="0">
              <a:buClr>
                <a:srgbClr val="FF9999"/>
              </a:buClr>
              <a:buFont typeface="Arial" charset="0"/>
              <a:buChar char="•"/>
            </a:pPr>
            <a:r>
              <a:rPr lang="hu-HU" sz="2000" smtClean="0">
                <a:latin typeface="Comic Sans MS" pitchFamily="66" charset="0"/>
              </a:rPr>
              <a:t>Hőmérséklet szabályzás</a:t>
            </a:r>
          </a:p>
          <a:p>
            <a:pPr marL="44450" indent="0">
              <a:buClr>
                <a:srgbClr val="FF9999"/>
              </a:buClr>
              <a:buFont typeface="Arial" charset="0"/>
              <a:buChar char="•"/>
            </a:pPr>
            <a:r>
              <a:rPr lang="hu-HU" sz="2000" smtClean="0">
                <a:latin typeface="Comic Sans MS" pitchFamily="66" charset="0"/>
              </a:rPr>
              <a:t>Rugalmasság</a:t>
            </a:r>
          </a:p>
          <a:p>
            <a:pPr marL="44450" indent="0">
              <a:buClr>
                <a:srgbClr val="FF9999"/>
              </a:buClr>
              <a:buFont typeface="Arial" charset="0"/>
              <a:buChar char="•"/>
            </a:pPr>
            <a:r>
              <a:rPr lang="hu-HU" sz="2000" smtClean="0">
                <a:latin typeface="Comic Sans MS" pitchFamily="66" charset="0"/>
              </a:rPr>
              <a:t>Méregtelenítés</a:t>
            </a:r>
          </a:p>
          <a:p>
            <a:pPr marL="44450" indent="0">
              <a:buClr>
                <a:srgbClr val="FF9999"/>
              </a:buClr>
              <a:buFont typeface="Arial" charset="0"/>
              <a:buChar char="•"/>
            </a:pPr>
            <a:r>
              <a:rPr lang="hu-HU" sz="2000" smtClean="0">
                <a:latin typeface="Comic Sans MS" pitchFamily="66" charset="0"/>
              </a:rPr>
              <a:t>Emésztésben</a:t>
            </a:r>
          </a:p>
          <a:p>
            <a:pPr marL="44450" indent="0">
              <a:buClr>
                <a:srgbClr val="FF9999"/>
              </a:buClr>
              <a:buFont typeface="Arial" charset="0"/>
              <a:buChar char="•"/>
            </a:pPr>
            <a:r>
              <a:rPr lang="hu-HU" sz="2000" smtClean="0">
                <a:latin typeface="Comic Sans MS" pitchFamily="66" charset="0"/>
              </a:rPr>
              <a:t>Meggátolja a kiszáradást</a:t>
            </a:r>
            <a:endParaRPr lang="en-US" sz="2000" smtClean="0">
              <a:latin typeface="Comic Sans MS" pitchFamily="66" charset="0"/>
            </a:endParaRPr>
          </a:p>
        </p:txBody>
      </p:sp>
      <p:sp>
        <p:nvSpPr>
          <p:cNvPr id="4" name="Jobbra nyíl 3">
            <a:hlinkClick r:id="rId3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Jobbra nyíl 4">
            <a:hlinkClick r:id="rId4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3015" name="Picture 2" descr="C:\Users\Patul\AppData\Local\Microsoft\Windows\Temporary Internet Files\Content.IE5\95150MNJ\MC900441738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http://www.drv.hu/drv/drv_files/Image/vizellatas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500188"/>
            <a:ext cx="8847138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631489" y="142852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A víz útja</a:t>
            </a:r>
            <a:endParaRPr lang="hu-HU" i="1" dirty="0">
              <a:latin typeface="Comic Sans MS" pitchFamily="66" charset="0"/>
            </a:endParaRPr>
          </a:p>
        </p:txBody>
      </p:sp>
      <p:sp>
        <p:nvSpPr>
          <p:cNvPr id="4" name="Jobbra nyíl 3">
            <a:hlinkClick r:id="rId3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Jobbra nyíl 4">
            <a:hlinkClick r:id="rId4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4039" name="Picture 2" descr="C:\Users\Patul\AppData\Local\Microsoft\Windows\Temporary Internet Files\Content.IE5\95150MNJ\MC900441738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642938" y="500063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omic Sans MS" pitchFamily="66" charset="0"/>
              </a:rPr>
              <a:t>Vezetékes víz</a:t>
            </a:r>
          </a:p>
        </p:txBody>
      </p:sp>
      <p:sp>
        <p:nvSpPr>
          <p:cNvPr id="5" name="Jobbra nyíl 4"/>
          <p:cNvSpPr/>
          <p:nvPr/>
        </p:nvSpPr>
        <p:spPr>
          <a:xfrm>
            <a:off x="2286000" y="642938"/>
            <a:ext cx="785813" cy="142875"/>
          </a:xfrm>
          <a:prstGeom prst="right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Szövegdoboz 5"/>
          <p:cNvSpPr txBox="1">
            <a:spLocks noChangeArrowheads="1"/>
          </p:cNvSpPr>
          <p:nvPr/>
        </p:nvSpPr>
        <p:spPr bwMode="auto">
          <a:xfrm>
            <a:off x="3143250" y="500063"/>
            <a:ext cx="3000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omic Sans MS" pitchFamily="66" charset="0"/>
              </a:rPr>
              <a:t>Szennyeződés</a:t>
            </a:r>
            <a:r>
              <a:rPr lang="hu-HU" sz="1600">
                <a:latin typeface="Comic Sans MS" pitchFamily="66" charset="0"/>
              </a:rPr>
              <a:t> </a:t>
            </a:r>
            <a:r>
              <a:rPr lang="hu-HU" sz="1600" b="1">
                <a:latin typeface="Comic Sans MS" pitchFamily="66" charset="0"/>
              </a:rPr>
              <a:t>eltávolítása</a:t>
            </a:r>
          </a:p>
        </p:txBody>
      </p:sp>
      <p:sp>
        <p:nvSpPr>
          <p:cNvPr id="7" name="Jobbra nyíl 6"/>
          <p:cNvSpPr/>
          <p:nvPr/>
        </p:nvSpPr>
        <p:spPr>
          <a:xfrm>
            <a:off x="6000750" y="642938"/>
            <a:ext cx="785813" cy="142875"/>
          </a:xfrm>
          <a:prstGeom prst="right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8" name="Szövegdoboz 7"/>
          <p:cNvSpPr txBox="1">
            <a:spLocks noChangeArrowheads="1"/>
          </p:cNvSpPr>
          <p:nvPr/>
        </p:nvSpPr>
        <p:spPr bwMode="auto">
          <a:xfrm>
            <a:off x="6858000" y="500063"/>
            <a:ext cx="2071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omic Sans MS" pitchFamily="66" charset="0"/>
              </a:rPr>
              <a:t>Új szennyeződés</a:t>
            </a:r>
          </a:p>
        </p:txBody>
      </p:sp>
      <p:sp>
        <p:nvSpPr>
          <p:cNvPr id="9" name="Lefelé nyíl 8"/>
          <p:cNvSpPr/>
          <p:nvPr/>
        </p:nvSpPr>
        <p:spPr>
          <a:xfrm>
            <a:off x="7643813" y="857250"/>
            <a:ext cx="214312" cy="642938"/>
          </a:xfrm>
          <a:prstGeom prst="down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7429500" y="1571625"/>
            <a:ext cx="1714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KLÓR</a:t>
            </a:r>
          </a:p>
        </p:txBody>
      </p:sp>
      <p:sp>
        <p:nvSpPr>
          <p:cNvPr id="11" name="Lefelé nyíl 10"/>
          <p:cNvSpPr/>
          <p:nvPr/>
        </p:nvSpPr>
        <p:spPr>
          <a:xfrm>
            <a:off x="7643813" y="1928813"/>
            <a:ext cx="214312" cy="1785937"/>
          </a:xfrm>
          <a:prstGeom prst="down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3857625"/>
            <a:ext cx="294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929063"/>
            <a:ext cx="2565400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feliratnak 13"/>
          <p:cNvSpPr/>
          <p:nvPr/>
        </p:nvSpPr>
        <p:spPr>
          <a:xfrm>
            <a:off x="500034" y="3000372"/>
            <a:ext cx="3768488" cy="1752600"/>
          </a:xfrm>
          <a:prstGeom prst="wedgeRectCallout">
            <a:avLst>
              <a:gd name="adj1" fmla="val 36231"/>
              <a:gd name="adj2" fmla="val 63279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Szem- és bőrizgató hatású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Savval érintkezve mérgező gázok képződnek. Ne keverje más háztartási tisztítószerrel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Szövegdoboz 16"/>
          <p:cNvSpPr txBox="1">
            <a:spLocks noChangeArrowheads="1"/>
          </p:cNvSpPr>
          <p:nvPr/>
        </p:nvSpPr>
        <p:spPr bwMode="auto">
          <a:xfrm>
            <a:off x="4429125" y="1571625"/>
            <a:ext cx="257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omic Sans MS" pitchFamily="66" charset="0"/>
              </a:rPr>
              <a:t>Rossz ízű, szagú víz</a:t>
            </a:r>
          </a:p>
        </p:txBody>
      </p:sp>
      <p:sp>
        <p:nvSpPr>
          <p:cNvPr id="18" name="Szövegdoboz 17"/>
          <p:cNvSpPr txBox="1">
            <a:spLocks noChangeArrowheads="1"/>
          </p:cNvSpPr>
          <p:nvPr/>
        </p:nvSpPr>
        <p:spPr bwMode="auto">
          <a:xfrm>
            <a:off x="1071563" y="1571625"/>
            <a:ext cx="2714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omic Sans MS" pitchFamily="66" charset="0"/>
              </a:rPr>
              <a:t>Palackos víz vásárlása</a:t>
            </a:r>
          </a:p>
        </p:txBody>
      </p:sp>
      <p:sp>
        <p:nvSpPr>
          <p:cNvPr id="19" name="Jobbra nyíl 18"/>
          <p:cNvSpPr/>
          <p:nvPr/>
        </p:nvSpPr>
        <p:spPr>
          <a:xfrm rot="10800000">
            <a:off x="6643688" y="1714500"/>
            <a:ext cx="785812" cy="142875"/>
          </a:xfrm>
          <a:prstGeom prst="right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0" name="Jobbra nyíl 19"/>
          <p:cNvSpPr/>
          <p:nvPr/>
        </p:nvSpPr>
        <p:spPr>
          <a:xfrm rot="10800000">
            <a:off x="3571875" y="1714500"/>
            <a:ext cx="785813" cy="142875"/>
          </a:xfrm>
          <a:prstGeom prst="right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pic>
        <p:nvPicPr>
          <p:cNvPr id="1027" name="Picture 3" descr="C:\Users\Patul\AppData\Local\Microsoft\Windows\Temporary Internet Files\Content.IE5\HU41LHVN\MM900354497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75" y="2214563"/>
            <a:ext cx="14319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Jobbra nyíl 20">
            <a:hlinkClick r:id="rId6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22" name="Jobbra nyíl 21">
            <a:hlinkClick r:id="rId7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5077" name="Picture 2" descr="C:\Users\Patul\AppData\Local\Microsoft\Windows\Temporary Internet Files\Content.IE5\95150MNJ\MC900441738[1]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9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500"/>
                            </p:stCondLst>
                            <p:childTnLst>
                              <p:par>
                                <p:cTn id="49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500"/>
                            </p:stCondLst>
                            <p:childTnLst>
                              <p:par>
                                <p:cTn id="8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500"/>
                            </p:stCondLst>
                            <p:childTnLst>
                              <p:par>
                                <p:cTn id="89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8000"/>
                            </p:stCondLst>
                            <p:childTnLst>
                              <p:par>
                                <p:cTn id="9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 animBg="1"/>
      <p:bldP spid="7" grpId="0" animBg="1"/>
      <p:bldP spid="9" grpId="0" animBg="1"/>
      <p:bldP spid="11" grpId="0" animBg="1"/>
      <p:bldP spid="14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072462" cy="1643074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Csapban lévő szennyeződések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071563" y="2214563"/>
            <a:ext cx="6400800" cy="3475037"/>
          </a:xfrm>
        </p:spPr>
        <p:txBody>
          <a:bodyPr/>
          <a:lstStyle/>
          <a:p>
            <a:pPr lvl="1">
              <a:buClr>
                <a:srgbClr val="FF9999"/>
              </a:buClr>
              <a:buFont typeface="Arial" charset="0"/>
              <a:buChar char="•"/>
            </a:pPr>
            <a:r>
              <a:rPr lang="hu-HU" sz="2800" i="1" smtClean="0">
                <a:latin typeface="Comic Sans MS" pitchFamily="66" charset="0"/>
              </a:rPr>
              <a:t>Fizikai szennyezők</a:t>
            </a:r>
            <a:r>
              <a:rPr lang="hu-HU" sz="2800" smtClean="0">
                <a:latin typeface="Comic Sans MS" pitchFamily="66" charset="0"/>
              </a:rPr>
              <a:t>:</a:t>
            </a:r>
            <a:br>
              <a:rPr lang="hu-HU" sz="2800" smtClean="0">
                <a:latin typeface="Comic Sans MS" pitchFamily="66" charset="0"/>
              </a:rPr>
            </a:br>
            <a:r>
              <a:rPr lang="hu-HU" sz="2800" smtClean="0">
                <a:latin typeface="Comic Sans MS" pitchFamily="66" charset="0"/>
              </a:rPr>
              <a:t>szerves anyagok, lebegő anyagok</a:t>
            </a:r>
          </a:p>
          <a:p>
            <a:pPr lvl="1">
              <a:buClr>
                <a:srgbClr val="FF9999"/>
              </a:buClr>
              <a:buFont typeface="Arial" charset="0"/>
              <a:buChar char="•"/>
            </a:pPr>
            <a:r>
              <a:rPr lang="hu-HU" sz="2800" smtClean="0">
                <a:latin typeface="Comic Sans MS" pitchFamily="66" charset="0"/>
              </a:rPr>
              <a:t> </a:t>
            </a:r>
            <a:r>
              <a:rPr lang="hu-HU" sz="2800" i="1" smtClean="0">
                <a:latin typeface="Comic Sans MS" pitchFamily="66" charset="0"/>
              </a:rPr>
              <a:t>Biológiai szennyezők</a:t>
            </a:r>
            <a:r>
              <a:rPr lang="hu-HU" sz="2800" smtClean="0">
                <a:latin typeface="Comic Sans MS" pitchFamily="66" charset="0"/>
              </a:rPr>
              <a:t>: baktériumok, spórák, gombák…</a:t>
            </a:r>
          </a:p>
          <a:p>
            <a:pPr lvl="1">
              <a:buClr>
                <a:srgbClr val="FF9999"/>
              </a:buClr>
              <a:buFont typeface="Arial" charset="0"/>
              <a:buChar char="•"/>
            </a:pPr>
            <a:r>
              <a:rPr lang="hu-HU" sz="2800" smtClean="0">
                <a:latin typeface="Comic Sans MS" pitchFamily="66" charset="0"/>
              </a:rPr>
              <a:t> </a:t>
            </a:r>
            <a:r>
              <a:rPr lang="hu-HU" sz="2800" i="1" smtClean="0">
                <a:latin typeface="Comic Sans MS" pitchFamily="66" charset="0"/>
              </a:rPr>
              <a:t>Kémiai szennyezők</a:t>
            </a:r>
            <a:r>
              <a:rPr lang="hu-HU" sz="2800" smtClean="0">
                <a:latin typeface="Comic Sans MS" pitchFamily="66" charset="0"/>
              </a:rPr>
              <a:t>:</a:t>
            </a:r>
            <a:br>
              <a:rPr lang="hu-HU" sz="2800" smtClean="0">
                <a:latin typeface="Comic Sans MS" pitchFamily="66" charset="0"/>
              </a:rPr>
            </a:br>
            <a:r>
              <a:rPr lang="hu-HU" sz="2800" smtClean="0">
                <a:latin typeface="Comic Sans MS" pitchFamily="66" charset="0"/>
              </a:rPr>
              <a:t>klór, hormonok, vizeletmaradványok</a:t>
            </a:r>
          </a:p>
          <a:p>
            <a:pPr>
              <a:buFont typeface="Georgia" pitchFamily="18" charset="0"/>
              <a:buNone/>
            </a:pPr>
            <a:endParaRPr lang="hu-HU" smtClean="0"/>
          </a:p>
        </p:txBody>
      </p:sp>
      <p:sp>
        <p:nvSpPr>
          <p:cNvPr id="4" name="Jobbra nyíl 3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Jobbra nyíl 4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7111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45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45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85813" y="1785938"/>
            <a:ext cx="7358062" cy="3786187"/>
          </a:xfrm>
        </p:spPr>
        <p:txBody>
          <a:bodyPr/>
          <a:lstStyle/>
          <a:p>
            <a:pPr marL="514350" indent="-514350">
              <a:buClr>
                <a:srgbClr val="FF9999"/>
              </a:buClr>
            </a:pPr>
            <a:r>
              <a:rPr lang="hu-HU" b="1" i="1" smtClean="0">
                <a:solidFill>
                  <a:schemeClr val="tx1"/>
                </a:solidFill>
                <a:latin typeface="Comic Sans MS" pitchFamily="66" charset="0"/>
              </a:rPr>
              <a:t>Szennyvizek fajtái:</a:t>
            </a:r>
          </a:p>
          <a:p>
            <a:pPr marL="514350" indent="-514350">
              <a:buClr>
                <a:srgbClr val="FF9999"/>
              </a:buClr>
              <a:buFont typeface="Arial" charset="0"/>
              <a:buChar char="•"/>
            </a:pPr>
            <a:r>
              <a:rPr lang="hu-HU" i="1" smtClean="0">
                <a:solidFill>
                  <a:schemeClr val="tx1"/>
                </a:solidFill>
                <a:latin typeface="Comic Sans MS" pitchFamily="66" charset="0"/>
              </a:rPr>
              <a:t>Csapadékvíz:</a:t>
            </a:r>
            <a:r>
              <a:rPr lang="hu-HU" smtClean="0">
                <a:solidFill>
                  <a:schemeClr val="tx1"/>
                </a:solidFill>
                <a:latin typeface="Comic Sans MS" pitchFamily="66" charset="0"/>
              </a:rPr>
              <a:t> nem szennyvíz – környező szennyezők bekerülése miatt szennyvíz</a:t>
            </a:r>
          </a:p>
          <a:p>
            <a:pPr marL="514350" indent="-514350">
              <a:buClr>
                <a:srgbClr val="FF9999"/>
              </a:buClr>
              <a:buFont typeface="Arial" charset="0"/>
              <a:buChar char="•"/>
            </a:pPr>
            <a:r>
              <a:rPr lang="hu-HU" i="1" smtClean="0">
                <a:solidFill>
                  <a:schemeClr val="tx1"/>
                </a:solidFill>
                <a:latin typeface="Comic Sans MS" pitchFamily="66" charset="0"/>
              </a:rPr>
              <a:t>Kommunális szennyvíz: </a:t>
            </a:r>
            <a:r>
              <a:rPr lang="hu-HU" smtClean="0">
                <a:solidFill>
                  <a:schemeClr val="tx1"/>
                </a:solidFill>
                <a:latin typeface="Comic Sans MS" pitchFamily="66" charset="0"/>
              </a:rPr>
              <a:t>emberi tevékenységek miatt szennyezett</a:t>
            </a:r>
          </a:p>
          <a:p>
            <a:pPr marL="514350" indent="-514350">
              <a:buClr>
                <a:srgbClr val="FF9999"/>
              </a:buClr>
              <a:buFont typeface="Arial" charset="0"/>
              <a:buChar char="•"/>
            </a:pPr>
            <a:r>
              <a:rPr lang="hu-HU" i="1" smtClean="0">
                <a:solidFill>
                  <a:schemeClr val="tx1"/>
                </a:solidFill>
                <a:latin typeface="Comic Sans MS" pitchFamily="66" charset="0"/>
              </a:rPr>
              <a:t>Települési szennyvíz: </a:t>
            </a:r>
            <a:r>
              <a:rPr lang="hu-HU" smtClean="0">
                <a:solidFill>
                  <a:schemeClr val="tx1"/>
                </a:solidFill>
                <a:latin typeface="Comic Sans MS" pitchFamily="66" charset="0"/>
              </a:rPr>
              <a:t>előzővel azonos + ipari tevékenységek szennyezői</a:t>
            </a:r>
          </a:p>
          <a:p>
            <a:pPr marL="514350" indent="-514350">
              <a:buClr>
                <a:srgbClr val="FF9999"/>
              </a:buClr>
              <a:buFont typeface="Arial" charset="0"/>
              <a:buChar char="•"/>
            </a:pPr>
            <a:r>
              <a:rPr lang="hu-HU" i="1" smtClean="0">
                <a:solidFill>
                  <a:schemeClr val="tx1"/>
                </a:solidFill>
                <a:latin typeface="Comic Sans MS" pitchFamily="66" charset="0"/>
              </a:rPr>
              <a:t>Ipari szennyvizek: </a:t>
            </a:r>
            <a:r>
              <a:rPr lang="hu-HU" smtClean="0">
                <a:solidFill>
                  <a:schemeClr val="tx1"/>
                </a:solidFill>
                <a:latin typeface="Comic Sans MS" pitchFamily="66" charset="0"/>
              </a:rPr>
              <a:t>iparáganként eltérő mértéke</a:t>
            </a: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175351" cy="1000132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hu-HU" i="1" dirty="0" smtClean="0">
                <a:latin typeface="Comic Sans MS" pitchFamily="66" charset="0"/>
              </a:rPr>
              <a:t>Szennyvíztisztítás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" name="Jobbra nyíl 3">
            <a:hlinkClick r:id="rId2" action="ppaction://hlinksldjump"/>
          </p:cNvPr>
          <p:cNvSpPr/>
          <p:nvPr/>
        </p:nvSpPr>
        <p:spPr>
          <a:xfrm>
            <a:off x="785786" y="6286520"/>
            <a:ext cx="642942" cy="428628"/>
          </a:xfrm>
          <a:prstGeom prst="rightArrow">
            <a:avLst/>
          </a:prstGeom>
          <a:solidFill>
            <a:srgbClr val="FF9999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0799999"/>
            </a:camera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Jobbra nyíl 4">
            <a:hlinkClick r:id="rId3" action="ppaction://hlinksldjump"/>
          </p:cNvPr>
          <p:cNvSpPr/>
          <p:nvPr/>
        </p:nvSpPr>
        <p:spPr>
          <a:xfrm>
            <a:off x="2214546" y="6286520"/>
            <a:ext cx="642942" cy="42862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8135" name="Picture 2" descr="C:\Users\Patul\AppData\Local\Microsoft\Windows\Temporary Internet Files\Content.IE5\95150MNJ\MC90044173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88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urbulencia">
  <a:themeElements>
    <a:clrScheme name="Esszencia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bg1"/>
          </a:solidFill>
        </a:ln>
      </a:spPr>
      <a:bodyPr rtlCol="0" anchor="ctr"/>
      <a:lstStyle>
        <a:defPPr algn="ctr">
          <a:defRPr dirty="0">
            <a:solidFill>
              <a:schemeClr val="bg1"/>
            </a:solidFill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3_Turbulencia">
  <a:themeElements>
    <a:clrScheme name="Esszencia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gradFill flip="none" rotWithShape="1">
          <a:gsLst>
            <a:gs pos="73000">
              <a:schemeClr val="accent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  <a:tint val="44500"/>
                <a:satMod val="160000"/>
              </a:schemeClr>
            </a:gs>
            <a:gs pos="100000">
              <a:schemeClr val="tx2">
                <a:lumMod val="40000"/>
                <a:lumOff val="60000"/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a:spPr>
      <a:bodyPr rtlCol="0" anchor="ctr"/>
      <a:lstStyle>
        <a:defPPr>
          <a:defRPr i="1" dirty="0" smtClean="0">
            <a:ln w="18415" cmpd="sng">
              <a:solidFill>
                <a:srgbClr val="FFFFFF"/>
              </a:solidFill>
              <a:prstDash val="solid"/>
            </a:ln>
            <a:solidFill>
              <a:schemeClr val="tx1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Turbulencia">
  <a:themeElements>
    <a:clrScheme name="Esszencia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szencia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729</TotalTime>
  <Words>553</Words>
  <Application>Microsoft Office PowerPoint</Application>
  <PresentationFormat>On-screen Show (4:3)</PresentationFormat>
  <Paragraphs>141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Turbulencia</vt:lpstr>
      <vt:lpstr>3_Turbulencia</vt:lpstr>
      <vt:lpstr>2_Turbulencia</vt:lpstr>
      <vt:lpstr>Víztisztítás</vt:lpstr>
      <vt:lpstr>Tartalom</vt:lpstr>
      <vt:lpstr>Slide 3</vt:lpstr>
      <vt:lpstr>Élettani jelentősége</vt:lpstr>
      <vt:lpstr>A tiszta víz szerepe a mindennapi életünkben</vt:lpstr>
      <vt:lpstr>A víz útja</vt:lpstr>
      <vt:lpstr>Slide 7</vt:lpstr>
      <vt:lpstr>Csapban lévő szennyeződések </vt:lpstr>
      <vt:lpstr>Szennyvíztisztítás</vt:lpstr>
      <vt:lpstr>Szennyező anyagok</vt:lpstr>
      <vt:lpstr>Felszín alatti víz tisztítása</vt:lpstr>
      <vt:lpstr>Fizikai szennyvíztisztítás</vt:lpstr>
      <vt:lpstr>Fertőtlenítés</vt:lpstr>
      <vt:lpstr>Otthoni víztisztítás</vt:lpstr>
      <vt:lpstr>Hormonok az ivóvízben</vt:lpstr>
      <vt:lpstr>Ivóvíz és daganat</vt:lpstr>
      <vt:lpstr>Lúgos víz - Savas víz</vt:lpstr>
      <vt:lpstr>Slide 18</vt:lpstr>
      <vt:lpstr>Lássuk megértettétek-e a lényegét!</vt:lpstr>
      <vt:lpstr>Források</vt:lpstr>
      <vt:lpstr>Köszönöm a figyelmet!☺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admin</dc:creator>
  <cp:lastModifiedBy>DannySixx</cp:lastModifiedBy>
  <cp:revision>73</cp:revision>
  <dcterms:created xsi:type="dcterms:W3CDTF">2013-01-18T20:36:10Z</dcterms:created>
  <dcterms:modified xsi:type="dcterms:W3CDTF">2013-02-14T18:56:34Z</dcterms:modified>
</cp:coreProperties>
</file>