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7" r:id="rId4"/>
    <p:sldId id="278" r:id="rId5"/>
    <p:sldId id="279" r:id="rId6"/>
    <p:sldId id="258" r:id="rId7"/>
    <p:sldId id="260" r:id="rId8"/>
    <p:sldId id="261" r:id="rId9"/>
    <p:sldId id="259" r:id="rId10"/>
    <p:sldId id="262" r:id="rId11"/>
    <p:sldId id="276" r:id="rId12"/>
    <p:sldId id="264" r:id="rId13"/>
    <p:sldId id="263" r:id="rId14"/>
    <p:sldId id="274" r:id="rId15"/>
    <p:sldId id="281" r:id="rId16"/>
    <p:sldId id="275" r:id="rId17"/>
    <p:sldId id="280" r:id="rId18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734" y="-59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sk-SK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sk-SK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95A4C-4EA7-4BDF-94DE-3D6BAF4D6D3D}" type="datetimeFigureOut">
              <a:rPr lang="sk-SK" smtClean="0"/>
              <a:pPr/>
              <a:t>15. 2. 2013</a:t>
            </a:fld>
            <a:endParaRPr lang="sk-SK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6DF6D-E7FA-4B13-AA15-2AA8E22AAC14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>
    <p:wheel spokes="8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sk-SK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sk-SK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95A4C-4EA7-4BDF-94DE-3D6BAF4D6D3D}" type="datetimeFigureOut">
              <a:rPr lang="sk-SK" smtClean="0"/>
              <a:pPr/>
              <a:t>15. 2. 2013</a:t>
            </a:fld>
            <a:endParaRPr lang="sk-SK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6DF6D-E7FA-4B13-AA15-2AA8E22AAC14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>
    <p:wheel spokes="8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sk-SK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sk-SK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95A4C-4EA7-4BDF-94DE-3D6BAF4D6D3D}" type="datetimeFigureOut">
              <a:rPr lang="sk-SK" smtClean="0"/>
              <a:pPr/>
              <a:t>15. 2. 2013</a:t>
            </a:fld>
            <a:endParaRPr lang="sk-SK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6DF6D-E7FA-4B13-AA15-2AA8E22AAC14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>
    <p:wheel spokes="8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sk-SK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sk-SK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95A4C-4EA7-4BDF-94DE-3D6BAF4D6D3D}" type="datetimeFigureOut">
              <a:rPr lang="sk-SK" smtClean="0"/>
              <a:pPr/>
              <a:t>15. 2. 2013</a:t>
            </a:fld>
            <a:endParaRPr lang="sk-SK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6DF6D-E7FA-4B13-AA15-2AA8E22AAC14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>
    <p:wheel spokes="8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sk-SK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95A4C-4EA7-4BDF-94DE-3D6BAF4D6D3D}" type="datetimeFigureOut">
              <a:rPr lang="sk-SK" smtClean="0"/>
              <a:pPr/>
              <a:t>15. 2. 2013</a:t>
            </a:fld>
            <a:endParaRPr lang="sk-SK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6DF6D-E7FA-4B13-AA15-2AA8E22AAC14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>
    <p:wheel spokes="8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sk-SK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sk-SK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sk-SK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95A4C-4EA7-4BDF-94DE-3D6BAF4D6D3D}" type="datetimeFigureOut">
              <a:rPr lang="sk-SK" smtClean="0"/>
              <a:pPr/>
              <a:t>15. 2. 2013</a:t>
            </a:fld>
            <a:endParaRPr lang="sk-SK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6DF6D-E7FA-4B13-AA15-2AA8E22AAC14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>
    <p:wheel spokes="8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sk-SK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sk-SK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sk-SK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95A4C-4EA7-4BDF-94DE-3D6BAF4D6D3D}" type="datetimeFigureOut">
              <a:rPr lang="sk-SK" smtClean="0"/>
              <a:pPr/>
              <a:t>15. 2. 2013</a:t>
            </a:fld>
            <a:endParaRPr lang="sk-SK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6DF6D-E7FA-4B13-AA15-2AA8E22AAC14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>
    <p:wheel spokes="8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sk-SK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95A4C-4EA7-4BDF-94DE-3D6BAF4D6D3D}" type="datetimeFigureOut">
              <a:rPr lang="sk-SK" smtClean="0"/>
              <a:pPr/>
              <a:t>15. 2. 2013</a:t>
            </a:fld>
            <a:endParaRPr lang="sk-SK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6DF6D-E7FA-4B13-AA15-2AA8E22AAC14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>
    <p:wheel spokes="8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95A4C-4EA7-4BDF-94DE-3D6BAF4D6D3D}" type="datetimeFigureOut">
              <a:rPr lang="sk-SK" smtClean="0"/>
              <a:pPr/>
              <a:t>15. 2. 2013</a:t>
            </a:fld>
            <a:endParaRPr lang="sk-SK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6DF6D-E7FA-4B13-AA15-2AA8E22AAC14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>
    <p:wheel spokes="8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sk-SK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sk-SK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95A4C-4EA7-4BDF-94DE-3D6BAF4D6D3D}" type="datetimeFigureOut">
              <a:rPr lang="sk-SK" smtClean="0"/>
              <a:pPr/>
              <a:t>15. 2. 2013</a:t>
            </a:fld>
            <a:endParaRPr lang="sk-SK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6DF6D-E7FA-4B13-AA15-2AA8E22AAC14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>
    <p:wheel spokes="8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sk-SK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95A4C-4EA7-4BDF-94DE-3D6BAF4D6D3D}" type="datetimeFigureOut">
              <a:rPr lang="sk-SK" smtClean="0"/>
              <a:pPr/>
              <a:t>15. 2. 2013</a:t>
            </a:fld>
            <a:endParaRPr lang="sk-SK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6DF6D-E7FA-4B13-AA15-2AA8E22AAC14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>
    <p:wheel spokes="8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20000"/>
                <a:lumOff val="80000"/>
              </a:schemeClr>
            </a:gs>
            <a:gs pos="25000">
              <a:schemeClr val="accent4">
                <a:lumMod val="60000"/>
                <a:lumOff val="40000"/>
              </a:schemeClr>
            </a:gs>
            <a:gs pos="75000">
              <a:schemeClr val="accent4">
                <a:lumMod val="75000"/>
              </a:schemeClr>
            </a:gs>
            <a:gs pos="100000">
              <a:srgbClr val="7030A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sk-SK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sk-SK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095A4C-4EA7-4BDF-94DE-3D6BAF4D6D3D}" type="datetimeFigureOut">
              <a:rPr lang="sk-SK" smtClean="0"/>
              <a:pPr/>
              <a:t>15. 2. 2013</a:t>
            </a:fld>
            <a:endParaRPr lang="sk-SK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D6DF6D-E7FA-4B13-AA15-2AA8E22AAC14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heel spokes="8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dokep.hu/keptar/user/niki72/kep/173" TargetMode="External"/><Relationship Id="rId2" Type="http://schemas.openxmlformats.org/officeDocument/2006/relationships/hyperlink" Target="ndsp=8&amp;tx=602&amp;ty=66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r="13377" b="13377"/>
          <a:stretch>
            <a:fillRect/>
          </a:stretch>
        </p:blipFill>
        <p:spPr bwMode="auto">
          <a:xfrm>
            <a:off x="1" y="0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928662" y="857232"/>
            <a:ext cx="7772400" cy="1470025"/>
          </a:xfrm>
        </p:spPr>
        <p:txBody>
          <a:bodyPr>
            <a:prstTxWarp prst="textTriangle">
              <a:avLst/>
            </a:prstTxWarp>
          </a:bodyPr>
          <a:lstStyle/>
          <a:p>
            <a:r>
              <a:rPr lang="sk-SK" dirty="0" smtClean="0">
                <a:ln w="18415" cmpd="sng">
                  <a:solidFill>
                    <a:schemeClr val="bg1">
                      <a:lumMod val="8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arrington" pitchFamily="82" charset="0"/>
              </a:rPr>
              <a:t>Madarak</a:t>
            </a:r>
            <a:endParaRPr lang="sk-SK" dirty="0">
              <a:ln w="18415" cmpd="sng">
                <a:solidFill>
                  <a:schemeClr val="bg1">
                    <a:lumMod val="8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arrington" pitchFamily="82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0" y="5214950"/>
            <a:ext cx="9144000" cy="2000240"/>
          </a:xfrm>
        </p:spPr>
        <p:txBody>
          <a:bodyPr>
            <a:normAutofit/>
          </a:bodyPr>
          <a:lstStyle/>
          <a:p>
            <a:r>
              <a:rPr lang="sk-SK" sz="2400" b="1" u="sng" dirty="0" smtClean="0">
                <a:solidFill>
                  <a:schemeClr val="bg1"/>
                </a:solidFill>
              </a:rPr>
              <a:t>Készítette:</a:t>
            </a:r>
            <a:r>
              <a:rPr lang="sk-SK" sz="2400" b="1" dirty="0" smtClean="0">
                <a:solidFill>
                  <a:schemeClr val="bg1"/>
                </a:solidFill>
              </a:rPr>
              <a:t>Anda Krisztina</a:t>
            </a:r>
          </a:p>
          <a:p>
            <a:r>
              <a:rPr lang="sk-SK" sz="2400" b="1" u="sng" dirty="0" smtClean="0">
                <a:solidFill>
                  <a:schemeClr val="bg1"/>
                </a:solidFill>
              </a:rPr>
              <a:t>Felkészítő tanár: </a:t>
            </a:r>
            <a:r>
              <a:rPr lang="sk-SK" sz="2400" b="1" dirty="0" smtClean="0">
                <a:solidFill>
                  <a:schemeClr val="bg1"/>
                </a:solidFill>
              </a:rPr>
              <a:t>Mgr. Hájas Angelika</a:t>
            </a:r>
          </a:p>
          <a:p>
            <a:r>
              <a:rPr lang="sk-SK" sz="2400" b="1" u="sng" dirty="0" smtClean="0">
                <a:solidFill>
                  <a:schemeClr val="bg1"/>
                </a:solidFill>
              </a:rPr>
              <a:t>Iskola:</a:t>
            </a:r>
            <a:r>
              <a:rPr lang="sk-SK" sz="2400" b="1" dirty="0" smtClean="0">
                <a:solidFill>
                  <a:schemeClr val="bg1"/>
                </a:solidFill>
              </a:rPr>
              <a:t>Jedlik Ányos Elektrotechnikai Szakközépiskola és Kereskedelmi Akadémia - Érsekújvár</a:t>
            </a:r>
            <a:endParaRPr lang="sk-SK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sz="5400" b="1" dirty="0" smtClean="0">
                <a:solidFill>
                  <a:schemeClr val="bg1"/>
                </a:solidFill>
                <a:latin typeface="Monotype Corsiva" pitchFamily="66" charset="0"/>
              </a:rPr>
              <a:t>Mozgásuk alapján három csoportba soroljuk őket:</a:t>
            </a:r>
            <a:endParaRPr lang="sk-SK" sz="54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1643050"/>
            <a:ext cx="9144000" cy="5214950"/>
          </a:xfrm>
        </p:spPr>
        <p:txBody>
          <a:bodyPr>
            <a:normAutofit/>
          </a:bodyPr>
          <a:lstStyle/>
          <a:p>
            <a:pPr marL="514350" indent="-514350">
              <a:buNone/>
            </a:pPr>
            <a:r>
              <a:rPr lang="sk-SK" b="1" dirty="0" smtClean="0"/>
              <a:t>Futómadarak – pl. strucc</a:t>
            </a:r>
          </a:p>
          <a:p>
            <a:pPr marL="514350" indent="-514350"/>
            <a:endParaRPr lang="sk-SK" dirty="0" smtClean="0"/>
          </a:p>
          <a:p>
            <a:pPr marL="514350" indent="-514350"/>
            <a:r>
              <a:rPr lang="sk-SK" dirty="0" smtClean="0"/>
              <a:t>nem tudnak repülni,</a:t>
            </a:r>
          </a:p>
          <a:p>
            <a:pPr marL="514350" indent="-514350"/>
            <a:endParaRPr lang="sk-SK" dirty="0" smtClean="0"/>
          </a:p>
          <a:p>
            <a:pPr marL="514350" indent="-514350"/>
            <a:r>
              <a:rPr lang="sk-SK" dirty="0" smtClean="0"/>
              <a:t>erős kétujjú futólábakkal </a:t>
            </a:r>
          </a:p>
          <a:p>
            <a:pPr marL="514350" indent="-514350">
              <a:buNone/>
            </a:pPr>
            <a:r>
              <a:rPr lang="sk-SK" dirty="0" smtClean="0"/>
              <a:t>     rendelkeznek, amelyek </a:t>
            </a:r>
          </a:p>
          <a:p>
            <a:pPr marL="514350" indent="-514350">
              <a:buNone/>
            </a:pPr>
            <a:r>
              <a:rPr lang="sk-SK" dirty="0" smtClean="0"/>
              <a:t>      segítségével nagy gyorsaságra </a:t>
            </a:r>
          </a:p>
          <a:p>
            <a:pPr marL="514350" indent="-514350">
              <a:buNone/>
            </a:pPr>
            <a:r>
              <a:rPr lang="sk-SK" dirty="0" smtClean="0"/>
              <a:t>      tesznek szert.</a:t>
            </a:r>
          </a:p>
          <a:p>
            <a:pPr marL="514350" indent="-514350"/>
            <a:endParaRPr lang="sk-SK" dirty="0" smtClean="0"/>
          </a:p>
          <a:p>
            <a:pPr marL="514350" indent="-514350"/>
            <a:endParaRPr lang="sk-SK" dirty="0" smtClean="0"/>
          </a:p>
          <a:p>
            <a:pPr marL="514350" indent="-514350"/>
            <a:endParaRPr lang="sk-SK" dirty="0" smtClean="0"/>
          </a:p>
          <a:p>
            <a:pPr marL="514350" indent="-514350"/>
            <a:endParaRPr lang="sk-SK" dirty="0"/>
          </a:p>
        </p:txBody>
      </p:sp>
      <p:pic>
        <p:nvPicPr>
          <p:cNvPr id="16386" name="Picture 2" descr="http://static.fotoalbum.hu/picturezoom/2008/06-30/aula/strucc_183036.jpg"/>
          <p:cNvPicPr>
            <a:picLocks noChangeAspect="1" noChangeArrowheads="1"/>
          </p:cNvPicPr>
          <p:nvPr/>
        </p:nvPicPr>
        <p:blipFill>
          <a:blip r:embed="rId2"/>
          <a:srcRect l="16271" t="10342" r="17738" b="11628"/>
          <a:stretch>
            <a:fillRect/>
          </a:stretch>
        </p:blipFill>
        <p:spPr bwMode="auto">
          <a:xfrm>
            <a:off x="5643570" y="1772140"/>
            <a:ext cx="3111350" cy="5085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ediacara.freeblog.hu/files/kiv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500042"/>
            <a:ext cx="9144000" cy="592933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sk-SK" dirty="0" smtClean="0">
                <a:solidFill>
                  <a:schemeClr val="bg1"/>
                </a:solidFill>
              </a:rPr>
              <a:t>    A minap olvastam egy érdekes történetet,hogy ezek a csodás madarak, mint például </a:t>
            </a:r>
            <a:r>
              <a:rPr lang="sk-SK" dirty="0" err="1" smtClean="0">
                <a:solidFill>
                  <a:schemeClr val="bg1"/>
                </a:solidFill>
              </a:rPr>
              <a:t>az</a:t>
            </a:r>
            <a:r>
              <a:rPr lang="sk-SK" dirty="0" smtClean="0">
                <a:solidFill>
                  <a:schemeClr val="bg1"/>
                </a:solidFill>
              </a:rPr>
              <a:t> </a:t>
            </a:r>
            <a:r>
              <a:rPr lang="sk-SK" dirty="0" err="1" smtClean="0">
                <a:solidFill>
                  <a:schemeClr val="bg1"/>
                </a:solidFill>
              </a:rPr>
              <a:t>Új-Zélandon</a:t>
            </a:r>
            <a:r>
              <a:rPr lang="sk-SK" dirty="0" smtClean="0">
                <a:solidFill>
                  <a:schemeClr val="bg1"/>
                </a:solidFill>
              </a:rPr>
              <a:t> honos  </a:t>
            </a:r>
            <a:r>
              <a:rPr lang="sk-SK" dirty="0" smtClean="0">
                <a:solidFill>
                  <a:schemeClr val="bg1"/>
                </a:solidFill>
              </a:rPr>
              <a:t>kivi madár miért röpképtelenek és miért fenyegeti őket a kihalás veszélye?! </a:t>
            </a:r>
          </a:p>
          <a:p>
            <a:endParaRPr lang="sk-SK" dirty="0" smtClean="0">
              <a:solidFill>
                <a:schemeClr val="bg1"/>
              </a:solidFill>
            </a:endParaRPr>
          </a:p>
          <a:p>
            <a:r>
              <a:rPr lang="sk-SK" dirty="0" smtClean="0">
                <a:solidFill>
                  <a:schemeClr val="bg1"/>
                </a:solidFill>
              </a:rPr>
              <a:t>Ezek a madarak ősei még röpülve érkeztek Új-Zéland szigetére, de mivel ezen a területen nem éltek ragadozók, nem kellett menekülniük tehát a szárnyaikat sem kellett használniuk. Ennek követzeménye az lett, hogy szárnyuk elhalt, visszafejlődött. </a:t>
            </a:r>
          </a:p>
          <a:p>
            <a:endParaRPr lang="sk-SK" dirty="0" smtClean="0">
              <a:solidFill>
                <a:schemeClr val="bg1"/>
              </a:solidFill>
            </a:endParaRPr>
          </a:p>
          <a:p>
            <a:r>
              <a:rPr lang="sk-SK" dirty="0" smtClean="0">
                <a:solidFill>
                  <a:schemeClr val="bg1"/>
                </a:solidFill>
              </a:rPr>
              <a:t>Amióta megjelentek az emberek és vele együtt a menyétek,  patkányok a szigeten ez a faj  kihaló félben van. Fiókáik és tojásaik könnyű zsákmányokká váltak.</a:t>
            </a:r>
            <a:endParaRPr lang="sk-SK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www.cukikutyusokestobbiallatok.eoldal.hu/img/mid/72/pingvine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1457" y="0"/>
            <a:ext cx="9205457" cy="6858000"/>
          </a:xfrm>
          <a:prstGeom prst="rect">
            <a:avLst/>
          </a:prstGeom>
          <a:noFill/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5400" b="1" dirty="0" smtClean="0">
                <a:solidFill>
                  <a:schemeClr val="bg1"/>
                </a:solidFill>
                <a:latin typeface="Monotype Corsiva" pitchFamily="66" charset="0"/>
              </a:rPr>
              <a:t>2.Szárnnyal evező madarak </a:t>
            </a:r>
            <a:endParaRPr lang="sk-SK" sz="54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sk-SK" b="1" dirty="0" smtClean="0">
                <a:solidFill>
                  <a:schemeClr val="bg1"/>
                </a:solidFill>
              </a:rPr>
              <a:t>Ide tartoznak:</a:t>
            </a:r>
          </a:p>
          <a:p>
            <a:r>
              <a:rPr lang="sk-SK" b="1" u="sng" dirty="0" smtClean="0">
                <a:solidFill>
                  <a:schemeClr val="bg1"/>
                </a:solidFill>
              </a:rPr>
              <a:t>a tengeri úszómadarak </a:t>
            </a:r>
          </a:p>
          <a:p>
            <a:r>
              <a:rPr lang="sk-SK" b="1" u="sng" dirty="0" smtClean="0">
                <a:solidFill>
                  <a:schemeClr val="bg1"/>
                </a:solidFill>
              </a:rPr>
              <a:t>pingvinek</a:t>
            </a:r>
            <a:r>
              <a:rPr lang="sk-SK" b="1" dirty="0" smtClean="0">
                <a:solidFill>
                  <a:schemeClr val="bg1"/>
                </a:solidFill>
              </a:rPr>
              <a:t>- apró, pikkelyszerű tollaik vannak és úszólábaik vannak.</a:t>
            </a:r>
          </a:p>
          <a:p>
            <a:endParaRPr lang="sk-SK" dirty="0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5400" b="1" dirty="0" smtClean="0">
                <a:solidFill>
                  <a:schemeClr val="bg1"/>
                </a:solidFill>
                <a:latin typeface="Monotype Corsiva" pitchFamily="66" charset="0"/>
              </a:rPr>
              <a:t>3. Jól repülő madarak: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1500174"/>
            <a:ext cx="9144000" cy="507209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sk-SK" sz="2800" b="1" dirty="0" smtClean="0"/>
              <a:t>Ez a </a:t>
            </a:r>
            <a:r>
              <a:rPr lang="sk-SK" sz="2800" b="1" u="sng" dirty="0" smtClean="0"/>
              <a:t>legnagyobb</a:t>
            </a:r>
            <a:r>
              <a:rPr lang="sk-SK" sz="2800" b="1" dirty="0" smtClean="0"/>
              <a:t> csoport! </a:t>
            </a:r>
          </a:p>
          <a:p>
            <a:pPr>
              <a:buNone/>
            </a:pPr>
            <a:endParaRPr lang="sk-SK" sz="2800" b="1" dirty="0" smtClean="0"/>
          </a:p>
          <a:p>
            <a:pPr>
              <a:buNone/>
            </a:pPr>
            <a:r>
              <a:rPr lang="sk-SK" sz="2800" b="1" dirty="0" smtClean="0"/>
              <a:t>Ide tartozik például: a hattyú és az ara papagáj is.</a:t>
            </a:r>
          </a:p>
          <a:p>
            <a:pPr>
              <a:buNone/>
            </a:pPr>
            <a:endParaRPr lang="sk-SK" sz="2400" b="1" dirty="0" smtClean="0"/>
          </a:p>
        </p:txBody>
      </p:sp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2" cstate="print"/>
          <a:srcRect l="15595" t="14205" r="23058" b="27397"/>
          <a:stretch>
            <a:fillRect/>
          </a:stretch>
        </p:blipFill>
        <p:spPr bwMode="auto">
          <a:xfrm>
            <a:off x="4512801" y="3357562"/>
            <a:ext cx="4631199" cy="3143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 l="4499" t="15186" r="30257" b="22862"/>
          <a:stretch>
            <a:fillRect/>
          </a:stretch>
        </p:blipFill>
        <p:spPr bwMode="auto">
          <a:xfrm>
            <a:off x="-1" y="3286124"/>
            <a:ext cx="4413683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r>
              <a:rPr lang="sk-SK" u="sng" dirty="0" smtClean="0">
                <a:solidFill>
                  <a:schemeClr val="bg1"/>
                </a:solidFill>
              </a:rPr>
              <a:t>Kérdések:</a:t>
            </a:r>
            <a:endParaRPr lang="sk-SK" u="sng" dirty="0">
              <a:solidFill>
                <a:schemeClr val="bg1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1285860"/>
            <a:ext cx="9144000" cy="5572140"/>
          </a:xfrm>
        </p:spPr>
        <p:txBody>
          <a:bodyPr>
            <a:normAutofit fontScale="77500" lnSpcReduction="20000"/>
          </a:bodyPr>
          <a:lstStyle/>
          <a:p>
            <a:r>
              <a:rPr lang="sk-SK" b="1" dirty="0" smtClean="0">
                <a:solidFill>
                  <a:schemeClr val="bg1"/>
                </a:solidFill>
              </a:rPr>
              <a:t>Sorolj fel néhány jellemzőjét a madaraknak, mivel szaporodnak, mivel tápálkoznak, stb.?</a:t>
            </a:r>
          </a:p>
          <a:p>
            <a:endParaRPr lang="sk-SK" b="1" dirty="0" smtClean="0">
              <a:solidFill>
                <a:schemeClr val="bg1"/>
              </a:solidFill>
            </a:endParaRPr>
          </a:p>
          <a:p>
            <a:r>
              <a:rPr lang="sk-SK" b="1" dirty="0" smtClean="0">
                <a:solidFill>
                  <a:schemeClr val="bg1"/>
                </a:solidFill>
              </a:rPr>
              <a:t>Mit tudsz a madarak látásáról, miben játszik fontos szerepet?</a:t>
            </a:r>
          </a:p>
          <a:p>
            <a:endParaRPr lang="sk-SK" b="1" dirty="0" smtClean="0">
              <a:solidFill>
                <a:schemeClr val="bg1"/>
              </a:solidFill>
            </a:endParaRPr>
          </a:p>
          <a:p>
            <a:r>
              <a:rPr lang="sk-SK" b="1" dirty="0" smtClean="0">
                <a:solidFill>
                  <a:schemeClr val="bg1"/>
                </a:solidFill>
              </a:rPr>
              <a:t>Mire szolgál a farcsíkmirigy?</a:t>
            </a:r>
          </a:p>
          <a:p>
            <a:endParaRPr lang="sk-SK" b="1" dirty="0" smtClean="0">
              <a:solidFill>
                <a:schemeClr val="bg1"/>
              </a:solidFill>
            </a:endParaRPr>
          </a:p>
          <a:p>
            <a:r>
              <a:rPr lang="sk-SK" b="1" dirty="0" smtClean="0">
                <a:solidFill>
                  <a:schemeClr val="bg1"/>
                </a:solidFill>
              </a:rPr>
              <a:t>Milyen fajtái vannak a begynek és a gyomornak?</a:t>
            </a:r>
          </a:p>
          <a:p>
            <a:endParaRPr lang="sk-SK" b="1" dirty="0" smtClean="0">
              <a:solidFill>
                <a:schemeClr val="bg1"/>
              </a:solidFill>
            </a:endParaRPr>
          </a:p>
          <a:p>
            <a:r>
              <a:rPr lang="sk-SK" b="1" dirty="0" smtClean="0">
                <a:solidFill>
                  <a:schemeClr val="bg1"/>
                </a:solidFill>
              </a:rPr>
              <a:t>Fészekrakásuk és táplálkozásuk alapján milyen madarakat ismerünk? Mondj midegyikre egy példát.</a:t>
            </a:r>
          </a:p>
          <a:p>
            <a:endParaRPr lang="sk-SK" b="1" dirty="0" smtClean="0">
              <a:solidFill>
                <a:schemeClr val="bg1"/>
              </a:solidFill>
            </a:endParaRPr>
          </a:p>
          <a:p>
            <a:r>
              <a:rPr lang="sk-SK" b="1" dirty="0" smtClean="0">
                <a:solidFill>
                  <a:schemeClr val="bg1"/>
                </a:solidFill>
              </a:rPr>
              <a:t>Mondj mindegyik egy példát:futómadár, szárnnyal evező és jól repülő madárra!</a:t>
            </a:r>
          </a:p>
          <a:p>
            <a:endParaRPr lang="sk-SK" dirty="0" smtClean="0"/>
          </a:p>
          <a:p>
            <a:endParaRPr lang="sk-SK" dirty="0" smtClean="0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14282" y="928670"/>
            <a:ext cx="8472518" cy="5197493"/>
          </a:xfrm>
        </p:spPr>
        <p:txBody>
          <a:bodyPr>
            <a:normAutofit/>
          </a:bodyPr>
          <a:lstStyle/>
          <a:p>
            <a:r>
              <a:rPr lang="sk-SK" sz="3600" dirty="0" smtClean="0"/>
              <a:t>Szivesen fotózom az állatokat, természetet ezért a prezentációmban sok a saját készítésű fotó! Ez által az én véleményem szerint sokkal személyesebb ez a prezentáció.</a:t>
            </a:r>
          </a:p>
          <a:p>
            <a:endParaRPr lang="sk-SK" sz="3600" dirty="0" smtClean="0"/>
          </a:p>
          <a:p>
            <a:r>
              <a:rPr lang="sk-SK" sz="3600" dirty="0" smtClean="0"/>
              <a:t>Köszönöm a figyelmet! </a:t>
            </a:r>
            <a:r>
              <a:rPr lang="sk-SK" sz="3600" dirty="0" smtClean="0">
                <a:sym typeface="Wingdings" pitchFamily="2" charset="2"/>
              </a:rPr>
              <a:t></a:t>
            </a:r>
            <a:endParaRPr lang="sk-SK" sz="3600" dirty="0" smtClean="0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Források:</a:t>
            </a:r>
            <a:endParaRPr lang="sk-SK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1214422"/>
            <a:ext cx="9144000" cy="564357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sk-SK" sz="1400" dirty="0" smtClean="0"/>
              <a:t>http://www.google.hu/imgres?q=kivi+mad%C3%A1r&amp;um=1&amp;hl=hu&amp;tbo=d&amp;biw=1024&amp;bih=397&amp;tbm=isch&amp;tbnid=6R4EtocC9ked7M:&amp;imgrefurl=http://jade-liz.hupont.hu/13/kivi-madar&amp;docid=qfjgPQkJhwXGyM&amp;imgurl=http://ediacara.freeblog.hu/files/kivi.jpg&amp;w=465&amp;h=314&amp;ei=lL4bUaHlOYjfsgbW1YCwCw&amp;zoom=1&amp;ved=1t:3588,r:1,s:0,i:81&amp;iact=rc&amp;dur=3261&amp;sig=110813420373243006181&amp;page=1&amp;tbnh=176&amp;tbnw=220&amp;start=0&amp;ndsp=8&amp;tx=306&amp;ty=159</a:t>
            </a:r>
          </a:p>
          <a:p>
            <a:pPr>
              <a:buNone/>
            </a:pPr>
            <a:r>
              <a:rPr lang="sk-SK" sz="1400" dirty="0" smtClean="0"/>
              <a:t>http://www.google.hu/imgres?q=d%C3%B6gev%C5%91+mad%C3%A1r&amp;um=1&amp;hl=hu&amp;tbo=d&amp;biw=1024&amp;bih=440&amp;tbm=isch&amp;tbnid=EzMtuW3FzNeemM:&amp;imgrefurl=http://www.origo.hu/tudomany/20100520-nagyon-ritka-fakokeselyut-fogtak-jaszivanyon.html&amp;docid=1jW89uH6yxJBKM&amp;imgurl=http://static2.origos.hu/i/1005/20100520fakokesel2.jpg&amp;w=640&amp;h=427&amp;ei=SpMbUd_ED4_ltQa5_4HQAw&amp;zoom=1&amp;ved=1t:3588,r:2,s:0,i:84&amp;iact=rc&amp;dur=6471&amp;sig=110813420373243006181&amp;page=1&amp;tbnh=183&amp;tbnw=275&amp;start=0&amp;</a:t>
            </a:r>
            <a:r>
              <a:rPr lang="sk-SK" sz="1400" dirty="0" smtClean="0">
                <a:hlinkClick r:id="rId2" action="ppaction://hlinkfile"/>
              </a:rPr>
              <a:t>ndsp=8&amp;tx=602&amp;ty=66</a:t>
            </a:r>
            <a:endParaRPr lang="sk-SK" sz="1400" dirty="0" smtClean="0"/>
          </a:p>
          <a:p>
            <a:pPr>
              <a:buNone/>
            </a:pPr>
            <a:r>
              <a:rPr lang="sk-SK" sz="1400" dirty="0" smtClean="0">
                <a:hlinkClick r:id="rId3"/>
              </a:rPr>
              <a:t>http://www.idokep.hu/keptar/user/niki72/kep/173</a:t>
            </a:r>
            <a:endParaRPr lang="sk-SK" sz="1400" dirty="0" smtClean="0"/>
          </a:p>
          <a:p>
            <a:pPr>
              <a:buNone/>
            </a:pPr>
            <a:r>
              <a:rPr lang="sk-SK" sz="1400" dirty="0" smtClean="0"/>
              <a:t>http://www.google.hu/search?q=f%C3%A9szeklak%C3%B3%20madarak&amp;hl=hu&amp;psj=1&amp;bav=on.2,or.r_gc.r_pw.r_qf.&amp;bvm=bv.42261806,d.d2k&amp;biw=1024&amp;bih=432&amp;um=1&amp;ie=UTF-8&amp;tbm=isch&amp;source=og&amp;sa=N&amp;tab=wi&amp;ei=brgbUabpNoKQhQft8oGYDQ#um=1&amp;hl=hu&amp;tbo=d&amp;tbm=isch&amp;sa=1&amp;q=f%C3%BCstifecske&amp;oq=f%C3%BCstifecske&amp;gs_l=img.3...4428.8088.0.9112.12.3.1.0.0.0.329.329.3-1.1.0...0.0...1c.1.2.img.5e76QVvByng&amp;bav=on.2,or.r_gc.r_pw.r_qf.&amp;bvm=bv.42261806,d.Yms&amp;fp=3a56bb36f6549d5b&amp;biw=1024&amp;bih=397&amp;imgrc=TOoSqtD-xVBK7M%3A%3Ba552paZa4oZY5M%3Bhttp%253A%252F%252Fwww.tananyag.almasi.hu%252Fkrez%252Fa_hazkoruli_allatok%252Fvadon%252Ffecske%252Ffecske%252520(3).jpg%3Bhttp%253A%252F%252Fwww.tananyag.almasi.hu%252Fkrez%252Fa_hazkoruli_allatok%252Fvadon%252Ffecske.htm%3B747%3B482</a:t>
            </a: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0"/>
            <a:ext cx="9144000" cy="721521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sk-SK" sz="1800" dirty="0" smtClean="0"/>
              <a:t>http://www.google.hu/imgres?q=pingvinek&amp;um=1&amp;hl=hu&amp;tbo=d&amp;biw=1024&amp;bih=397&amp;tbm=isch&amp;tbnid=BlSRJWyk7dAXBM:&amp;imgrefurl=http://www.cukikutyusokestobbiallatok.eoldal.hu/fenykepek/pingvinek/pingvinek/pingvinek.html&amp;docid=oJRdrbL221iVlM&amp;imgurl=http://www.cukikutyusokestobbiallatok.eoldal.hu/img/mid/72/pingvinek.jpg&amp;w=460&amp;h=307&amp;ei=j8QbUbqIPMWptAbXw4CQDA&amp;zoom=1&amp;ved=1t:3588,r:28,s:0,i:197&amp;iact=rc&amp;dur=30174&amp;sig=110813420373243006181&amp;page=5&amp;tbnh=177&amp;tbnw=258&amp;start=28&amp;ndsp=8&amp;tx=176&amp;ty=61</a:t>
            </a:r>
          </a:p>
          <a:p>
            <a:pPr>
              <a:buNone/>
            </a:pPr>
            <a:r>
              <a:rPr lang="sk-SK" sz="1800" dirty="0" smtClean="0"/>
              <a:t>http://www.google.hu/imgres?q=kacsa+f%C3%A9szek&amp;start=135&amp;um=1&amp;hl=hu&amp;tbo=d&amp;biw=1024&amp;bih=440&amp;tbm=isch&amp;tbnid=4Q1qKcGdNkx99M:&amp;imgrefurl=http://mondofroni.blogspot.com/2011/07/haphaphap-jonnek-kacsak.html&amp;docid=setpq3t8y1xpYM&amp;imgurl=http://3.bp.blogspot.com/-0kSkvyRVlrk/ThlKczN88QI/AAAAAAAABKo/WGus5gFycfs/s400/IMGA0214.JPG&amp;w=400&amp;h=300&amp;ei=67sbUafXA83csgbsx4CQBw&amp;zoom=1&amp;ved=1t:3588,r:38,s:100,i:118&amp;iact=rc&amp;dur=177&amp;sig=110813420373243006181&amp;page=12&amp;tbnh=181&amp;tbnw=248&amp;ndsp=12&amp;tx=169&amp;ty=144</a:t>
            </a:r>
          </a:p>
          <a:p>
            <a:pPr>
              <a:buNone/>
            </a:pPr>
            <a:r>
              <a:rPr lang="sk-SK" sz="1800" dirty="0" smtClean="0"/>
              <a:t>http://www.google.hu/imgres?q=strucc&amp;start=137&amp;hl=hu&amp;tbo=d&amp;biw=1024&amp;bih=397&amp;tbm=isch&amp;tbnid=_XhP5rSAGboepM:&amp;imgrefurl=http://tropus.aula.fotoalbum.hu/viewlarge/pictureid/2802399&amp;docid=x-ueWnukHFs_TM&amp;imgurl=http://static.fotoalbum.hu/picturezoom/2008/06-30/aula/strucc_183036.jpg&amp;w=591&amp;h=817&amp;ei=dwkcUZ_HLsHAtQbO_gE&amp;zoom=1&amp;ved=1t:3588,r:39,s:100,i:121&amp;iact=rc&amp;dur=113&amp;sig=110813420373243006181&amp;page=16&amp;tbnh=185&amp;tbnw=149&amp;ndsp=8&amp;tx=94&amp;ty=141</a:t>
            </a:r>
            <a:endParaRPr lang="sk-SK" sz="1800" dirty="0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-500098" y="428604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sk-SK" sz="6700" b="1" dirty="0" smtClean="0">
                <a:solidFill>
                  <a:schemeClr val="bg1"/>
                </a:solidFill>
                <a:latin typeface="Monotype Corsiva" pitchFamily="66" charset="0"/>
              </a:rPr>
              <a:t>         </a:t>
            </a:r>
            <a:r>
              <a:rPr lang="sk-SK" sz="6000" b="1" dirty="0" smtClean="0">
                <a:solidFill>
                  <a:schemeClr val="bg1"/>
                </a:solidFill>
                <a:latin typeface="Monotype Corsiva" pitchFamily="66" charset="0"/>
              </a:rPr>
              <a:t>Bevezetés a madarak</a:t>
            </a:r>
            <a:r>
              <a:rPr lang="sk-SK" sz="6000" b="1" dirty="0" smtClean="0">
                <a:solidFill>
                  <a:schemeClr val="bg1"/>
                </a:solidFill>
                <a:latin typeface="Bradley Hand ITC" pitchFamily="66" charset="0"/>
              </a:rPr>
              <a:t> </a:t>
            </a:r>
            <a:r>
              <a:rPr lang="sk-SK" sz="6000" b="1" dirty="0" smtClean="0">
                <a:solidFill>
                  <a:schemeClr val="bg1"/>
                </a:solidFill>
                <a:latin typeface="Monotype Corsiva" pitchFamily="66" charset="0"/>
              </a:rPr>
              <a:t>világába</a:t>
            </a:r>
            <a:endParaRPr lang="sk-SK" sz="60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sp>
        <p:nvSpPr>
          <p:cNvPr id="5" name="Tartalom helye 4"/>
          <p:cNvSpPr>
            <a:spLocks noGrp="1"/>
          </p:cNvSpPr>
          <p:nvPr>
            <p:ph idx="1"/>
          </p:nvPr>
        </p:nvSpPr>
        <p:spPr>
          <a:xfrm>
            <a:off x="0" y="1428736"/>
            <a:ext cx="8929718" cy="5715040"/>
          </a:xfrm>
        </p:spPr>
        <p:txBody>
          <a:bodyPr>
            <a:normAutofit fontScale="85000" lnSpcReduction="20000"/>
          </a:bodyPr>
          <a:lstStyle/>
          <a:p>
            <a:r>
              <a:rPr lang="sk-SK" b="1" dirty="0" smtClean="0">
                <a:solidFill>
                  <a:schemeClr val="bg1"/>
                </a:solidFill>
              </a:rPr>
              <a:t>Tojással szaporodnak</a:t>
            </a:r>
          </a:p>
          <a:p>
            <a:endParaRPr lang="sk-SK" b="1" dirty="0" smtClean="0">
              <a:solidFill>
                <a:schemeClr val="bg1"/>
              </a:solidFill>
            </a:endParaRPr>
          </a:p>
          <a:p>
            <a:r>
              <a:rPr lang="sk-SK" b="1" dirty="0" smtClean="0">
                <a:solidFill>
                  <a:schemeClr val="bg1"/>
                </a:solidFill>
              </a:rPr>
              <a:t>Testüket toll fedi</a:t>
            </a:r>
          </a:p>
          <a:p>
            <a:endParaRPr lang="sk-SK" b="1" dirty="0" smtClean="0">
              <a:solidFill>
                <a:schemeClr val="bg1"/>
              </a:solidFill>
            </a:endParaRPr>
          </a:p>
          <a:p>
            <a:r>
              <a:rPr lang="sk-SK" b="1" dirty="0" smtClean="0">
                <a:solidFill>
                  <a:schemeClr val="bg1"/>
                </a:solidFill>
              </a:rPr>
              <a:t>Gerinces, melegvérű állatok</a:t>
            </a:r>
          </a:p>
          <a:p>
            <a:endParaRPr lang="sk-SK" b="1" dirty="0" smtClean="0">
              <a:solidFill>
                <a:schemeClr val="bg1"/>
              </a:solidFill>
            </a:endParaRPr>
          </a:p>
          <a:p>
            <a:r>
              <a:rPr lang="sk-SK" b="1" dirty="0" smtClean="0">
                <a:solidFill>
                  <a:schemeClr val="bg1"/>
                </a:solidFill>
              </a:rPr>
              <a:t>Csőrrel rendelkeznek, amely formája a táp</a:t>
            </a:r>
            <a:r>
              <a:rPr lang="sk-SK" b="1" dirty="0" smtClean="0"/>
              <a:t>álkozás </a:t>
            </a:r>
            <a:r>
              <a:rPr lang="sk-SK" b="1" dirty="0" smtClean="0">
                <a:solidFill>
                  <a:schemeClr val="bg1"/>
                </a:solidFill>
              </a:rPr>
              <a:t>módjától függ</a:t>
            </a:r>
          </a:p>
          <a:p>
            <a:endParaRPr lang="sk-SK" b="1" dirty="0" smtClean="0">
              <a:solidFill>
                <a:schemeClr val="bg1"/>
              </a:solidFill>
            </a:endParaRPr>
          </a:p>
          <a:p>
            <a:r>
              <a:rPr lang="sk-SK" b="1" dirty="0" smtClean="0">
                <a:solidFill>
                  <a:schemeClr val="bg1"/>
                </a:solidFill>
              </a:rPr>
              <a:t>Többségük repülő életmódot folytat</a:t>
            </a:r>
          </a:p>
          <a:p>
            <a:endParaRPr lang="sk-SK" b="1" dirty="0" smtClean="0">
              <a:solidFill>
                <a:schemeClr val="bg1"/>
              </a:solidFill>
            </a:endParaRPr>
          </a:p>
          <a:p>
            <a:r>
              <a:rPr lang="sk-SK" b="1" dirty="0" smtClean="0">
                <a:solidFill>
                  <a:schemeClr val="bg1"/>
                </a:solidFill>
              </a:rPr>
              <a:t>Rovarokkal, magvakkal a húsevők pedig kisebb testű állatokkal (pl.nyúl) táplálkoznak</a:t>
            </a:r>
          </a:p>
          <a:p>
            <a:endParaRPr lang="sk-SK" dirty="0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 tmFilter="0,0; .5, 1; 1, 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 tmFilter="0,0; .5, 1; 1, 1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 tmFilter="0,0; .5, 1; 1, 1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 tmFilter="0,0; .5, 1; 1, 1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000" tmFilter="0,0; .5, 1; 1, 1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20000"/>
                <a:lumOff val="80000"/>
              </a:schemeClr>
            </a:gs>
            <a:gs pos="25000">
              <a:schemeClr val="accent4">
                <a:lumMod val="60000"/>
                <a:lumOff val="40000"/>
              </a:schemeClr>
            </a:gs>
            <a:gs pos="75000">
              <a:schemeClr val="accent4">
                <a:lumMod val="75000"/>
              </a:schemeClr>
            </a:gs>
            <a:gs pos="100000">
              <a:srgbClr val="7030A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714396"/>
          </a:xfrm>
        </p:spPr>
        <p:txBody>
          <a:bodyPr>
            <a:normAutofit fontScale="90000"/>
          </a:bodyPr>
          <a:lstStyle/>
          <a:p>
            <a:r>
              <a:rPr lang="sk-SK" sz="6700" b="1" dirty="0" smtClean="0">
                <a:solidFill>
                  <a:schemeClr val="bg1"/>
                </a:solidFill>
                <a:latin typeface="Monotype Corsiva" pitchFamily="66" charset="0"/>
              </a:rPr>
              <a:t>Madarak látása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1000108"/>
            <a:ext cx="9144000" cy="5572140"/>
          </a:xfrm>
        </p:spPr>
        <p:txBody>
          <a:bodyPr/>
          <a:lstStyle/>
          <a:p>
            <a:r>
              <a:rPr lang="sk-SK" sz="2800" dirty="0" smtClean="0"/>
              <a:t>A madarak legfontosabb érzékszere a szem. </a:t>
            </a:r>
          </a:p>
          <a:p>
            <a:r>
              <a:rPr lang="sk-SK" sz="2800" dirty="0" smtClean="0"/>
              <a:t>A jó látás elengedhetetlen a biztonságos repüléshez.</a:t>
            </a:r>
          </a:p>
          <a:p>
            <a:r>
              <a:rPr lang="sk-SK" sz="2800" dirty="0" smtClean="0"/>
              <a:t>Néhány madárcsoport látószervrendszere az </a:t>
            </a:r>
          </a:p>
          <a:p>
            <a:pPr>
              <a:buNone/>
            </a:pPr>
            <a:r>
              <a:rPr lang="sk-SK" sz="2800" dirty="0" smtClean="0"/>
              <a:t>    életmódjukhoz módosult. </a:t>
            </a:r>
          </a:p>
          <a:p>
            <a:r>
              <a:rPr lang="sk-SK" sz="2800" dirty="0" smtClean="0"/>
              <a:t>A ragadozó madaraknál is fontos szerepet játszik a </a:t>
            </a:r>
          </a:p>
          <a:p>
            <a:pPr>
              <a:buNone/>
            </a:pPr>
            <a:r>
              <a:rPr lang="sk-SK" sz="2800" dirty="0" smtClean="0"/>
              <a:t>    zsákmány </a:t>
            </a:r>
          </a:p>
          <a:p>
            <a:pPr>
              <a:buNone/>
            </a:pPr>
            <a:r>
              <a:rPr lang="sk-SK" sz="2800" dirty="0" smtClean="0"/>
              <a:t>    kiszemelésénél.</a:t>
            </a:r>
          </a:p>
          <a:p>
            <a:pPr>
              <a:buNone/>
            </a:pPr>
            <a:endParaRPr lang="sk-SK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/>
          <a:srcRect l="49177" t="22588" r="31086" b="62061"/>
          <a:stretch>
            <a:fillRect/>
          </a:stretch>
        </p:blipFill>
        <p:spPr bwMode="auto">
          <a:xfrm>
            <a:off x="2786050" y="3643314"/>
            <a:ext cx="5143536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5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2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6000" b="1" dirty="0" smtClean="0">
                <a:solidFill>
                  <a:schemeClr val="bg1"/>
                </a:solidFill>
                <a:latin typeface="Monotype Corsiva" pitchFamily="66" charset="0"/>
              </a:rPr>
              <a:t>Testfelépítés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sk-SK" b="1" dirty="0" smtClean="0">
                <a:solidFill>
                  <a:schemeClr val="bg1"/>
                </a:solidFill>
              </a:rPr>
              <a:t>A repülő madarak csontozata könnyű és üreges, ez segíti őket a repülésben.</a:t>
            </a:r>
          </a:p>
          <a:p>
            <a:endParaRPr lang="sk-SK" b="1" dirty="0" smtClean="0">
              <a:solidFill>
                <a:schemeClr val="bg1"/>
              </a:solidFill>
            </a:endParaRPr>
          </a:p>
          <a:p>
            <a:r>
              <a:rPr lang="sk-SK" b="1" dirty="0" smtClean="0">
                <a:solidFill>
                  <a:schemeClr val="bg1"/>
                </a:solidFill>
              </a:rPr>
              <a:t>A madarak szá</a:t>
            </a:r>
            <a:r>
              <a:rPr lang="sk-SK" b="1" dirty="0" smtClean="0"/>
              <a:t>rny</a:t>
            </a:r>
            <a:r>
              <a:rPr lang="sk-SK" b="1" dirty="0" smtClean="0">
                <a:solidFill>
                  <a:schemeClr val="bg1"/>
                </a:solidFill>
              </a:rPr>
              <a:t>át hatalmas mellizmok </a:t>
            </a:r>
            <a:r>
              <a:rPr lang="sk-SK" b="1" dirty="0" smtClean="0"/>
              <a:t>mo</a:t>
            </a:r>
            <a:r>
              <a:rPr lang="sk-SK" b="1" dirty="0" smtClean="0">
                <a:solidFill>
                  <a:schemeClr val="bg1"/>
                </a:solidFill>
              </a:rPr>
              <a:t>zgatják.</a:t>
            </a:r>
          </a:p>
          <a:p>
            <a:endParaRPr lang="sk-SK" b="1" dirty="0" smtClean="0">
              <a:solidFill>
                <a:schemeClr val="bg1"/>
              </a:solidFill>
            </a:endParaRPr>
          </a:p>
          <a:p>
            <a:r>
              <a:rPr lang="sk-SK" b="1" dirty="0" smtClean="0">
                <a:solidFill>
                  <a:schemeClr val="bg1"/>
                </a:solidFill>
              </a:rPr>
              <a:t>Testüket tollazat borítja.</a:t>
            </a:r>
          </a:p>
          <a:p>
            <a:endParaRPr lang="sk-SK" b="1" dirty="0" smtClean="0">
              <a:solidFill>
                <a:schemeClr val="bg1"/>
              </a:solidFill>
            </a:endParaRPr>
          </a:p>
          <a:p>
            <a:r>
              <a:rPr lang="sk-SK" b="1" dirty="0" smtClean="0">
                <a:solidFill>
                  <a:schemeClr val="bg1"/>
                </a:solidFill>
              </a:rPr>
              <a:t>Legfontosabb mirigyük a farcsíkmirigy amely zsírban gazdag váladékot tartalmaz, ez teszi a tollazatukat vízhatlanná. </a:t>
            </a:r>
            <a:endParaRPr lang="sk-SK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92500" lnSpcReduction="10000"/>
          </a:bodyPr>
          <a:lstStyle/>
          <a:p>
            <a:endParaRPr lang="sk-SK" sz="2400" b="1" dirty="0" smtClean="0"/>
          </a:p>
          <a:p>
            <a:r>
              <a:rPr lang="sk-SK" sz="2400" b="1" dirty="0" smtClean="0"/>
              <a:t>A madarakra jellemző a  </a:t>
            </a:r>
            <a:r>
              <a:rPr lang="sk-SK" sz="2400" b="1" u="sng" dirty="0" smtClean="0"/>
              <a:t>begy</a:t>
            </a:r>
            <a:r>
              <a:rPr lang="sk-SK" sz="2400" b="1" dirty="0" smtClean="0"/>
              <a:t>.</a:t>
            </a:r>
          </a:p>
          <a:p>
            <a:pPr>
              <a:buNone/>
            </a:pPr>
            <a:endParaRPr lang="sk-SK" sz="2400" b="1" u="sng" dirty="0" smtClean="0"/>
          </a:p>
          <a:p>
            <a:pPr>
              <a:buNone/>
            </a:pPr>
            <a:r>
              <a:rPr lang="sk-SK" sz="2400" b="1" u="sng" dirty="0" smtClean="0"/>
              <a:t>Két részre oszlik:</a:t>
            </a:r>
          </a:p>
          <a:p>
            <a:pPr marL="514350" indent="-514350">
              <a:buClr>
                <a:schemeClr val="bg1"/>
              </a:buClr>
              <a:buFont typeface="+mj-lt"/>
              <a:buAutoNum type="arabicPeriod"/>
            </a:pPr>
            <a:r>
              <a:rPr lang="sk-SK" sz="2400" b="1" dirty="0" smtClean="0"/>
              <a:t> </a:t>
            </a:r>
            <a:r>
              <a:rPr lang="sk-SK" sz="2400" b="1" dirty="0" smtClean="0">
                <a:solidFill>
                  <a:schemeClr val="bg1"/>
                </a:solidFill>
              </a:rPr>
              <a:t>Valódi begy: </a:t>
            </a:r>
            <a:r>
              <a:rPr lang="sk-SK" sz="2400" b="1" dirty="0" smtClean="0"/>
              <a:t>amely az énekes madarakra, tyúkfélére jellemző.</a:t>
            </a:r>
            <a:br>
              <a:rPr lang="sk-SK" sz="2400" b="1" dirty="0" smtClean="0"/>
            </a:br>
            <a:endParaRPr lang="sk-SK" sz="2400" b="1" dirty="0" smtClean="0"/>
          </a:p>
          <a:p>
            <a:pPr marL="514350" indent="-514350">
              <a:buFont typeface="+mj-lt"/>
              <a:buAutoNum type="arabicPeriod"/>
            </a:pPr>
            <a:r>
              <a:rPr lang="sk-SK" sz="2400" b="1" dirty="0" smtClean="0">
                <a:solidFill>
                  <a:schemeClr val="bg1"/>
                </a:solidFill>
              </a:rPr>
              <a:t>Álbegy: </a:t>
            </a:r>
            <a:r>
              <a:rPr lang="sk-SK" sz="2400" b="1" dirty="0" smtClean="0"/>
              <a:t>amely a ragadozó madarakra jellemző.</a:t>
            </a:r>
          </a:p>
          <a:p>
            <a:pPr marL="514350" indent="-514350">
              <a:buNone/>
            </a:pPr>
            <a:endParaRPr lang="sk-SK" sz="2400" b="1" dirty="0" smtClean="0"/>
          </a:p>
          <a:p>
            <a:pPr marL="514350" indent="-514350">
              <a:buNone/>
            </a:pPr>
            <a:r>
              <a:rPr lang="sk-SK" sz="2400" b="1" u="sng" dirty="0" smtClean="0"/>
              <a:t>Gyomruk két részre oszlik:</a:t>
            </a:r>
          </a:p>
          <a:p>
            <a:pPr marL="514350" indent="-514350">
              <a:buFont typeface="+mj-lt"/>
              <a:buAutoNum type="arabicPeriod"/>
            </a:pPr>
            <a:r>
              <a:rPr lang="sk-SK" sz="2400" b="1" dirty="0" smtClean="0">
                <a:solidFill>
                  <a:schemeClr val="bg1"/>
                </a:solidFill>
              </a:rPr>
              <a:t>Mirigyes gyomor</a:t>
            </a:r>
          </a:p>
          <a:p>
            <a:pPr marL="514350" indent="-514350">
              <a:buFont typeface="+mj-lt"/>
              <a:buAutoNum type="arabicPeriod"/>
            </a:pPr>
            <a:endParaRPr lang="sk-SK" sz="2400" b="1" dirty="0" smtClean="0"/>
          </a:p>
          <a:p>
            <a:pPr marL="514350" indent="-514350">
              <a:buFont typeface="+mj-lt"/>
              <a:buAutoNum type="arabicPeriod"/>
            </a:pPr>
            <a:r>
              <a:rPr lang="sk-SK" sz="2400" b="1" dirty="0" smtClean="0">
                <a:solidFill>
                  <a:schemeClr val="bg1"/>
                </a:solidFill>
              </a:rPr>
              <a:t>Zúzó gyomor </a:t>
            </a:r>
            <a:r>
              <a:rPr lang="sk-SK" sz="2400" b="1" dirty="0" smtClean="0"/>
              <a:t>(másnéven </a:t>
            </a:r>
            <a:r>
              <a:rPr lang="sk-SK" sz="2400" b="1" dirty="0" smtClean="0">
                <a:solidFill>
                  <a:schemeClr val="bg1"/>
                </a:solidFill>
              </a:rPr>
              <a:t>zúza</a:t>
            </a:r>
            <a:r>
              <a:rPr lang="sk-SK" sz="2400" b="1" dirty="0" smtClean="0"/>
              <a:t>): ez segíti az emésztésben, a táplálék megőrlésében. Ezért gyakran homokot vagy apró kavicsokat esznek meg, hogy ez segítse a tálpálák megőrlését. </a:t>
            </a:r>
          </a:p>
          <a:p>
            <a:pPr marL="514350" indent="-514350">
              <a:buNone/>
            </a:pPr>
            <a:endParaRPr lang="sk-SK" sz="2400" b="1" u="sng" dirty="0" smtClean="0"/>
          </a:p>
          <a:p>
            <a:pPr marL="514350" indent="-514350">
              <a:buNone/>
            </a:pPr>
            <a:r>
              <a:rPr lang="sk-SK" sz="2400" b="1" u="sng" dirty="0" smtClean="0"/>
              <a:t>Megjegyzés: </a:t>
            </a:r>
            <a:r>
              <a:rPr lang="sk-SK" sz="2400" b="1" dirty="0" smtClean="0"/>
              <a:t>Ha pl. patkánymérget eszik meg véletlenül egy madár, akkor az a méreg nem végez vele, mert a zúza nem engedi bejutni a káros anyagokat a testébe a madárnak.</a:t>
            </a:r>
            <a:endParaRPr lang="sk-SK" sz="2400" b="1" dirty="0"/>
          </a:p>
        </p:txBody>
      </p:sp>
      <p:pic>
        <p:nvPicPr>
          <p:cNvPr id="4" name="Picture 2" descr="http://www.behav.org/00tools/buttons/animals/an_birds-fly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43702" y="2143116"/>
            <a:ext cx="1943925" cy="1562086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1143000"/>
          </a:xfrm>
        </p:spPr>
        <p:txBody>
          <a:bodyPr>
            <a:noAutofit/>
          </a:bodyPr>
          <a:lstStyle/>
          <a:p>
            <a:r>
              <a:rPr lang="sk-SK" sz="4800" b="1" dirty="0" smtClean="0">
                <a:solidFill>
                  <a:schemeClr val="bg1"/>
                </a:solidFill>
                <a:latin typeface="Monotype Corsiva" pitchFamily="66" charset="0"/>
              </a:rPr>
              <a:t>Fészkelésük alapján két csoportba soroljuk őket:</a:t>
            </a:r>
            <a:endParaRPr lang="sk-SK" sz="48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sk-SK" b="1" u="sng" dirty="0" smtClean="0">
                <a:solidFill>
                  <a:schemeClr val="bg1"/>
                </a:solidFill>
              </a:rPr>
              <a:t>Fészek</a:t>
            </a:r>
            <a:r>
              <a:rPr lang="sk-SK" b="1" u="sng" dirty="0" smtClean="0"/>
              <a:t>lakó</a:t>
            </a:r>
            <a:r>
              <a:rPr lang="sk-SK" b="1" u="sng" dirty="0" smtClean="0">
                <a:solidFill>
                  <a:schemeClr val="bg1"/>
                </a:solidFill>
              </a:rPr>
              <a:t> </a:t>
            </a:r>
            <a:r>
              <a:rPr lang="sk-SK" b="1" u="sng" dirty="0" smtClean="0"/>
              <a:t>madarak: </a:t>
            </a:r>
            <a:r>
              <a:rPr lang="sk-SK" b="1" dirty="0" smtClean="0">
                <a:solidFill>
                  <a:schemeClr val="bg1"/>
                </a:solidFill>
              </a:rPr>
              <a:t>Általában a fiókák csupaszon vagy tollpihés állapotban kelnek ki, fejletlenül így még szüleik segítségére szorulnak.Fákon fészkelnek, hogy óvják fiókáikat a különböző r</a:t>
            </a:r>
            <a:r>
              <a:rPr lang="sk-SK" b="1" dirty="0" smtClean="0"/>
              <a:t>agadozóktó</a:t>
            </a:r>
            <a:r>
              <a:rPr lang="sk-SK" b="1" dirty="0" smtClean="0">
                <a:solidFill>
                  <a:schemeClr val="bg1"/>
                </a:solidFill>
              </a:rPr>
              <a:t>l, </a:t>
            </a:r>
            <a:r>
              <a:rPr lang="sk-SK" b="1" dirty="0" smtClean="0"/>
              <a:t>környezeti</a:t>
            </a:r>
            <a:r>
              <a:rPr lang="sk-SK" b="1" dirty="0" smtClean="0">
                <a:solidFill>
                  <a:schemeClr val="bg1"/>
                </a:solidFill>
              </a:rPr>
              <a:t> hatásoktól.</a:t>
            </a:r>
          </a:p>
          <a:p>
            <a:pPr marL="514350" indent="-514350">
              <a:buFont typeface="+mj-lt"/>
              <a:buAutoNum type="arabicPeriod"/>
            </a:pPr>
            <a:endParaRPr lang="sk-SK" b="1" dirty="0" smtClean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sk-SK" b="1" u="sng" dirty="0" smtClean="0">
                <a:solidFill>
                  <a:schemeClr val="bg1"/>
                </a:solidFill>
              </a:rPr>
              <a:t>Fészekhagyó madarak:</a:t>
            </a:r>
            <a:r>
              <a:rPr lang="sk-SK" b="1" dirty="0" smtClean="0">
                <a:solidFill>
                  <a:schemeClr val="bg1"/>
                </a:solidFill>
              </a:rPr>
              <a:t>Általában a talajon fészkelnek, fiókáik már a kikelés után pár órával képesek önállóán ellátni magukat. </a:t>
            </a:r>
            <a:endParaRPr lang="sk-SK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8658196" cy="1143000"/>
          </a:xfrm>
        </p:spPr>
        <p:txBody>
          <a:bodyPr>
            <a:normAutofit fontScale="90000"/>
          </a:bodyPr>
          <a:lstStyle/>
          <a:p>
            <a:r>
              <a:rPr lang="sk-SK" dirty="0" smtClean="0"/>
              <a:t>Fészeklakó madár például a </a:t>
            </a:r>
            <a:r>
              <a:rPr lang="sk-SK" b="1" dirty="0" smtClean="0"/>
              <a:t>füstifecske.</a:t>
            </a:r>
            <a:endParaRPr lang="sk-SK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18436" name="Picture 4" descr="http://www.tananyag.almasi.hu/krez/a_hazkoruli_allatok/vadon/fecske/fecske%20(3).jpg"/>
          <p:cNvPicPr>
            <a:picLocks noChangeAspect="1" noChangeArrowheads="1"/>
          </p:cNvPicPr>
          <p:nvPr/>
        </p:nvPicPr>
        <p:blipFill>
          <a:blip r:embed="rId2"/>
          <a:srcRect l="23093" r="8634"/>
          <a:stretch>
            <a:fillRect/>
          </a:stretch>
        </p:blipFill>
        <p:spPr bwMode="auto">
          <a:xfrm>
            <a:off x="1857356" y="1357298"/>
            <a:ext cx="5568014" cy="526228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/>
              <a:t>Fészekhagyó madár például a </a:t>
            </a:r>
            <a:r>
              <a:rPr lang="sk-SK" b="1" dirty="0" smtClean="0"/>
              <a:t>kacsa.</a:t>
            </a:r>
            <a:r>
              <a:rPr lang="sk-SK" dirty="0" smtClean="0"/>
              <a:t> </a:t>
            </a:r>
            <a:endParaRPr lang="sk-SK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7410" name="Picture 2" descr="http://3.bp.blogspot.com/-0kSkvyRVlrk/ThlKczN88QI/AAAAAAAABKo/WGus5gFycfs/s400/IMGA02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794" y="1643050"/>
            <a:ext cx="6381794" cy="478634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714356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sk-SK" sz="6000" b="1" dirty="0" smtClean="0">
                <a:solidFill>
                  <a:schemeClr val="bg1"/>
                </a:solidFill>
                <a:latin typeface="Monotype Corsiva" pitchFamily="66" charset="0"/>
              </a:rPr>
              <a:t>Táplálkozási módjuk szerint ismerünk:</a:t>
            </a:r>
            <a:r>
              <a:rPr lang="sk-SK" dirty="0" smtClean="0"/>
              <a:t/>
            </a:r>
            <a:br>
              <a:rPr lang="sk-SK" dirty="0" smtClean="0"/>
            </a:br>
            <a:endParaRPr lang="sk-SK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1071546"/>
            <a:ext cx="9144000" cy="5786454"/>
          </a:xfrm>
        </p:spPr>
        <p:txBody>
          <a:bodyPr/>
          <a:lstStyle/>
          <a:p>
            <a:pPr>
              <a:buNone/>
            </a:pPr>
            <a:r>
              <a:rPr lang="sk-SK" dirty="0" smtClean="0"/>
              <a:t>   ragadozó,                        </a:t>
            </a:r>
          </a:p>
          <a:p>
            <a:pPr>
              <a:buNone/>
            </a:pPr>
            <a:endParaRPr lang="sk-SK" dirty="0" smtClean="0"/>
          </a:p>
          <a:p>
            <a:pPr>
              <a:buNone/>
            </a:pPr>
            <a:r>
              <a:rPr lang="sk-SK" dirty="0" smtClean="0"/>
              <a:t>                                                   </a:t>
            </a:r>
            <a:r>
              <a:rPr lang="hu-HU" dirty="0" smtClean="0"/>
              <a:t>növény- és rovarevő</a:t>
            </a:r>
            <a:r>
              <a:rPr lang="sk-SK" dirty="0" smtClean="0"/>
              <a:t>,       </a:t>
            </a:r>
          </a:p>
          <a:p>
            <a:pPr>
              <a:buNone/>
            </a:pPr>
            <a:endParaRPr lang="sk-SK" dirty="0" smtClean="0"/>
          </a:p>
          <a:p>
            <a:pPr>
              <a:buNone/>
            </a:pPr>
            <a:endParaRPr lang="sk-SK" dirty="0" smtClean="0"/>
          </a:p>
          <a:p>
            <a:pPr>
              <a:buNone/>
            </a:pPr>
            <a:r>
              <a:rPr lang="sk-SK" dirty="0" smtClean="0"/>
              <a:t>    dögevő madarakat.</a:t>
            </a:r>
            <a:endParaRPr lang="sk-SK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643050"/>
            <a:ext cx="3714776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http://keptar.idokep.hu/keptar/users/niki72/niki72-110.jpg-2013-02-10-21-53-5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2786057"/>
            <a:ext cx="3643338" cy="27325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 descr="http://static2.origos.hu/i/1005/20100520fakokesel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4522535"/>
            <a:ext cx="3786214" cy="2335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593</TotalTime>
  <Words>583</Words>
  <Application>Microsoft Office PowerPoint</Application>
  <PresentationFormat>Prezentácia na obrazovke (4:3)</PresentationFormat>
  <Paragraphs>105</Paragraphs>
  <Slides>17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17</vt:i4>
      </vt:variant>
    </vt:vector>
  </HeadingPairs>
  <TitlesOfParts>
    <vt:vector size="18" baseType="lpstr">
      <vt:lpstr>Office-téma</vt:lpstr>
      <vt:lpstr>Madarak</vt:lpstr>
      <vt:lpstr>         Bevezetés a madarak világába</vt:lpstr>
      <vt:lpstr>Madarak látása</vt:lpstr>
      <vt:lpstr>Testfelépítés</vt:lpstr>
      <vt:lpstr>Prezentácia programu PowerPoint</vt:lpstr>
      <vt:lpstr>Fészkelésük alapján két csoportba soroljuk őket:</vt:lpstr>
      <vt:lpstr>Fészeklakó madár például a füstifecske.</vt:lpstr>
      <vt:lpstr>Fészekhagyó madár például a kacsa. </vt:lpstr>
      <vt:lpstr>Táplálkozási módjuk szerint ismerünk: </vt:lpstr>
      <vt:lpstr>Mozgásuk alapján három csoportba soroljuk őket:</vt:lpstr>
      <vt:lpstr>Prezentácia programu PowerPoint</vt:lpstr>
      <vt:lpstr>2.Szárnnyal evező madarak </vt:lpstr>
      <vt:lpstr>3. Jól repülő madarak:</vt:lpstr>
      <vt:lpstr>Kérdések:</vt:lpstr>
      <vt:lpstr>Prezentácia programu PowerPoint</vt:lpstr>
      <vt:lpstr>Források:</vt:lpstr>
      <vt:lpstr>Prezentácia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szemét útja</dc:title>
  <dc:creator>Kriszti</dc:creator>
  <cp:lastModifiedBy>norberto</cp:lastModifiedBy>
  <cp:revision>67</cp:revision>
  <dcterms:created xsi:type="dcterms:W3CDTF">2013-02-13T10:30:55Z</dcterms:created>
  <dcterms:modified xsi:type="dcterms:W3CDTF">2013-02-15T04:09:58Z</dcterms:modified>
</cp:coreProperties>
</file>