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75" r:id="rId3"/>
    <p:sldId id="256" r:id="rId4"/>
    <p:sldId id="257" r:id="rId5"/>
    <p:sldId id="258" r:id="rId6"/>
    <p:sldId id="259" r:id="rId7"/>
    <p:sldId id="276" r:id="rId8"/>
    <p:sldId id="273" r:id="rId9"/>
    <p:sldId id="265" r:id="rId10"/>
    <p:sldId id="268" r:id="rId11"/>
    <p:sldId id="264" r:id="rId12"/>
    <p:sldId id="269" r:id="rId13"/>
    <p:sldId id="277" r:id="rId14"/>
    <p:sldId id="280" r:id="rId15"/>
    <p:sldId id="278" r:id="rId16"/>
    <p:sldId id="279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1" autoAdjust="0"/>
    <p:restoredTop sz="94660"/>
  </p:normalViewPr>
  <p:slideViewPr>
    <p:cSldViewPr>
      <p:cViewPr>
        <p:scale>
          <a:sx n="73" d="100"/>
          <a:sy n="73" d="100"/>
        </p:scale>
        <p:origin x="-25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975D-0830-487D-9775-06F3DA9080B3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FC03-D113-4922-9B1A-95770B4420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8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43719F-6F0C-4D7F-A932-3160AA6B43AD}" type="datetimeFigureOut">
              <a:rPr lang="hu-HU" smtClean="0"/>
              <a:t>2012.03.13.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9C5224-92A8-457F-973E-928FC1995A08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erillainformatika.blog.hu/2009/12/03/mire_valo_a_facebook_1" TargetMode="External"/><Relationship Id="rId2" Type="http://schemas.openxmlformats.org/officeDocument/2006/relationships/hyperlink" Target="http://hu.wikipedia.org/wiki/Mark_Zuckerberg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hyperlink" Target="http://www.kamaszpanasz.hu/hirek/lelek/2427/facebook-veszelyei" TargetMode="External"/><Relationship Id="rId4" Type="http://schemas.openxmlformats.org/officeDocument/2006/relationships/hyperlink" Target="http://www.kamaszpanasz.hu/hirek/lelek/2618/facebook-elonyei-hatranya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2" Type="http://schemas.openxmlformats.org/officeDocument/2006/relationships/slide" Target="slide1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033" y="1114871"/>
            <a:ext cx="7914806" cy="48245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3600" dirty="0">
                <a:latin typeface="Lucida Calligraphy" pitchFamily="66" charset="0"/>
                <a:cs typeface="Gautami" pitchFamily="2"/>
              </a:rPr>
              <a:t>Vincze Alexandra</a:t>
            </a:r>
            <a:br>
              <a:rPr lang="hu-HU" sz="3600" dirty="0">
                <a:latin typeface="Lucida Calligraphy" pitchFamily="66" charset="0"/>
                <a:cs typeface="Gautami" pitchFamily="2"/>
              </a:rPr>
            </a:br>
            <a:r>
              <a:rPr lang="hu-HU" sz="3600" dirty="0">
                <a:latin typeface="Lucida Calligraphy" pitchFamily="66" charset="0"/>
                <a:cs typeface="Gautami" pitchFamily="2"/>
              </a:rPr>
              <a:t>Mire és mire ne használjuk a </a:t>
            </a:r>
            <a:r>
              <a:rPr lang="hu-HU" sz="3600" dirty="0" err="1">
                <a:latin typeface="Lucida Calligraphy" pitchFamily="66" charset="0"/>
                <a:cs typeface="Gautami" pitchFamily="2"/>
              </a:rPr>
              <a:t>F</a:t>
            </a:r>
            <a:r>
              <a:rPr lang="hu-HU" sz="3600" dirty="0" err="1" smtClean="0">
                <a:latin typeface="Lucida Calligraphy" pitchFamily="66" charset="0"/>
                <a:cs typeface="Gautami" pitchFamily="2"/>
              </a:rPr>
              <a:t>acebook-ot</a:t>
            </a:r>
            <a:r>
              <a:rPr lang="hu-HU" sz="3600" dirty="0">
                <a:latin typeface="Lucida Calligraphy" pitchFamily="66" charset="0"/>
                <a:cs typeface="Gautami" pitchFamily="2"/>
              </a:rPr>
              <a:t/>
            </a:r>
            <a:br>
              <a:rPr lang="hu-HU" sz="3600" dirty="0">
                <a:latin typeface="Lucida Calligraphy" pitchFamily="66" charset="0"/>
                <a:cs typeface="Gautami" pitchFamily="2"/>
              </a:rPr>
            </a:br>
            <a:r>
              <a:rPr lang="hu-HU" sz="3600" dirty="0">
                <a:latin typeface="Lucida Calligraphy" pitchFamily="66" charset="0"/>
                <a:cs typeface="Gautami" pitchFamily="2"/>
              </a:rPr>
              <a:t>Felkészítő tanár: Bartha Katalin</a:t>
            </a:r>
            <a:br>
              <a:rPr lang="hu-HU" sz="3600" dirty="0">
                <a:latin typeface="Lucida Calligraphy" pitchFamily="66" charset="0"/>
                <a:cs typeface="Gautami" pitchFamily="2"/>
              </a:rPr>
            </a:br>
            <a:r>
              <a:rPr lang="hu-HU" sz="3600" dirty="0">
                <a:latin typeface="Lucida Calligraphy" pitchFamily="66" charset="0"/>
                <a:cs typeface="Gautami" pitchFamily="2"/>
              </a:rPr>
              <a:t>Kossuth Zsuzsa Szakközépiskola, Szakképz</a:t>
            </a:r>
            <a:r>
              <a:rPr lang="hu-HU" sz="3600" cap="small" dirty="0">
                <a:latin typeface="Lucida Calligraphy" pitchFamily="66" charset="0"/>
                <a:cs typeface="Gautami" pitchFamily="2"/>
              </a:rPr>
              <a:t>ő</a:t>
            </a:r>
            <a:r>
              <a:rPr lang="hu-HU" sz="3600" dirty="0">
                <a:latin typeface="Lucida Calligraphy" pitchFamily="66" charset="0"/>
                <a:cs typeface="Gautami" pitchFamily="2"/>
              </a:rPr>
              <a:t> Iskola és Kollégium</a:t>
            </a:r>
            <a:br>
              <a:rPr lang="hu-HU" sz="3600" dirty="0">
                <a:latin typeface="Lucida Calligraphy" pitchFamily="66" charset="0"/>
                <a:cs typeface="Gautami" pitchFamily="2"/>
              </a:rPr>
            </a:br>
            <a:r>
              <a:rPr lang="hu-HU" sz="3600" dirty="0">
                <a:latin typeface="Lucida Calligraphy" pitchFamily="66" charset="0"/>
                <a:cs typeface="Gautami" pitchFamily="2"/>
              </a:rPr>
              <a:t>3300 Eger, Bem tábornok út 3.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2" l="0" r="100000">
                        <a14:foregroundMark x1="51111" y1="23580" x2="51111" y2="23580"/>
                        <a14:backgroundMark x1="87407" y1="1894" x2="87407" y2="1894"/>
                        <a14:backgroundMark x1="57778" y1="17519" x2="57778" y2="17519"/>
                        <a14:backgroundMark x1="17037" y1="16572" x2="17037" y2="16572"/>
                        <a14:backgroundMark x1="12593" y1="44413" x2="12593" y2="44413"/>
                        <a14:backgroundMark x1="35556" y1="71023" x2="35556" y2="71023"/>
                        <a14:backgroundMark x1="87407" y1="68655" x2="87407" y2="68655"/>
                        <a14:backgroundMark x1="76296" y1="63731" x2="76296" y2="63731"/>
                        <a14:backgroundMark x1="69630" y1="61174" x2="69630" y2="61174"/>
                        <a14:backgroundMark x1="87407" y1="44129" x2="87407" y2="44129"/>
                        <a14:backgroundMark x1="74074" y1="34280" x2="74074" y2="34280"/>
                        <a14:backgroundMark x1="48889" y1="14867" x2="48889" y2="14867"/>
                        <a14:backgroundMark x1="35556" y1="40057" x2="35556" y2="40057"/>
                        <a14:backgroundMark x1="37778" y1="83428" x2="37778" y2="83428"/>
                        <a14:backgroundMark x1="42222" y1="48769" x2="42222" y2="48769"/>
                        <a14:backgroundMark x1="64444" y1="52462" x2="64444" y2="52462"/>
                        <a14:backgroundMark x1="66667" y1="94697" x2="66667" y2="94697"/>
                        <a14:backgroundMark x1="35556" y1="33144" x2="35556" y2="3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9960" y="-1654313"/>
            <a:ext cx="559515" cy="4389437"/>
          </a:xfrm>
          <a:prstGeom prst="rect">
            <a:avLst/>
          </a:prstGeom>
        </p:spPr>
      </p:pic>
      <p:pic>
        <p:nvPicPr>
          <p:cNvPr id="5" name="Tartalom hely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2" l="0" r="100000">
                        <a14:foregroundMark x1="51111" y1="23580" x2="51111" y2="23580"/>
                        <a14:backgroundMark x1="87407" y1="1894" x2="87407" y2="1894"/>
                        <a14:backgroundMark x1="57778" y1="17519" x2="57778" y2="17519"/>
                        <a14:backgroundMark x1="17037" y1="16572" x2="17037" y2="16572"/>
                        <a14:backgroundMark x1="12593" y1="44413" x2="12593" y2="44413"/>
                        <a14:backgroundMark x1="35556" y1="71023" x2="35556" y2="71023"/>
                        <a14:backgroundMark x1="87407" y1="68655" x2="87407" y2="68655"/>
                        <a14:backgroundMark x1="76296" y1="63731" x2="76296" y2="63731"/>
                        <a14:backgroundMark x1="69630" y1="61174" x2="69630" y2="61174"/>
                        <a14:backgroundMark x1="87407" y1="44129" x2="87407" y2="44129"/>
                        <a14:backgroundMark x1="74074" y1="34280" x2="74074" y2="34280"/>
                        <a14:backgroundMark x1="48889" y1="14867" x2="48889" y2="14867"/>
                        <a14:backgroundMark x1="35556" y1="40057" x2="35556" y2="40057"/>
                        <a14:backgroundMark x1="37778" y1="83428" x2="37778" y2="83428"/>
                        <a14:backgroundMark x1="42222" y1="48769" x2="42222" y2="48769"/>
                        <a14:backgroundMark x1="64444" y1="52462" x2="64444" y2="52462"/>
                        <a14:backgroundMark x1="66667" y1="94697" x2="66667" y2="94697"/>
                        <a14:backgroundMark x1="35556" y1="33144" x2="35556" y2="3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397" y="-1645282"/>
            <a:ext cx="559515" cy="4389437"/>
          </a:xfrm>
          <a:prstGeom prst="rect">
            <a:avLst/>
          </a:prstGeom>
        </p:spPr>
      </p:pic>
      <p:pic>
        <p:nvPicPr>
          <p:cNvPr id="6" name="Tartalom hely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2" l="0" r="100000">
                        <a14:foregroundMark x1="51111" y1="23580" x2="51111" y2="23580"/>
                        <a14:backgroundMark x1="87407" y1="1894" x2="87407" y2="1894"/>
                        <a14:backgroundMark x1="57778" y1="17519" x2="57778" y2="17519"/>
                        <a14:backgroundMark x1="17037" y1="16572" x2="17037" y2="16572"/>
                        <a14:backgroundMark x1="12593" y1="44413" x2="12593" y2="44413"/>
                        <a14:backgroundMark x1="35556" y1="71023" x2="35556" y2="71023"/>
                        <a14:backgroundMark x1="87407" y1="68655" x2="87407" y2="68655"/>
                        <a14:backgroundMark x1="76296" y1="63731" x2="76296" y2="63731"/>
                        <a14:backgroundMark x1="69630" y1="61174" x2="69630" y2="61174"/>
                        <a14:backgroundMark x1="87407" y1="44129" x2="87407" y2="44129"/>
                        <a14:backgroundMark x1="74074" y1="34280" x2="74074" y2="34280"/>
                        <a14:backgroundMark x1="48889" y1="14867" x2="48889" y2="14867"/>
                        <a14:backgroundMark x1="35556" y1="40057" x2="35556" y2="40057"/>
                        <a14:backgroundMark x1="37778" y1="83428" x2="37778" y2="83428"/>
                        <a14:backgroundMark x1="42222" y1="48769" x2="42222" y2="48769"/>
                        <a14:backgroundMark x1="64444" y1="52462" x2="64444" y2="52462"/>
                        <a14:backgroundMark x1="66667" y1="94697" x2="66667" y2="94697"/>
                        <a14:backgroundMark x1="35556" y1="33144" x2="35556" y2="3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4999" y="1124743"/>
            <a:ext cx="559515" cy="4389437"/>
          </a:xfrm>
          <a:prstGeom prst="rect">
            <a:avLst/>
          </a:prstGeom>
        </p:spPr>
      </p:pic>
      <p:pic>
        <p:nvPicPr>
          <p:cNvPr id="7" name="Tartalom hely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2" l="0" r="100000">
                        <a14:foregroundMark x1="51111" y1="23580" x2="51111" y2="23580"/>
                        <a14:backgroundMark x1="87407" y1="1894" x2="87407" y2="1894"/>
                        <a14:backgroundMark x1="57778" y1="17519" x2="57778" y2="17519"/>
                        <a14:backgroundMark x1="17037" y1="16572" x2="17037" y2="16572"/>
                        <a14:backgroundMark x1="12593" y1="44413" x2="12593" y2="44413"/>
                        <a14:backgroundMark x1="35556" y1="71023" x2="35556" y2="71023"/>
                        <a14:backgroundMark x1="87407" y1="68655" x2="87407" y2="68655"/>
                        <a14:backgroundMark x1="76296" y1="63731" x2="76296" y2="63731"/>
                        <a14:backgroundMark x1="69630" y1="61174" x2="69630" y2="61174"/>
                        <a14:backgroundMark x1="87407" y1="44129" x2="87407" y2="44129"/>
                        <a14:backgroundMark x1="74074" y1="34280" x2="74074" y2="34280"/>
                        <a14:backgroundMark x1="48889" y1="14867" x2="48889" y2="14867"/>
                        <a14:backgroundMark x1="35556" y1="40057" x2="35556" y2="40057"/>
                        <a14:backgroundMark x1="37778" y1="83428" x2="37778" y2="83428"/>
                        <a14:backgroundMark x1="42222" y1="48769" x2="42222" y2="48769"/>
                        <a14:backgroundMark x1="64444" y1="52462" x2="64444" y2="52462"/>
                        <a14:backgroundMark x1="66667" y1="94697" x2="66667" y2="94697"/>
                        <a14:backgroundMark x1="35556" y1="33144" x2="35556" y2="3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9959" y="4106327"/>
            <a:ext cx="559515" cy="4389437"/>
          </a:xfrm>
          <a:prstGeom prst="rect">
            <a:avLst/>
          </a:prstGeom>
        </p:spPr>
      </p:pic>
      <p:pic>
        <p:nvPicPr>
          <p:cNvPr id="8" name="Tartalom hely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2" l="0" r="100000">
                        <a14:foregroundMark x1="51111" y1="23580" x2="51111" y2="23580"/>
                        <a14:backgroundMark x1="87407" y1="1894" x2="87407" y2="1894"/>
                        <a14:backgroundMark x1="57778" y1="17519" x2="57778" y2="17519"/>
                        <a14:backgroundMark x1="17037" y1="16572" x2="17037" y2="16572"/>
                        <a14:backgroundMark x1="12593" y1="44413" x2="12593" y2="44413"/>
                        <a14:backgroundMark x1="35556" y1="71023" x2="35556" y2="71023"/>
                        <a14:backgroundMark x1="87407" y1="68655" x2="87407" y2="68655"/>
                        <a14:backgroundMark x1="76296" y1="63731" x2="76296" y2="63731"/>
                        <a14:backgroundMark x1="69630" y1="61174" x2="69630" y2="61174"/>
                        <a14:backgroundMark x1="87407" y1="44129" x2="87407" y2="44129"/>
                        <a14:backgroundMark x1="74074" y1="34280" x2="74074" y2="34280"/>
                        <a14:backgroundMark x1="48889" y1="14867" x2="48889" y2="14867"/>
                        <a14:backgroundMark x1="35556" y1="40057" x2="35556" y2="40057"/>
                        <a14:backgroundMark x1="37778" y1="83428" x2="37778" y2="83428"/>
                        <a14:backgroundMark x1="42222" y1="48769" x2="42222" y2="48769"/>
                        <a14:backgroundMark x1="64444" y1="52462" x2="64444" y2="52462"/>
                        <a14:backgroundMark x1="66667" y1="94697" x2="66667" y2="94697"/>
                        <a14:backgroundMark x1="35556" y1="33144" x2="35556" y2="3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397" y="4097321"/>
            <a:ext cx="559515" cy="4389437"/>
          </a:xfrm>
          <a:prstGeom prst="rect">
            <a:avLst/>
          </a:prstGeom>
        </p:spPr>
      </p:pic>
      <p:pic>
        <p:nvPicPr>
          <p:cNvPr id="9" name="Tartalom hely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42" l="0" r="100000">
                        <a14:foregroundMark x1="51111" y1="23580" x2="51111" y2="23580"/>
                        <a14:backgroundMark x1="87407" y1="1894" x2="87407" y2="1894"/>
                        <a14:backgroundMark x1="57778" y1="17519" x2="57778" y2="17519"/>
                        <a14:backgroundMark x1="17037" y1="16572" x2="17037" y2="16572"/>
                        <a14:backgroundMark x1="12593" y1="44413" x2="12593" y2="44413"/>
                        <a14:backgroundMark x1="35556" y1="71023" x2="35556" y2="71023"/>
                        <a14:backgroundMark x1="87407" y1="68655" x2="87407" y2="68655"/>
                        <a14:backgroundMark x1="76296" y1="63731" x2="76296" y2="63731"/>
                        <a14:backgroundMark x1="69630" y1="61174" x2="69630" y2="61174"/>
                        <a14:backgroundMark x1="87407" y1="44129" x2="87407" y2="44129"/>
                        <a14:backgroundMark x1="74074" y1="34280" x2="74074" y2="34280"/>
                        <a14:backgroundMark x1="48889" y1="14867" x2="48889" y2="14867"/>
                        <a14:backgroundMark x1="35556" y1="40057" x2="35556" y2="40057"/>
                        <a14:backgroundMark x1="37778" y1="83428" x2="37778" y2="83428"/>
                        <a14:backgroundMark x1="42222" y1="48769" x2="42222" y2="48769"/>
                        <a14:backgroundMark x1="64444" y1="52462" x2="64444" y2="52462"/>
                        <a14:backgroundMark x1="66667" y1="94697" x2="66667" y2="94697"/>
                        <a14:backgroundMark x1="35556" y1="33144" x2="35556" y2="33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54358" y="1154956"/>
            <a:ext cx="55951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4425" y="986857"/>
            <a:ext cx="8695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endParaRPr lang="hu-HU" sz="24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1619672" y="143054"/>
            <a:ext cx="554461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Társadalmi hatásai</a:t>
            </a:r>
            <a:endParaRPr lang="hu-HU" sz="2800" dirty="0"/>
          </a:p>
        </p:txBody>
      </p:sp>
      <p:sp useBgFill="1"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8497168" y="626474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3930"/>
            <a:ext cx="2857500" cy="1600200"/>
          </a:xfrm>
          <a:prstGeom prst="rect">
            <a:avLst/>
          </a:prstGeom>
        </p:spPr>
      </p:pic>
      <p:sp>
        <p:nvSpPr>
          <p:cNvPr id="12" name="Tekercs vízszintesen 11"/>
          <p:cNvSpPr/>
          <p:nvPr/>
        </p:nvSpPr>
        <p:spPr>
          <a:xfrm>
            <a:off x="204425" y="3954257"/>
            <a:ext cx="5612675" cy="2851614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u-HU" sz="1400" dirty="0"/>
              <a:t>2010. október közepén több millió </a:t>
            </a:r>
            <a:r>
              <a:rPr lang="hu-HU" sz="1400" dirty="0" err="1"/>
              <a:t>Facebook-tag</a:t>
            </a:r>
            <a:r>
              <a:rPr lang="hu-HU" sz="1400" dirty="0"/>
              <a:t> egyedi azonosítója került át több reklámcég rendszerébe. A The Wall Street Journal szerint olyan felhasználókat is érint, akik bizalmasnak jelölték a profiljukat. Néhány esetben az alkalmazások a barátok e-mail címét is elérhetővé tették a reklámcégek előtt.</a:t>
            </a:r>
            <a:r>
              <a:rPr lang="hu-HU" sz="1400" baseline="30000" dirty="0"/>
              <a:t> </a:t>
            </a:r>
            <a:r>
              <a:rPr lang="hu-HU" sz="1400" dirty="0"/>
              <a:t>Azt nem lehet tudni, hogy mióta lopják az adatokat.</a:t>
            </a:r>
          </a:p>
        </p:txBody>
      </p:sp>
      <p:sp>
        <p:nvSpPr>
          <p:cNvPr id="13" name="Hatágú csillag 12"/>
          <p:cNvSpPr/>
          <p:nvPr/>
        </p:nvSpPr>
        <p:spPr>
          <a:xfrm>
            <a:off x="5735600" y="2423934"/>
            <a:ext cx="3414242" cy="2952296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u-HU" dirty="0"/>
              <a:t>2010. áprilisában a South Park egyik részben </a:t>
            </a:r>
            <a:r>
              <a:rPr lang="hu-HU" dirty="0" err="1"/>
              <a:t>Frászbook</a:t>
            </a:r>
            <a:r>
              <a:rPr lang="hu-HU" dirty="0"/>
              <a:t> néven parodizálta a közösségi oldalt.</a:t>
            </a:r>
          </a:p>
        </p:txBody>
      </p:sp>
      <p:sp>
        <p:nvSpPr>
          <p:cNvPr id="14" name="Hullám 13"/>
          <p:cNvSpPr/>
          <p:nvPr/>
        </p:nvSpPr>
        <p:spPr>
          <a:xfrm>
            <a:off x="226007" y="715727"/>
            <a:ext cx="6840760" cy="1802852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hu-HU" dirty="0"/>
              <a:t>Pszichológusok szerint az oldal káros hatással lehet a gyenge önértékeléssel rendelkező tizenévesekre, amikor ismerőseik pozitív élményeiről és népszerűségéről értesülnek</a:t>
            </a:r>
            <a:r>
              <a:rPr lang="hu-H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781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1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Akciógomb: Kezdő dia 2">
            <a:hlinkClick r:id="rId2" action="ppaction://hlinksldjump" highlightClick="1"/>
          </p:cNvPr>
          <p:cNvSpPr/>
          <p:nvPr/>
        </p:nvSpPr>
        <p:spPr>
          <a:xfrm>
            <a:off x="8497168" y="626474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034084" y="184666"/>
            <a:ext cx="49685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Veszélyei</a:t>
            </a:r>
            <a:endParaRPr lang="hu-HU" sz="4000" dirty="0"/>
          </a:p>
        </p:txBody>
      </p:sp>
      <p:sp>
        <p:nvSpPr>
          <p:cNvPr id="9" name="Téglalap 8"/>
          <p:cNvSpPr/>
          <p:nvPr/>
        </p:nvSpPr>
        <p:spPr>
          <a:xfrm>
            <a:off x="525101" y="989392"/>
            <a:ext cx="8173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u="sng" dirty="0" smtClean="0"/>
              <a:t>Gyermekpornográfia</a:t>
            </a:r>
            <a:r>
              <a:rPr lang="hu-HU" sz="1400" u="sng" dirty="0"/>
              <a:t>, büntetések</a:t>
            </a:r>
          </a:p>
          <a:p>
            <a:pPr algn="ctr"/>
            <a:r>
              <a:rPr lang="hu-HU" sz="1400" dirty="0"/>
              <a:t>Alulöltözött fotókon való pózolás, vagy azok posztolása egyre népszerűbb a fiatalok körében- ám ha valaki ezt 18 év alatt teszi, akkor szembe kell nézni a gyermekpornográfia vádjával. </a:t>
            </a:r>
          </a:p>
          <a:p>
            <a:pPr algn="ctr"/>
            <a:r>
              <a:rPr lang="hu-HU" sz="1400" dirty="0"/>
              <a:t>Több </a:t>
            </a:r>
            <a:r>
              <a:rPr lang="hu-HU" sz="1400" dirty="0" smtClean="0"/>
              <a:t>ilyen </a:t>
            </a:r>
            <a:r>
              <a:rPr lang="hu-HU" sz="1400" dirty="0"/>
              <a:t>esetről is tudunk, az egyik 2008-ban történt, amikor egy </a:t>
            </a:r>
            <a:r>
              <a:rPr lang="hu-HU" sz="1400" dirty="0" err="1"/>
              <a:t>ohioi</a:t>
            </a:r>
            <a:r>
              <a:rPr lang="hu-HU" sz="1400" dirty="0"/>
              <a:t> lány meztelen képeket készített a mobiltelefonjával, majd körbeküldte a barátainak. Bár nem ítélték el, és a képek fogadása is kisebb bűnnek számít, mégis szexuális bűnelkövetőként lettek regisztrálva az </a:t>
            </a:r>
            <a:r>
              <a:rPr lang="hu-HU" sz="1400" dirty="0" smtClean="0"/>
              <a:t>érintettek</a:t>
            </a:r>
            <a:r>
              <a:rPr lang="hu-HU" sz="1400" dirty="0"/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755576" y="2558207"/>
            <a:ext cx="45365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u="sng" dirty="0"/>
              <a:t>Iskola, karrier</a:t>
            </a:r>
          </a:p>
          <a:p>
            <a:pPr algn="ctr"/>
            <a:r>
              <a:rPr lang="hu-HU" sz="1400" dirty="0"/>
              <a:t>A közgazdasági és orvosi egyetemek felvételiztetői előszeretettel böngésznek a közösségi oldalakon, csak úgy, mint a leendő munkaadók is. És sajnos a „</a:t>
            </a:r>
            <a:r>
              <a:rPr lang="hu-HU" sz="1400" dirty="0" err="1"/>
              <a:t>Partiii-jeeee</a:t>
            </a:r>
            <a:r>
              <a:rPr lang="hu-HU" sz="1400" dirty="0"/>
              <a:t>!” felkiáltásokat sugárzó adatlapok nem tesznek jó benyomást ezekben az esetekben.</a:t>
            </a:r>
          </a:p>
          <a:p>
            <a:pPr algn="ctr"/>
            <a:r>
              <a:rPr lang="hu-HU" sz="1400" dirty="0"/>
              <a:t>Olyasmikről is hallani, hogy egy gyerek ocsmány szavakkal illeti a tanárokat </a:t>
            </a:r>
            <a:r>
              <a:rPr lang="hu-HU" sz="1400" dirty="0" err="1"/>
              <a:t>Facebookon</a:t>
            </a:r>
            <a:r>
              <a:rPr lang="hu-HU" sz="1400" dirty="0"/>
              <a:t>. Ha a tanár rosszindulatú, feljelentheti személyi jogsértésért.</a:t>
            </a:r>
          </a:p>
          <a:p>
            <a:pPr algn="ctr"/>
            <a:endParaRPr lang="hu-HU" sz="1400" dirty="0"/>
          </a:p>
          <a:p>
            <a:pPr algn="ctr"/>
            <a:r>
              <a:rPr lang="hu-HU" sz="1400" u="sng" dirty="0"/>
              <a:t>Ösztöndíjas hallgatók</a:t>
            </a:r>
          </a:p>
          <a:p>
            <a:pPr algn="ctr"/>
            <a:r>
              <a:rPr lang="hu-HU" sz="1400" dirty="0"/>
              <a:t>Nemcsak a felvételiztetők szörföznek a </a:t>
            </a:r>
            <a:r>
              <a:rPr lang="hu-HU" sz="1400" dirty="0" err="1"/>
              <a:t>Facebookon</a:t>
            </a:r>
            <a:r>
              <a:rPr lang="hu-HU" sz="1400" dirty="0"/>
              <a:t> és hasonló közösségi oldalakon. Pár gimnáziumban, egyetemen is előfordult már, hogy a partizó gólyák fényképein felháborodva behívták a szülőket, vagy csak megmutatták az elrettentő posztokat a leendő tanároknak.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48" y="2708920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9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79137" y="85486"/>
            <a:ext cx="475252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Veszély megelőzése</a:t>
            </a:r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106704" y="547151"/>
            <a:ext cx="3011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hu-HU" sz="1400" dirty="0" smtClean="0"/>
              <a:t>Az ESET aranyszabályai a közösségi oldalakon keresztül terjedő támadások elkerülésére </a:t>
            </a:r>
            <a:r>
              <a:rPr lang="hu-HU" sz="1400" u="sng" dirty="0" smtClean="0"/>
              <a:t>1. tájékozódj!</a:t>
            </a:r>
          </a:p>
          <a:p>
            <a:pPr marL="137160" indent="0">
              <a:buNone/>
            </a:pPr>
            <a:endParaRPr lang="hu-HU" sz="1400" dirty="0" smtClean="0"/>
          </a:p>
          <a:p>
            <a:pPr marL="137160" indent="0">
              <a:buNone/>
            </a:pPr>
            <a:r>
              <a:rPr lang="hu-HU" sz="1400" u="sng" dirty="0" smtClean="0"/>
              <a:t>2. Használd az adatvédelmi beállításokat!</a:t>
            </a:r>
          </a:p>
          <a:p>
            <a:pPr marL="137160" indent="0">
              <a:buNone/>
            </a:pPr>
            <a:r>
              <a:rPr lang="hu-HU" sz="1400" dirty="0" smtClean="0"/>
              <a:t>Csak a valóban megbízható barátaidnak engedélyezd a teljes adatlapodhoz való hozzáférést, és minimalizáld a nyilvános profilodon megtekinthető adataidat. A </a:t>
            </a:r>
            <a:r>
              <a:rPr lang="hu-HU" sz="1400" dirty="0" err="1" smtClean="0"/>
              <a:t>facebook</a:t>
            </a:r>
            <a:r>
              <a:rPr lang="hu-HU" sz="1400" dirty="0" smtClean="0"/>
              <a:t> oldalán külön beállítható, hogy egyes felületek, (aktuális állapot, </a:t>
            </a:r>
            <a:r>
              <a:rPr lang="hu-HU" sz="1400" dirty="0" err="1" smtClean="0"/>
              <a:t>üzenőfal</a:t>
            </a:r>
            <a:r>
              <a:rPr lang="hu-HU" sz="1400" dirty="0" smtClean="0"/>
              <a:t>, személyes információk, képek) csak a megfelelő személyeknek jelenjenek meg. Ehhez listákra kell szervezned az ismerőseidet. </a:t>
            </a:r>
            <a:endParaRPr lang="hu-HU" sz="1400" dirty="0"/>
          </a:p>
        </p:txBody>
      </p:sp>
      <p:sp useBgFill="1"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8497168" y="63109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Menü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81" y="739459"/>
            <a:ext cx="6105525" cy="387667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0" y="4948356"/>
            <a:ext cx="71842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hu-HU" sz="1400" dirty="0"/>
              <a:t>Listákat a Profilom menüpont alatt az ismerősök kezelésére kattintva, az összes ismerős menüpontnál hozhatsz létre. A létrehozott listákat senki más nem láthatja rajtad kívül. Innentől kezdve,  ha megosztasz valamit, megteheted, hogy csak a barátaidat értesítsd. Alkalmanként a Facebook megváltoztathatja a biztonsági beállításokat, ezért ezeket jóváhagyás előtt mindig ellenőrizni kell. Ha pedig egy megbízhatónak hitt barátról kiderül, hogy mégsem az, azonnal el kell távolítani a barátok listájáról.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573150" y="5105956"/>
            <a:ext cx="58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u="sng" dirty="0"/>
              <a:t>3. Kerüld a továbbított link megnyitását!</a:t>
            </a:r>
          </a:p>
          <a:p>
            <a:pPr algn="ctr"/>
            <a:r>
              <a:rPr lang="hu-HU" sz="1400" u="sng" dirty="0"/>
              <a:t>4. Ne fogadd el ismeretlenek jelölését!</a:t>
            </a:r>
          </a:p>
          <a:p>
            <a:pPr algn="ctr"/>
            <a:r>
              <a:rPr lang="hu-HU" sz="1400" u="sng" dirty="0"/>
              <a:t>5. Fontold meg, milyen csoporthoz csatlakozol! </a:t>
            </a:r>
          </a:p>
          <a:p>
            <a:pPr algn="ctr"/>
            <a:r>
              <a:rPr lang="hu-HU" sz="1400" u="sng" dirty="0"/>
              <a:t>6. Ami egyszer fenn van, örökre megmarad!</a:t>
            </a:r>
          </a:p>
          <a:p>
            <a:pPr algn="ctr"/>
            <a:r>
              <a:rPr lang="hu-HU" sz="1400" u="sng" dirty="0"/>
              <a:t>7. Légy résen az alkalmazások telepítésénél! </a:t>
            </a:r>
          </a:p>
          <a:p>
            <a:pPr algn="ctr"/>
            <a:r>
              <a:rPr lang="hu-HU" sz="1400" u="sng" dirty="0"/>
              <a:t>8. Gondolkozz, mielőtt klikkelsz!</a:t>
            </a:r>
          </a:p>
        </p:txBody>
      </p:sp>
      <p:sp>
        <p:nvSpPr>
          <p:cNvPr id="13" name="Felhő 12"/>
          <p:cNvSpPr/>
          <p:nvPr/>
        </p:nvSpPr>
        <p:spPr>
          <a:xfrm>
            <a:off x="6876938" y="4751379"/>
            <a:ext cx="2158876" cy="13849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a köv. információ-ért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38263"/>
            <a:ext cx="1731268" cy="17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39999">
              <a:schemeClr val="bg1">
                <a:lumMod val="65000"/>
              </a:schemeClr>
            </a:gs>
            <a:gs pos="70000">
              <a:schemeClr val="bg1">
                <a:lumMod val="6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zövegdoboz 29"/>
          <p:cNvSpPr txBox="1"/>
          <p:nvPr/>
        </p:nvSpPr>
        <p:spPr>
          <a:xfrm>
            <a:off x="1483212" y="118439"/>
            <a:ext cx="57467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Osztálytársaimnak mit jelent a </a:t>
            </a:r>
            <a:r>
              <a:rPr lang="hu-HU" sz="2000" dirty="0"/>
              <a:t>F</a:t>
            </a:r>
            <a:r>
              <a:rPr lang="hu-HU" sz="2000" dirty="0" smtClean="0"/>
              <a:t>acebook?</a:t>
            </a:r>
            <a:endParaRPr lang="hu-HU" sz="2000" dirty="0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" y="1268760"/>
            <a:ext cx="1124323" cy="2248646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8" y="1155428"/>
            <a:ext cx="1124323" cy="224864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47" y="1548252"/>
            <a:ext cx="1124323" cy="2248646"/>
          </a:xfrm>
          <a:prstGeom prst="rect">
            <a:avLst/>
          </a:prstGeom>
        </p:spPr>
      </p:pic>
      <p:sp>
        <p:nvSpPr>
          <p:cNvPr id="40" name="Ellipszis feliratnak 39"/>
          <p:cNvSpPr/>
          <p:nvPr/>
        </p:nvSpPr>
        <p:spPr>
          <a:xfrm>
            <a:off x="5256448" y="723772"/>
            <a:ext cx="2087984" cy="122413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Többnyire ismeretszerzés céljára használom.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" y="4420707"/>
            <a:ext cx="1124323" cy="2248646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79" y="4461250"/>
            <a:ext cx="1124323" cy="2248646"/>
          </a:xfrm>
          <a:prstGeom prst="rect">
            <a:avLst/>
          </a:prstGeom>
        </p:spPr>
      </p:pic>
      <p:sp>
        <p:nvSpPr>
          <p:cNvPr id="44" name="Felhő 43"/>
          <p:cNvSpPr/>
          <p:nvPr/>
        </p:nvSpPr>
        <p:spPr>
          <a:xfrm>
            <a:off x="3008047" y="3225172"/>
            <a:ext cx="1736521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Számomra információt biztosító oldal.</a:t>
            </a:r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42" name="Lekerekített téglalap feliratnak 41"/>
          <p:cNvSpPr/>
          <p:nvPr/>
        </p:nvSpPr>
        <p:spPr>
          <a:xfrm>
            <a:off x="732627" y="3225172"/>
            <a:ext cx="1966111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Chatelés</a:t>
            </a:r>
            <a:r>
              <a:rPr lang="hu-HU" dirty="0" smtClean="0"/>
              <a:t>, ismerősszerzés, barátságok kialakítása miatt használom.</a:t>
            </a:r>
            <a:endParaRPr lang="hu-HU" dirty="0"/>
          </a:p>
        </p:txBody>
      </p:sp>
      <p:sp>
        <p:nvSpPr>
          <p:cNvPr id="38" name="Felhő 37"/>
          <p:cNvSpPr/>
          <p:nvPr/>
        </p:nvSpPr>
        <p:spPr>
          <a:xfrm>
            <a:off x="2973921" y="593831"/>
            <a:ext cx="2190788" cy="129614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tx1"/>
                </a:solidFill>
              </a:rPr>
              <a:t>Ismerkedésre használom.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53" y="3225172"/>
            <a:ext cx="1124323" cy="2248646"/>
          </a:xfrm>
          <a:prstGeom prst="rect">
            <a:avLst/>
          </a:prstGeom>
        </p:spPr>
      </p:pic>
      <p:sp>
        <p:nvSpPr>
          <p:cNvPr id="47" name="Felhő 46"/>
          <p:cNvSpPr/>
          <p:nvPr/>
        </p:nvSpPr>
        <p:spPr>
          <a:xfrm>
            <a:off x="6365136" y="2212722"/>
            <a:ext cx="2369918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Kapcsolattartásra használom leginkább.</a:t>
            </a:r>
            <a:endParaRPr lang="hu-HU" sz="1400" dirty="0"/>
          </a:p>
        </p:txBody>
      </p:sp>
      <p:pic>
        <p:nvPicPr>
          <p:cNvPr id="49" name="Kép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81" y="4511038"/>
            <a:ext cx="1124323" cy="2248646"/>
          </a:xfrm>
          <a:prstGeom prst="rect">
            <a:avLst/>
          </a:prstGeom>
        </p:spPr>
      </p:pic>
      <p:sp>
        <p:nvSpPr>
          <p:cNvPr id="48" name="1. sz. felirat 47"/>
          <p:cNvSpPr/>
          <p:nvPr/>
        </p:nvSpPr>
        <p:spPr>
          <a:xfrm>
            <a:off x="5852814" y="5504913"/>
            <a:ext cx="1834586" cy="1008112"/>
          </a:xfrm>
          <a:prstGeom prst="borderCallout1">
            <a:avLst>
              <a:gd name="adj1" fmla="val 18750"/>
              <a:gd name="adj2" fmla="val -8333"/>
              <a:gd name="adj3" fmla="val -52063"/>
              <a:gd name="adj4" fmla="val -52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Ismeretszerzésre használom.</a:t>
            </a:r>
            <a:endParaRPr lang="hu-HU" dirty="0"/>
          </a:p>
        </p:txBody>
      </p:sp>
      <p:sp>
        <p:nvSpPr>
          <p:cNvPr id="36" name="Felhő 35"/>
          <p:cNvSpPr/>
          <p:nvPr/>
        </p:nvSpPr>
        <p:spPr>
          <a:xfrm>
            <a:off x="344023" y="526854"/>
            <a:ext cx="2160240" cy="108012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>
                <a:solidFill>
                  <a:schemeClr val="tx1"/>
                </a:solidFill>
              </a:rPr>
              <a:t>Kapcsolattar-tás</a:t>
            </a:r>
            <a:r>
              <a:rPr lang="hu-HU" sz="1600" dirty="0" smtClean="0">
                <a:solidFill>
                  <a:schemeClr val="tx1"/>
                </a:solidFill>
              </a:rPr>
              <a:t> céljából  fontos nekem.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1242244" y="235164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Végeztem egy olyan jellegű „kutatást”, hogy néhány osztálytársamat megkérdeztem</a:t>
            </a:r>
            <a:r>
              <a:rPr lang="hu-HU" smtClean="0"/>
              <a:t>,  </a:t>
            </a:r>
            <a:r>
              <a:rPr lang="hu-HU" dirty="0" smtClean="0"/>
              <a:t>számukra mit jelent a </a:t>
            </a:r>
            <a:r>
              <a:rPr lang="hu-HU" dirty="0"/>
              <a:t>F</a:t>
            </a:r>
            <a:r>
              <a:rPr lang="hu-HU" dirty="0" smtClean="0"/>
              <a:t>acebook, mire használják. Néhány válasz amit adtak:</a:t>
            </a:r>
            <a:endParaRPr lang="hu-HU" dirty="0"/>
          </a:p>
        </p:txBody>
      </p:sp>
      <p:sp>
        <p:nvSpPr>
          <p:cNvPr id="51" name="Vágott nyíl jobbra 50"/>
          <p:cNvSpPr/>
          <p:nvPr/>
        </p:nvSpPr>
        <p:spPr>
          <a:xfrm>
            <a:off x="2197479" y="4017260"/>
            <a:ext cx="4572628" cy="19917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,hogy láthasd az eredményeket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 useBgFill="1">
        <p:nvSpPr>
          <p:cNvPr id="20" name="Akciógomb: Kezdő dia 19">
            <a:hlinkClick r:id="rId4" action="ppaction://hlinksldjump" highlightClick="1"/>
          </p:cNvPr>
          <p:cNvSpPr/>
          <p:nvPr/>
        </p:nvSpPr>
        <p:spPr>
          <a:xfrm>
            <a:off x="8497168" y="63109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Menü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42" grpId="0" animBg="1"/>
      <p:bldP spid="38" grpId="0" animBg="1"/>
      <p:bldP spid="47" grpId="0" animBg="1"/>
      <p:bldP spid="48" grpId="0" animBg="1"/>
      <p:bldP spid="36" grpId="0" animBg="1"/>
      <p:bldP spid="50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25000">
              <a:schemeClr val="bg2">
                <a:lumMod val="90000"/>
              </a:schemeClr>
            </a:gs>
            <a:gs pos="75000">
              <a:schemeClr val="accent1">
                <a:lumMod val="60000"/>
                <a:lumOff val="4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03648" y="478522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2011. március 2.-án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Gamal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Ibrahim egyiptomi férfi a Facebook nevet adta újszülött kislányának, tettét azzal indokolta, hogy szerette volna kifejezni háláját a közösségi oldal iránt, amiért a Facebook segítette Mubarak elüldözését.</a:t>
            </a:r>
          </a:p>
        </p:txBody>
      </p:sp>
      <p:sp>
        <p:nvSpPr>
          <p:cNvPr id="5" name="Téglalap 4"/>
          <p:cNvSpPr/>
          <p:nvPr/>
        </p:nvSpPr>
        <p:spPr>
          <a:xfrm>
            <a:off x="449288" y="17675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>
              <a:defRPr/>
            </a:pP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2008-ban az eddig is a legidősebb felhasználóként számon tartott 102 éves csatlakozott a Facebook csapatához, aki akkor egy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bradfordi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ápolási otthonban élt. Regisztrációja után számos rajongói oldal készült a tiszteletére. Az otthonban 2010 elején meglátogatta Gordon Brown miniszterelnök és felesége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Sarah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6" name="Picture 2" descr="http://www.thetelegraphandargus.co.uk/resources/images/1214424/?type=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547664" y="301298"/>
            <a:ext cx="54726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Érdekességek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 useBgFill="1">
        <p:nvSpPr>
          <p:cNvPr id="9" name="Akciógomb: Kezdő dia 8">
            <a:hlinkClick r:id="rId4" action="ppaction://hlinksldjump" highlightClick="1"/>
          </p:cNvPr>
          <p:cNvSpPr/>
          <p:nvPr/>
        </p:nvSpPr>
        <p:spPr>
          <a:xfrm>
            <a:off x="8497168" y="63109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Menü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39999">
              <a:schemeClr val="bg2">
                <a:lumMod val="50000"/>
              </a:schemeClr>
            </a:gs>
            <a:gs pos="70000">
              <a:schemeClr val="bg2">
                <a:lumMod val="9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15616" y="103608"/>
            <a:ext cx="68407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Teszt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Ki a Facebook alapítója?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103948" y="150563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Mark </a:t>
            </a:r>
            <a:r>
              <a:rPr lang="hu-HU" dirty="0" err="1" smtClean="0"/>
              <a:t>Zuckerberg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95536" y="195370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 Sorolj fel pár előnyt, ami a </a:t>
            </a:r>
            <a:r>
              <a:rPr lang="hu-HU" dirty="0" err="1" smtClean="0"/>
              <a:t>Facebookra</a:t>
            </a:r>
            <a:r>
              <a:rPr lang="hu-HU" dirty="0" smtClean="0"/>
              <a:t> jellemző!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29060" y="1944253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Pl.: megtalálhatod régi barátaidat, újra beszélhetsz velük. Folyamatosan tarthatod barátaiddal, szüleiddel a kapcsolatot a világ bármely részén. Hozzád hasonló gondolkodásúakkal ismerkedhetsz össze fórumokon.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95536" y="334279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3. Sorolj fel pár hátrányt is!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3835348" y="3389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 smtClean="0"/>
              <a:t>Pl.: Számos </a:t>
            </a:r>
            <a:r>
              <a:rPr lang="hu-HU" dirty="0"/>
              <a:t>nem kívánt baráti és idegenek általi kéréssel </a:t>
            </a:r>
            <a:r>
              <a:rPr lang="hu-HU" dirty="0" smtClean="0"/>
              <a:t>bombázhatnak. A </a:t>
            </a:r>
            <a:r>
              <a:rPr lang="hu-HU" dirty="0"/>
              <a:t>barátaid és a családod mindig tudni fog arról, mikor hol jársz, vagy éppen mi történik veled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95536" y="4797152"/>
            <a:ext cx="327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4. Mit tehetünk a veszély ellen?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3668099" y="458981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 smtClean="0"/>
              <a:t> </a:t>
            </a:r>
            <a:r>
              <a:rPr lang="hu-HU" dirty="0"/>
              <a:t>Kerüld a továbbított link megnyitását!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Ne fogadd el ismeretlenek jelölését!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Fontold meg, milyen csoporthoz csatlakozol! </a:t>
            </a:r>
          </a:p>
          <a:p>
            <a:pPr algn="ctr"/>
            <a:r>
              <a:rPr lang="hu-HU" dirty="0" smtClean="0"/>
              <a:t>Ami </a:t>
            </a:r>
            <a:r>
              <a:rPr lang="hu-HU" dirty="0"/>
              <a:t>egyszer fenn van, örökre megmarad!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Légy résen az alkalmazások telepítésénél! 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Gondolkozz, mielőtt klikkelsz!</a:t>
            </a: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6677646" y="682189"/>
            <a:ext cx="1909388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teszt kattintással működik!</a:t>
            </a:r>
            <a:endParaRPr lang="hu-HU" dirty="0"/>
          </a:p>
        </p:txBody>
      </p:sp>
      <p:sp useBgFill="1">
        <p:nvSpPr>
          <p:cNvPr id="16" name="Akciógomb: Kezdő dia 15">
            <a:hlinkClick r:id="rId2" action="ppaction://hlinksldjump" highlightClick="1"/>
          </p:cNvPr>
          <p:cNvSpPr/>
          <p:nvPr/>
        </p:nvSpPr>
        <p:spPr>
          <a:xfrm>
            <a:off x="8497168" y="63109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Menü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hu.wikipedia.org/wiki/Mark_Zuckerberg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gerillainformatika.blog.hu/2009/12/03/mire_valo_a_facebook_1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www.kamaszpanasz.hu/hirek/lelek/2618/facebook-elonyei-hatranyai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>
                <a:hlinkClick r:id="rId5"/>
              </a:rPr>
              <a:t>http://www.kamaszpanasz.hu/hirek/lelek/2427/facebook-veszelyei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53732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Képek </a:t>
            </a:r>
            <a:r>
              <a:rPr lang="sv-SE" smtClean="0"/>
              <a:t>többnyire </a:t>
            </a:r>
            <a:r>
              <a:rPr lang="hu-HU" smtClean="0"/>
              <a:t>saját </a:t>
            </a:r>
            <a:r>
              <a:rPr lang="hu-HU" dirty="0" smtClean="0"/>
              <a:t>fotók, Print </a:t>
            </a:r>
            <a:r>
              <a:rPr lang="hu-HU" dirty="0" err="1"/>
              <a:t>S</a:t>
            </a:r>
            <a:r>
              <a:rPr lang="hu-HU" dirty="0" err="1" smtClean="0"/>
              <a:t>creen-es</a:t>
            </a:r>
            <a:r>
              <a:rPr lang="hu-HU" dirty="0" smtClean="0"/>
              <a:t> képek </a:t>
            </a:r>
            <a:r>
              <a:rPr lang="hu-HU" dirty="0" smtClean="0">
                <a:sym typeface="Wingdings" pitchFamily="2" charset="2"/>
              </a:rPr>
              <a:t></a:t>
            </a:r>
            <a:r>
              <a:rPr lang="hu-HU" dirty="0" smtClean="0"/>
              <a:t> </a:t>
            </a:r>
            <a:endParaRPr lang="hu-HU" dirty="0"/>
          </a:p>
        </p:txBody>
      </p:sp>
      <p:sp useBgFill="1">
        <p:nvSpPr>
          <p:cNvPr id="6" name="Akciógomb: Kezdő dia 5">
            <a:hlinkClick r:id="rId6" action="ppaction://hlinksldjump" highlightClick="1"/>
          </p:cNvPr>
          <p:cNvSpPr/>
          <p:nvPr/>
        </p:nvSpPr>
        <p:spPr>
          <a:xfrm>
            <a:off x="8497168" y="63109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Menü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liver\Documents\facebook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843808" y="3167390"/>
            <a:ext cx="374441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Köszönöm a figyelmet!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273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>
            <a:hlinkClick r:id="rId2" action="ppaction://hlinksldjump"/>
          </p:cNvPr>
          <p:cNvSpPr/>
          <p:nvPr/>
        </p:nvSpPr>
        <p:spPr>
          <a:xfrm>
            <a:off x="6940070" y="2827536"/>
            <a:ext cx="1587421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2" action="ppaction://hlinksldjump"/>
              </a:rPr>
              <a:t>Veszélyei</a:t>
            </a:r>
            <a:endParaRPr lang="hu-HU" dirty="0"/>
          </a:p>
        </p:txBody>
      </p:sp>
      <p:sp>
        <p:nvSpPr>
          <p:cNvPr id="14" name="Ellipszis 13">
            <a:hlinkClick r:id="rId3" action="ppaction://hlinksldjump"/>
          </p:cNvPr>
          <p:cNvSpPr/>
          <p:nvPr/>
        </p:nvSpPr>
        <p:spPr>
          <a:xfrm>
            <a:off x="607929" y="3132741"/>
            <a:ext cx="16561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hlinkClick r:id="rId3" action="ppaction://hlinksldjump"/>
              </a:rPr>
              <a:t>Hátrányok</a:t>
            </a:r>
            <a:endParaRPr lang="hu-HU" sz="1600" dirty="0"/>
          </a:p>
        </p:txBody>
      </p:sp>
      <p:sp>
        <p:nvSpPr>
          <p:cNvPr id="15" name="Ellipszis 14">
            <a:hlinkClick r:id="rId4" action="ppaction://hlinksldjump"/>
          </p:cNvPr>
          <p:cNvSpPr/>
          <p:nvPr/>
        </p:nvSpPr>
        <p:spPr>
          <a:xfrm>
            <a:off x="2411760" y="4267696"/>
            <a:ext cx="16561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4" action="ppaction://hlinksldjump"/>
              </a:rPr>
              <a:t>Biztonság</a:t>
            </a:r>
            <a:endParaRPr lang="hu-HU" dirty="0"/>
          </a:p>
        </p:txBody>
      </p:sp>
      <p:sp>
        <p:nvSpPr>
          <p:cNvPr id="16" name="Ellipszis 15">
            <a:hlinkClick r:id="rId5" action="ppaction://hlinksldjump"/>
          </p:cNvPr>
          <p:cNvSpPr/>
          <p:nvPr/>
        </p:nvSpPr>
        <p:spPr>
          <a:xfrm>
            <a:off x="2993943" y="661746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>
                <a:hlinkClick r:id="rId5" action="ppaction://hlinksldjump"/>
              </a:rPr>
              <a:t>Facebookról</a:t>
            </a:r>
            <a:endParaRPr lang="hu-HU" sz="1600" dirty="0"/>
          </a:p>
        </p:txBody>
      </p:sp>
      <p:sp>
        <p:nvSpPr>
          <p:cNvPr id="17" name="Ellipszis 16">
            <a:hlinkClick r:id="rId6" action="ppaction://hlinksldjump"/>
          </p:cNvPr>
          <p:cNvSpPr/>
          <p:nvPr/>
        </p:nvSpPr>
        <p:spPr>
          <a:xfrm>
            <a:off x="683568" y="697605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hlinkClick r:id="rId6" action="ppaction://hlinksldjump"/>
              </a:rPr>
              <a:t>Története</a:t>
            </a:r>
            <a:endParaRPr lang="hu-HU" sz="1600" dirty="0"/>
          </a:p>
        </p:txBody>
      </p:sp>
      <p:sp>
        <p:nvSpPr>
          <p:cNvPr id="18" name="Ellipszis 17">
            <a:hlinkClick r:id="rId7" action="ppaction://hlinksldjump"/>
          </p:cNvPr>
          <p:cNvSpPr/>
          <p:nvPr/>
        </p:nvSpPr>
        <p:spPr>
          <a:xfrm>
            <a:off x="3491880" y="2539792"/>
            <a:ext cx="1872208" cy="146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7" action="ppaction://hlinksldjump"/>
              </a:rPr>
              <a:t>Használata</a:t>
            </a:r>
            <a:endParaRPr lang="hu-HU" dirty="0"/>
          </a:p>
        </p:txBody>
      </p:sp>
      <p:sp>
        <p:nvSpPr>
          <p:cNvPr id="19" name="Ellipszis 18">
            <a:hlinkClick r:id="rId8" action="ppaction://hlinksldjump"/>
          </p:cNvPr>
          <p:cNvSpPr/>
          <p:nvPr/>
        </p:nvSpPr>
        <p:spPr>
          <a:xfrm>
            <a:off x="5503155" y="1099632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hlinkClick r:id="rId8" action="ppaction://hlinksldjump"/>
              </a:rPr>
              <a:t>Előnyök</a:t>
            </a:r>
            <a:endParaRPr lang="hu-HU" sz="1600" dirty="0"/>
          </a:p>
        </p:txBody>
      </p:sp>
      <p:sp>
        <p:nvSpPr>
          <p:cNvPr id="20" name="Ellipszis 19">
            <a:hlinkClick r:id="rId9" action="ppaction://hlinksldjump"/>
          </p:cNvPr>
          <p:cNvSpPr/>
          <p:nvPr/>
        </p:nvSpPr>
        <p:spPr>
          <a:xfrm>
            <a:off x="5364088" y="4021210"/>
            <a:ext cx="157598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hlinkClick r:id="rId9" action="ppaction://hlinksldjump"/>
              </a:rPr>
              <a:t>Társadal-mi</a:t>
            </a:r>
            <a:r>
              <a:rPr lang="hu-HU" dirty="0" smtClean="0">
                <a:hlinkClick r:id="rId9" action="ppaction://hlinksldjump"/>
              </a:rPr>
              <a:t> hatásai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866521" y="260647"/>
            <a:ext cx="186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Menü</a:t>
            </a:r>
            <a:endParaRPr lang="hu-HU" sz="3600" dirty="0"/>
          </a:p>
        </p:txBody>
      </p:sp>
      <p:sp>
        <p:nvSpPr>
          <p:cNvPr id="22" name="Ellipszis 21">
            <a:hlinkClick r:id="rId10" action="ppaction://hlinksldjump"/>
          </p:cNvPr>
          <p:cNvSpPr/>
          <p:nvPr/>
        </p:nvSpPr>
        <p:spPr>
          <a:xfrm>
            <a:off x="7236296" y="4741290"/>
            <a:ext cx="1440160" cy="1640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10" action="ppaction://hlinksldjump"/>
              </a:rPr>
              <a:t>Chat, fórum </a:t>
            </a:r>
            <a:endParaRPr lang="hu-HU" dirty="0"/>
          </a:p>
        </p:txBody>
      </p:sp>
      <p:sp>
        <p:nvSpPr>
          <p:cNvPr id="23" name="Ellipszis 22">
            <a:hlinkClick r:id="rId11" action="ppaction://hlinksldjump"/>
          </p:cNvPr>
          <p:cNvSpPr/>
          <p:nvPr/>
        </p:nvSpPr>
        <p:spPr>
          <a:xfrm>
            <a:off x="395536" y="5023780"/>
            <a:ext cx="149535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11" action="ppaction://hlinksldjump"/>
              </a:rPr>
              <a:t>Veszély </a:t>
            </a:r>
            <a:r>
              <a:rPr lang="hu-HU" dirty="0" err="1" smtClean="0">
                <a:hlinkClick r:id="rId11" action="ppaction://hlinksldjump"/>
              </a:rPr>
              <a:t>megelő-zése</a:t>
            </a:r>
            <a:endParaRPr lang="hu-HU" dirty="0"/>
          </a:p>
        </p:txBody>
      </p:sp>
      <p:sp>
        <p:nvSpPr>
          <p:cNvPr id="24" name="Akciógomb: Végére 23">
            <a:hlinkClick r:id="rId12" action="ppaction://hlinksldjump" highlightClick="1"/>
          </p:cNvPr>
          <p:cNvSpPr/>
          <p:nvPr/>
        </p:nvSpPr>
        <p:spPr>
          <a:xfrm>
            <a:off x="8576238" y="5959884"/>
            <a:ext cx="360040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Akciógomb: Elejére 24">
            <a:hlinkClick r:id="" action="ppaction://hlinkshowjump?jump=firstslide" highlightClick="1"/>
          </p:cNvPr>
          <p:cNvSpPr/>
          <p:nvPr/>
        </p:nvSpPr>
        <p:spPr>
          <a:xfrm>
            <a:off x="8547195" y="167751"/>
            <a:ext cx="360040" cy="41606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8252198" y="661746"/>
            <a:ext cx="793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Elejére</a:t>
            </a:r>
            <a:endParaRPr lang="hu-HU" sz="12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007333" y="641030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Kikapcsolás</a:t>
            </a:r>
            <a:endParaRPr lang="hu-HU" sz="1200" dirty="0"/>
          </a:p>
        </p:txBody>
      </p:sp>
      <p:sp>
        <p:nvSpPr>
          <p:cNvPr id="2" name="Ellipszis 1"/>
          <p:cNvSpPr/>
          <p:nvPr/>
        </p:nvSpPr>
        <p:spPr>
          <a:xfrm>
            <a:off x="7452321" y="906978"/>
            <a:ext cx="1584176" cy="1297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hlinkClick r:id="rId13" action="ppaction://hlinksldjump"/>
              </a:rPr>
              <a:t>Kinek mit jelent a Facebook?</a:t>
            </a:r>
            <a:endParaRPr lang="hu-HU" sz="1400" dirty="0"/>
          </a:p>
        </p:txBody>
      </p:sp>
      <p:sp>
        <p:nvSpPr>
          <p:cNvPr id="3" name="Lekerekített téglalap 2"/>
          <p:cNvSpPr/>
          <p:nvPr/>
        </p:nvSpPr>
        <p:spPr>
          <a:xfrm>
            <a:off x="251520" y="167751"/>
            <a:ext cx="1944216" cy="263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14" action="ppaction://hlinksldjump"/>
              </a:rPr>
              <a:t>Források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986918" y="167751"/>
            <a:ext cx="2017130" cy="20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hlinkClick r:id="rId15" action="ppaction://hlinksldjump"/>
              </a:rPr>
              <a:t>Teszt</a:t>
            </a:r>
            <a:endParaRPr lang="hu-HU" dirty="0" smtClean="0"/>
          </a:p>
        </p:txBody>
      </p:sp>
      <p:sp>
        <p:nvSpPr>
          <p:cNvPr id="5" name="Ellipszis 4"/>
          <p:cNvSpPr/>
          <p:nvPr/>
        </p:nvSpPr>
        <p:spPr>
          <a:xfrm>
            <a:off x="4211960" y="5373216"/>
            <a:ext cx="1512168" cy="131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hlinkClick r:id="rId16" action="ppaction://hlinksldjump"/>
              </a:rPr>
              <a:t>Érdekes-ség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20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C -0.01059 0.02384 -0.01702 0.04792 -0.0342 0.06273 C -0.03525 0.06458 -0.03577 0.0669 -0.03716 0.06852 C -0.03924 0.07083 -0.04236 0.07153 -0.04427 0.0743 C -0.04636 0.07755 -0.04653 0.08218 -0.04844 0.08565 C -0.05122 0.09074 -0.05521 0.09444 -0.05851 0.09907 C -0.06111 0.10972 -0.06372 0.125 -0.06997 0.13333 C -0.07275 0.14491 -0.07431 0.16944 -0.07431 0.16944 L 0.07152 0.21898 L 0.04722 0.44768 L 0.19288 0.21319 L 0.03298 -0.03241 L -1.66667E-6 3.7037E-6 Z " pathEditMode="relative" ptsTypes="fffffffAAAAAf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2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4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-0.03108 0.01829 -0.07188 0.01968 -0.09306 0.05509 C -0.1026 0.0713 -0.11198 0.07986 -0.12708 0.0838 C -0.13281 0.08889 -0.13767 0.0963 -0.14427 0.09908 C -0.15382 0.10324 -0.16424 0.10926 -0.17292 0.1162 C -0.17847 0.12037 -0.18351 0.12755 -0.18993 0.12755 L -0.29288 -0.27245 L -0.18455 -0.53727 L -0.11719 -0.56389 L 5E-6 2.22222E-6 Z " pathEditMode="relative" ptsTypes="fffffAAAAf">
                                      <p:cBhvr>
                                        <p:cTn id="16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0.00116 C -0.00937 -0.01852 -0.01215 -0.03843 -0.01614 -0.05787 C -0.01701 -0.06227 -0.02083 -0.06505 -0.02187 -0.06944 C -0.02916 -0.09861 -0.0375 -0.13079 -0.04323 -0.16088 C -0.04409 -0.22176 -0.04757 -0.27269 -0.04757 -0.33218 L -0.33889 -0.16458 L -0.42465 0.33449 L 0.00539 0.05069 L -0.00607 0.00116 Z " pathEditMode="relative" rAng="0" ptsTypes="ffffAAAAf">
                                      <p:cBhvr>
                                        <p:cTn id="1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6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0.07743 -0.02477 0.05313 -0.01319 0.1257 -0.05139 C 0.14288 -0.06041 0.15556 -0.08125 0.17275 -0.09143 C 0.22014 -0.15463 0.30191 -0.14375 0.3599 -0.1449 C 0.41702 -0.16921 0.46719 -0.1419 0.48143 -0.07245 C 0.4842 -0.03842 0.48264 -0.02824 0.48993 -0.00185 C 0.49948 0.03287 0.51823 0.05973 0.53143 0.09144 C 0.54288 0.11898 0.5533 0.14723 0.56424 0.17523 C 0.57882 0.21273 0.57396 0.19074 0.58854 0.21528 C 0.59097 0.21922 0.59271 0.22385 0.59427 0.22848 C 0.59653 0.23473 0.6 0.24769 0.6 0.24792 C 0.59497 0.27385 0.59827 0.25556 0.58716 0.27037 C 0.57587 0.28542 0.56545 0.30116 0.55417 0.31621 C 0.54236 0.35533 0.53681 0.40602 0.55712 0.4419 C 0.55347 0.49885 0.56181 0.47685 0.54271 0.50093 C 0.54063 0.51088 0.5408 0.52153 0.53854 0.53148 C 0.53716 0.53773 0.52327 0.56806 0.52275 0.56945 C 0.51007 0.59838 0.52795 0.55278 0.51424 0.58658 C 0.51216 0.59167 0.50851 0.60185 0.50851 0.60209 C 0.50365 0.66158 0.51111 0.62223 0.4099 0.61135 C 0.39045 0.60926 0.38611 0.60648 0.36997 0.6 C 0.35174 0.58403 0.35122 0.56111 0.34427 0.53519 C 0.33959 0.51783 0.33056 0.49283 0.32413 0.47801 C 0.32118 0.4713 0.31875 0.46366 0.31424 0.45903 C 0.29184 0.43588 0.26424 0.42269 0.24271 0.39815 C 0.2125 0.36366 0.18091 0.33079 0.15278 0.29329 C 0.14184 0.25949 0.13976 0.22246 0.1257 0.19051 C 0.11528 0.16667 0.10695 0.15602 0.09271 0.13334 C 0.08212 0.11644 0.075 0.0963 0.06858 0.07616 C 0.06806 0.06991 0.06841 0.0632 0.06702 0.05718 C 0.05382 -0.00185 0.04566 0.01713 -0.00729 0.01528 C -0.00659 0.01273 -0.00486 0.00533 -0.00295 0.00371 C -0.00087 0.00209 0.00243 0.00417 0.00417 0.00185 C 0.00521 0.00047 0.00139 0.0007 -2.22222E-6 -2.96296E-6 Z " pathEditMode="relative" rAng="0" ptsTypes="ffffffffffffffffffffffffffffffffff">
                                      <p:cBhvr>
                                        <p:cTn id="20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46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-0.0033 -0.05278 -0.0073 -0.10533 -0.0099 -0.15811 C -0.01302 -0.22292 -0.00417 -0.31042 -0.03143 -0.37315 C -0.03525 -0.39399 -0.04931 -0.41829 -0.06424 -0.42662 C -0.06962 -0.43727 -0.06424 -0.4375 -0.05712 -0.43982 C -0.05052 -0.44584 -0.04323 -0.44885 -0.03559 -0.45139 C -0.02622 -0.45857 -0.01684 -0.46274 -0.00712 -0.46852 C -8.33333E-7 -0.47269 0.00225 -0.48102 0.01007 -0.4838 C 0.01389 -0.48704 0.0177 -0.49005 0.02152 -0.49329 C 0.02291 -0.49445 0.02569 -0.497 0.02569 -0.497 C 0.0342 -0.51922 0.03003 -0.50625 0.03298 -0.55602 C 0.03593 -0.60741 0.02343 -0.59653 0.0401 -0.60741 C 0.07152 -0.60579 0.07534 -0.61852 0.08298 -0.59028 C 0.08593 -0.56644 0.09045 -0.54329 0.09861 -0.52176 C 0.11041 -0.45463 0.10434 -0.49769 0.10156 -0.36181 C 0.10139 -0.35024 0.09305 -0.3419 0.08576 -0.33889 C 0.07673 -0.32732 0.06562 -0.31899 0.05295 -0.31621 C 0.04288 -0.30695 0.0276 -0.30579 0.01579 -0.30278 C -0.0125 -0.28658 0.02309 -0.30556 -0.00417 -0.29514 C -0.02275 -0.28797 -0.0066 -0.29167 -0.02136 -0.2838 C -0.02691 -0.28079 -0.04323 -0.2801 -0.04566 -0.27987 C -0.05643 -0.27755 -0.06632 -0.2713 -0.07709 -0.27037 C -0.10226 -0.26806 -0.12761 -0.26667 -0.15278 -0.26459 C -0.15417 -0.26389 -0.15573 -0.26343 -0.15712 -0.26274 C -0.16042 -0.26088 -0.16355 -0.25857 -0.16702 -0.25695 C -0.17605 -0.25301 -0.1875 -0.25139 -0.19705 -0.24954 C -0.20434 -0.24445 -0.21198 -0.24213 -0.21997 -0.23982 C -0.22726 -0.23287 -0.2349 -0.23172 -0.24289 -0.22662 C -0.25105 -0.21575 -0.24775 -0.22037 -0.25278 -0.2132 C -0.2566 -0.19746 -0.24844 -0.17246 -0.2599 -0.16366 C -0.26216 -0.16181 -0.26823 -0.1595 -0.27136 -0.15811 C -0.28073 -0.14561 -0.29271 -0.14098 -0.30417 -0.13334 C -0.30573 -0.13218 -0.30677 -0.1301 -0.30851 -0.1294 C -0.3132 -0.12755 -0.32275 -0.1257 -0.32275 -0.1257 C -0.33334 -0.11598 -0.31893 -0.12801 -0.33559 -0.11991 C -0.33681 -0.11922 -0.33733 -0.1169 -0.33855 -0.11621 C -0.34028 -0.11505 -0.34236 -0.11482 -0.34427 -0.11412 C -0.34809 -0.11274 -0.35573 -0.11042 -0.35573 -0.11042 C -0.36372 -0.1051 -0.37223 -0.10093 -0.38004 -0.09514 C -0.39011 -0.08774 -0.39549 -0.07963 -0.40417 -0.07037 C -0.40695 -0.05695 -0.40903 -0.04676 -0.41285 -0.03426 C -0.41094 -0.00695 -0.40348 0.03402 -0.41563 0.05925 C -0.41806 0.07222 -0.4224 0.08449 -0.4257 0.09722 C -0.42153 0.12546 -0.42205 0.13865 -0.40851 0.1581 C -0.40591 0.1618 -0.39879 0.17384 -0.39289 0.17523 C -0.38438 0.17731 -0.3757 0.17777 -0.36702 0.17916 C -0.34323 0.17847 -0.31945 0.17847 -0.29566 0.17731 C -0.29063 0.17708 -0.28629 0.17199 -0.28143 0.16967 C -0.26684 0.16296 -0.25087 0.15717 -0.23559 0.15439 C -0.21181 0.13611 -0.17257 0.13217 -0.14566 0.12592 C -0.12431 0.11134 -0.09775 0.10486 -0.07431 0.09907 C -0.06077 0.08796 -0.06719 0.09074 -0.05573 0.08773 C -0.04671 0.0824 -0.0382 0.07893 -0.02848 0.07638 C -0.01823 0.06851 -0.00799 0.06319 0.00156 0.05347 C 0.00486 0.04652 0.00989 0.04074 0.01579 0.03819 C 0.01718 0.03634 0.01892 0.03472 0.01996 0.0324 C 0.02812 0.01342 0.00451 0.01134 -8.33333E-7 4.07407E-6 Z " pathEditMode="relative" ptsTypes="fffffffffffffffffffffffffffffffffffffffffffffffffffffffff">
                                      <p:cBhvr>
                                        <p:cTn id="22" dur="3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77778E-6 C 0.01962 -0.01089 0.04045 -0.01806 0.05868 -0.03241 C 0.07882 -0.04839 0.08316 -0.08288 0.08576 -0.11065 C 0.08628 -0.12848 0.08594 -0.1463 0.08715 -0.1639 C 0.08732 -0.16667 0.08958 -0.16876 0.0901 -0.17153 C 0.09149 -0.17964 0.09114 -0.1882 0.09288 -0.1963 C 0.0941 -0.20186 0.09705 -0.20626 0.09861 -0.21158 C 0.10052 -0.21829 0.10069 -0.22593 0.10295 -0.23241 C 0.10677 -0.24399 0.11111 -0.24538 0.1158 -0.25533 C 0.11805 -0.26019 0.11892 -0.26598 0.12153 -0.27061 C 0.12656 -0.2794 0.13576 -0.28195 0.14149 -0.28959 C 0.15017 -0.30116 0.1559 -0.31065 0.16719 -0.31806 C 0.18715 -0.34468 0.21111 -0.32871 0.24444 -0.33149 C 0.24583 -0.33195 0.25521 -0.3345 0.25573 -0.33727 C 0.25937 -0.35996 0.25382 -0.35788 0.24722 -0.37339 C 0.24062 -0.38866 0.23802 -0.40672 0.23298 -0.42292 C 0.23125 -0.43751 0.22795 -0.45186 0.22725 -0.46667 C 0.22517 -0.51204 0.23281 -0.57547 0.20434 -0.61343 C 0.19062 -0.61204 0.17673 -0.61112 0.16302 -0.6095 C 0.1559 -0.60857 0.14288 -0.60001 0.14288 -0.60001 C 0.13576 -0.59052 0.12743 -0.57408 0.11719 -0.56968 C 0.11128 -0.56436 0.1066 -0.55903 0.1 -0.55626 C 0.09253 -0.54584 0.08038 -0.53843 0.07014 -0.53334 C 0.06597 -0.53126 0.05729 -0.52778 0.05729 -0.52778 C 0.04844 -0.51598 0.06423 -0.53658 0.04583 -0.51621 C 0.04271 -0.51274 0.03715 -0.50487 0.03715 -0.50487 C 0.03368 -0.49052 0.0441 -0.47732 0.05 -0.46667 C 0.04739 -0.44769 0.05017 -0.44515 0.03871 -0.44005 C 0.03333 -0.43334 0.02552 -0.43288 0.01857 -0.43056 C -0.00452 -0.41505 -0.02726 -0.41482 -0.05278 -0.41158 C -0.06268 -0.40788 -0.06945 -0.39862 -0.07847 -0.39237 C -0.0816 -0.38218 -0.08472 -0.37177 -0.08854 -0.36204 C -0.0875 -0.34815 -0.0875 -0.33403 -0.08559 -0.32015 C -0.08507 -0.31644 -0.08264 -0.3139 -0.08143 -0.31065 C -0.07552 -0.29491 -0.06979 -0.28102 -0.05712 -0.27431 C -0.04983 -0.27038 -0.03559 -0.26552 -0.02847 -0.26297 C -0.01459 -0.25788 0.01441 -0.25348 0.01441 -0.25348 C 0.02899 -0.24237 0.04635 -0.23288 0.06302 -0.22871 C 0.07153 -0.22362 0.08107 -0.21899 0.08871 -0.21158 C 0.10156 -0.19931 0.09219 -0.20394 0.10295 -0.20001 C 0.10712 -0.19677 0.1118 -0.19445 0.1158 -0.19052 C 0.12465 -0.18195 0.13212 -0.16876 0.14288 -0.1639 C 0.15191 -0.15255 0.16059 -0.14792 0.17014 -0.13936 C 0.18819 -0.12223 0.1651 -0.13866 0.18142 -0.12778 C 0.19253 -0.1088 0.18055 -0.12593 0.19722 -0.11251 C 0.20382 -0.10718 0.20989 -0.10024 0.2158 -0.09352 C 0.22482 -0.08334 0.23316 -0.07015 0.24149 -0.05927 C 0.24844 -0.04977 0.2566 -0.04214 0.26302 -0.03241 C 0.26701 -0.02663 0.26927 -0.01482 0.27153 -0.00973 C 0.28333 0.01898 0.27778 -0.00163 0.28142 0.01319 C 0.27986 0.02569 0.28055 0.02916 0.27153 0.0324 C 0.26823 0.03865 0.26701 0.04143 0.26146 0.04374 C 0.25955 0.04722 0.25729 0.05069 0.25573 0.05509 C 0.25156 0.06573 0.2585 0.0611 0.24861 0.06458 C 0.24253 0.07036 0.23576 0.07152 0.22864 0.0743 C 0.13003 0.07083 0.19028 0.0787 0.15156 0.06458 C 0.14774 0.0611 0.14444 0.05694 0.1401 0.05509 C 0.13715 0.05393 0.13142 0.05138 0.13142 0.05138 C 0.11406 0.03495 0.13958 0.0581 0.12291 0.0456 C 0.11597 0.04027 0.11041 0.03448 0.10295 0.03032 C 0.09896 0.01967 0.09427 0.01573 0.08576 0.01319 C 0.08212 0.00972 0.07778 0.00763 0.0743 0.00347 C 0.07291 0.00231 0.07274 -0.00047 0.07153 -0.00232 C 0.06493 -0.01089 0.04982 -0.0139 0.04149 -0.01552 C 0.03073 -0.02015 0.01979 -0.01343 0.00868 -0.01343 L -2.77778E-7 -7.77778E-6 Z " pathEditMode="relative" ptsTypes="ffffffffffffffffffffffffffffffffffffffffffffffffffffffffffffffffAf">
                                      <p:cBhvr>
                                        <p:cTn id="24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C -0.071 -0.07662 0.01285 0.02732 -0.04288 -0.09329 C -0.04982 -0.1081 -0.07152 -0.1294 -0.07152 -0.1294 C -0.07482 -0.14329 -0.08645 -0.14305 -0.09583 -0.14676 C -0.10242 -0.15324 -0.10902 -0.15787 -0.11718 -0.15995 C -0.13715 -0.17361 -0.14114 -0.16528 -0.1743 -0.16389 C -0.19149 -0.16018 -0.20833 -0.1581 -0.2243 -0.14861 C -0.23107 -0.14444 -0.23611 -0.13773 -0.24288 -0.13333 C -0.24496 -0.13055 -0.24808 -0.1287 -0.24999 -0.12569 C -0.25295 -0.12106 -0.25433 -0.11505 -0.25729 -0.11042 C -0.26197 -0.10278 -0.26163 -0.10625 -0.26579 -0.09722 C -0.26701 -0.09491 -0.26718 -0.0919 -0.26857 -0.08958 C -0.27916 -0.07153 -0.29496 -0.05671 -0.30295 -0.03611 C -0.30399 -0.03079 -0.30729 -0.02639 -0.30729 -0.02083 C -0.30729 -0.00926 -0.30711 0.0081 -0.29999 0.01713 C -0.3019 0.03681 -0.30312 0.06945 -0.31145 0.08958 C -0.31666 0.10232 -0.32656 0.11736 -0.33298 0.12963 C -0.33558 0.14051 -0.33992 0.14699 -0.34149 0.1581 C -0.34097 0.17338 -0.34166 0.18889 -0.3401 0.20394 C -0.33958 0.20926 -0.33541 0.21273 -0.33298 0.21713 C -0.32534 0.23171 -0.31545 0.24375 -0.30572 0.25533 C -0.29739 0.26528 -0.29045 0.27662 -0.28298 0.28773 C -0.2802 0.29167 -0.2743 0.29908 -0.2743 0.29908 C -0.26753 0.31736 -0.24878 0.33796 -0.23576 0.34861 C -0.23298 0.35093 -0.22986 0.35185 -0.22725 0.3544 C -0.21979 0.36134 -0.21284 0.37153 -0.20729 0.38102 C -0.20763 0.39445 -0.20034 0.46227 -0.22013 0.48009 C -0.22343 0.4831 -0.2276 0.4838 -0.23142 0.48565 C -0.23576 0.49144 -0.24583 0.49861 -0.25156 0.50093 C -0.25972 0.51181 -0.26492 0.51968 -0.27013 0.53333 C -0.26961 0.56134 -0.27048 0.58935 -0.26857 0.61713 C -0.26805 0.62523 -0.26458 0.63241 -0.26284 0.64005 C -0.25503 0.67639 -0.24791 0.70232 -0.23871 0.73727 C -0.23749 0.74815 -0.23715 0.7544 -0.23142 0.76204 C -0.21909 0.7588 -0.20676 0.75556 -0.19444 0.75232 C -0.18558 0.75 -0.16805 0.72639 -0.16145 0.72384 C -0.14687 0.71806 -0.15486 0.72083 -0.13715 0.7162 C -0.12291 0.70695 -0.14218 0.71852 -0.12152 0.71042 C -0.0842 0.69583 -0.10954 0.70139 -0.08715 0.69722 C -0.08333 0.69468 -0.07986 0.69144 -0.07586 0.68958 C -0.06926 0.68634 -0.05572 0.68195 -0.05572 0.68195 C -0.04322 0.66945 -0.0368 0.65394 -0.02725 0.6382 C -0.02413 0.62083 -0.02083 0.60695 -0.01857 0.58866 C -0.02048 0.56574 -0.02135 0.54259 -0.0243 0.51991 C -0.02604 0.50671 -0.03402 0.49468 -0.03715 0.48195 C -0.03576 0.43843 -0.0434 0.4419 -0.02013 0.43241 C -0.0177 0.43148 -0.01527 0.43125 -0.01284 0.43056 C 0.0007 0.42245 0.0073 0.41759 0.01997 0.41343 C 0.02639 0.4 0.03733 0.39213 0.04567 0.38102 C 0.05087 0.37384 0.05209 0.36482 0.05851 0.35625 C 0.0606 0.3507 0.06442 0.34236 0.06563 0.33519 C 0.06789 0.32107 0.06858 0.31158 0.07275 0.29908 C 0.07344 0.29699 0.07761 0.28495 0.07848 0.28009 C 0.07952 0.27361 0.08143 0.26088 0.08143 0.26088 C 0.08438 0.2007 0.08247 0.22408 0.0856 0.19051 C 0.0849 0.15926 0.0908 0.13588 0.07848 0.1125 C 0.07796 0.10995 0.0783 0.10695 0.07709 0.10486 C 0.07431 0.09977 0.07032 0.09583 0.06702 0.09144 C 0.06164 0.08426 0.05921 0.07593 0.05139 0.07245 C 0.04167 0.05949 0.04653 0.0625 0.03855 0.05903 C 0.03334 0.05255 0.02935 0.04468 0.02414 0.0382 C 0.02084 0.02894 0.0191 0.02523 0.01285 0.01898 C 0.00955 0.01042 0.00504 0.00695 6.66667E-6 7.40741E-7 Z " pathEditMode="relative" ptsTypes="fffffffffffffffffffffffffffffffffffffffffffffffffffffffffffffff">
                                      <p:cBhvr>
                                        <p:cTn id="2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072981" cy="50405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Története</a:t>
            </a:r>
            <a:endParaRPr lang="hu-HU" sz="3200" dirty="0"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148064" y="1250342"/>
            <a:ext cx="2662932" cy="3311232"/>
          </a:xfrm>
        </p:spPr>
        <p:txBody>
          <a:bodyPr>
            <a:normAutofit/>
          </a:bodyPr>
          <a:lstStyle/>
          <a:p>
            <a:pPr algn="ctr"/>
            <a:r>
              <a:rPr lang="hu-HU" sz="1400" dirty="0" smtClean="0">
                <a:latin typeface="Comic Sans MS" pitchFamily="66" charset="0"/>
              </a:rPr>
              <a:t>Az oldal létrehozásának ötlete eredetileg Mark </a:t>
            </a:r>
            <a:r>
              <a:rPr lang="hu-HU" sz="1400" dirty="0" err="1" smtClean="0">
                <a:latin typeface="Comic Sans MS" pitchFamily="66" charset="0"/>
              </a:rPr>
              <a:t>Zuckerberg</a:t>
            </a:r>
            <a:r>
              <a:rPr lang="hu-HU" sz="1400" dirty="0" smtClean="0">
                <a:latin typeface="Comic Sans MS" pitchFamily="66" charset="0"/>
              </a:rPr>
              <a:t> egyetemi előkészítő iskolájának a Philips </a:t>
            </a:r>
            <a:r>
              <a:rPr lang="hu-HU" sz="1400" dirty="0" err="1" smtClean="0">
                <a:latin typeface="Comic Sans MS" pitchFamily="66" charset="0"/>
              </a:rPr>
              <a:t>Exeter</a:t>
            </a:r>
            <a:r>
              <a:rPr lang="hu-HU" sz="1400" dirty="0" smtClean="0">
                <a:latin typeface="Comic Sans MS" pitchFamily="66" charset="0"/>
              </a:rPr>
              <a:t> </a:t>
            </a:r>
            <a:r>
              <a:rPr lang="hu-HU" sz="1400" dirty="0" err="1" smtClean="0">
                <a:latin typeface="Comic Sans MS" pitchFamily="66" charset="0"/>
              </a:rPr>
              <a:t>Acedemy-nak</a:t>
            </a:r>
            <a:r>
              <a:rPr lang="hu-HU" sz="1400" dirty="0" smtClean="0">
                <a:latin typeface="Comic Sans MS" pitchFamily="66" charset="0"/>
              </a:rPr>
              <a:t>, fényképes, nyomtatott, könyv alakú kiadványa volt. Ezek a könyvek már évtizedek óta közkedveltek voltak és használatban álltak a tanárok és diákok számára. A Facebook története valójában 2003-ban kezdődött a </a:t>
            </a:r>
            <a:r>
              <a:rPr lang="hu-HU" sz="1400" dirty="0" err="1" smtClean="0">
                <a:latin typeface="Comic Sans MS" pitchFamily="66" charset="0"/>
              </a:rPr>
              <a:t>Facemach</a:t>
            </a:r>
            <a:r>
              <a:rPr lang="hu-HU" sz="1400" dirty="0" smtClean="0">
                <a:latin typeface="Comic Sans MS" pitchFamily="66" charset="0"/>
              </a:rPr>
              <a:t> nevű alkalmazás kidolgozásával.  </a:t>
            </a:r>
            <a:endParaRPr lang="hu-HU" sz="1400" dirty="0">
              <a:latin typeface="Blackadder ITC" pitchFamily="82" charset="0"/>
            </a:endParaRPr>
          </a:p>
        </p:txBody>
      </p:sp>
      <p:sp useBgFill="1"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8459068" y="624378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797" y="1268760"/>
            <a:ext cx="4048125" cy="28575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52756" y="4653136"/>
            <a:ext cx="6451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Comic Sans MS" pitchFamily="66" charset="0"/>
              </a:rPr>
              <a:t>Adam D’</a:t>
            </a:r>
            <a:r>
              <a:rPr lang="hu-HU" sz="1400" dirty="0" err="1">
                <a:latin typeface="Comic Sans MS" pitchFamily="66" charset="0"/>
              </a:rPr>
              <a:t>Angelo</a:t>
            </a:r>
            <a:r>
              <a:rPr lang="hu-HU" sz="1400" dirty="0">
                <a:latin typeface="Comic Sans MS" pitchFamily="66" charset="0"/>
              </a:rPr>
              <a:t>, aki Mark legjobb barátja volt a középiskolában, létrehozott az egyetemisták számára egy kezdetleges társasági oldalt. A programnak olyan sikere lett, hogy használóinak száma a százezret is meghaladta. A honlap népszerűségének hatására írta meg Mark </a:t>
            </a:r>
            <a:r>
              <a:rPr lang="hu-HU" sz="1400" dirty="0" err="1">
                <a:latin typeface="Comic Sans MS" pitchFamily="66" charset="0"/>
              </a:rPr>
              <a:t>Zuckenberg</a:t>
            </a:r>
            <a:r>
              <a:rPr lang="hu-HU" sz="1400" dirty="0">
                <a:latin typeface="Comic Sans MS" pitchFamily="66" charset="0"/>
              </a:rPr>
              <a:t> a </a:t>
            </a:r>
            <a:r>
              <a:rPr lang="hu-HU" sz="1400" dirty="0" err="1">
                <a:latin typeface="Comic Sans MS" pitchFamily="66" charset="0"/>
              </a:rPr>
              <a:t>CourseMatch</a:t>
            </a:r>
            <a:r>
              <a:rPr lang="hu-HU" sz="1400" dirty="0">
                <a:latin typeface="Comic Sans MS" pitchFamily="66" charset="0"/>
              </a:rPr>
              <a:t> programot, ami aztán a Facebook létrehozásához vezetett. Ő és </a:t>
            </a:r>
            <a:r>
              <a:rPr lang="hu-HU" sz="1400" dirty="0" err="1">
                <a:latin typeface="Comic Sans MS" pitchFamily="66" charset="0"/>
              </a:rPr>
              <a:t>Eduardo</a:t>
            </a:r>
            <a:r>
              <a:rPr lang="hu-HU" sz="1400" dirty="0">
                <a:latin typeface="Comic Sans MS" pitchFamily="66" charset="0"/>
              </a:rPr>
              <a:t> </a:t>
            </a:r>
            <a:r>
              <a:rPr lang="hu-HU" sz="1400" dirty="0" err="1">
                <a:latin typeface="Comic Sans MS" pitchFamily="66" charset="0"/>
              </a:rPr>
              <a:t>Saverin</a:t>
            </a:r>
            <a:r>
              <a:rPr lang="hu-HU" sz="1400" dirty="0">
                <a:latin typeface="Comic Sans MS" pitchFamily="66" charset="0"/>
              </a:rPr>
              <a:t> akkor alapították a </a:t>
            </a:r>
            <a:r>
              <a:rPr lang="hu-HU" sz="1400" dirty="0" err="1">
                <a:latin typeface="Comic Sans MS" pitchFamily="66" charset="0"/>
              </a:rPr>
              <a:t>Facebookot</a:t>
            </a:r>
            <a:r>
              <a:rPr lang="hu-HU" sz="1400" dirty="0">
                <a:latin typeface="Comic Sans MS" pitchFamily="66" charset="0"/>
              </a:rPr>
              <a:t>, amikor még a Harvard Egyetemre jártak, társaik voltak még a fejlesztésben </a:t>
            </a:r>
            <a:r>
              <a:rPr lang="hu-HU" sz="1400" dirty="0" err="1">
                <a:latin typeface="Comic Sans MS" pitchFamily="66" charset="0"/>
              </a:rPr>
              <a:t>Dustin</a:t>
            </a:r>
            <a:r>
              <a:rPr lang="hu-HU" sz="1400" dirty="0">
                <a:latin typeface="Comic Sans MS" pitchFamily="66" charset="0"/>
              </a:rPr>
              <a:t> </a:t>
            </a:r>
            <a:r>
              <a:rPr lang="hu-HU" sz="1400" dirty="0" err="1">
                <a:latin typeface="Comic Sans MS" pitchFamily="66" charset="0"/>
              </a:rPr>
              <a:t>Moskovitz</a:t>
            </a:r>
            <a:r>
              <a:rPr lang="hu-HU" sz="1400" dirty="0">
                <a:latin typeface="Comic Sans MS" pitchFamily="66" charset="0"/>
              </a:rPr>
              <a:t> és Chris </a:t>
            </a:r>
            <a:r>
              <a:rPr lang="hu-HU" sz="1400" dirty="0" err="1">
                <a:latin typeface="Comic Sans MS" pitchFamily="66" charset="0"/>
              </a:rPr>
              <a:t>Hughes</a:t>
            </a:r>
            <a:r>
              <a:rPr lang="hu-HU" sz="1400" dirty="0">
                <a:latin typeface="Comic Sans MS" pitchFamily="66" charset="0"/>
              </a:rPr>
              <a:t>. </a:t>
            </a:r>
            <a:endParaRPr lang="hu-HU" sz="1400" dirty="0">
              <a:latin typeface="Blackadder ITC" pitchFamily="82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527402" y="850850"/>
            <a:ext cx="35270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Kezdetben csak a Harvard hallgatói számára volt elérhető az oldal felhasználása, majd később már egyetemekre is kiterjesztették, mint az </a:t>
            </a:r>
            <a:r>
              <a:rPr lang="hu-HU" dirty="0" err="1">
                <a:solidFill>
                  <a:srgbClr val="FF0000"/>
                </a:solidFill>
                <a:latin typeface="Comic Sans MS" pitchFamily="66" charset="0"/>
              </a:rPr>
              <a:t>Ivy</a:t>
            </a:r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Comic Sans MS" pitchFamily="66" charset="0"/>
              </a:rPr>
              <a:t>Lague</a:t>
            </a:r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 és a Stanford University. Azután minden egyetemista, majd minden 13 évesnél idősebb személy is regisztrálhatott a </a:t>
            </a:r>
            <a:r>
              <a:rPr lang="hu-HU" dirty="0" err="1">
                <a:solidFill>
                  <a:srgbClr val="FF0000"/>
                </a:solidFill>
                <a:latin typeface="Comic Sans MS" pitchFamily="66" charset="0"/>
              </a:rPr>
              <a:t>Facebookon</a:t>
            </a:r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. Peter </a:t>
            </a:r>
            <a:r>
              <a:rPr lang="hu-HU" dirty="0" err="1">
                <a:solidFill>
                  <a:srgbClr val="FF0000"/>
                </a:solidFill>
                <a:latin typeface="Comic Sans MS" pitchFamily="66" charset="0"/>
              </a:rPr>
              <a:t>Thiel</a:t>
            </a:r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 volt az első, aki anyagilag is támogatta a céget, mintegy félmillió dollárral.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77091" y="5172618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Az oldalon lehet üzeneteket felírni az </a:t>
            </a:r>
            <a:r>
              <a:rPr lang="hu-HU" dirty="0" err="1">
                <a:solidFill>
                  <a:srgbClr val="FF0000"/>
                </a:solidFill>
                <a:latin typeface="Comic Sans MS" pitchFamily="66" charset="0"/>
              </a:rPr>
              <a:t>üzenőfalra</a:t>
            </a:r>
            <a:r>
              <a:rPr lang="hu-HU" dirty="0">
                <a:solidFill>
                  <a:srgbClr val="FF0000"/>
                </a:solidFill>
                <a:latin typeface="Comic Sans MS" pitchFamily="66" charset="0"/>
              </a:rPr>
              <a:t>, lehet fotókat feltölteni és megosztani. Az oldal jelenleg 207 országban, 37 különböző nyelven érhető el, és 2010 januárjára már szinte teljesen elkészült a magyar változat, amelynek fordítását a felhasználók készítették.</a:t>
            </a:r>
          </a:p>
        </p:txBody>
      </p:sp>
      <p:sp>
        <p:nvSpPr>
          <p:cNvPr id="18" name="Felhő 17"/>
          <p:cNvSpPr/>
          <p:nvPr/>
        </p:nvSpPr>
        <p:spPr>
          <a:xfrm>
            <a:off x="6828405" y="4653136"/>
            <a:ext cx="1764928" cy="16287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a további </a:t>
            </a:r>
            <a:r>
              <a:rPr lang="hu-HU" dirty="0" err="1" smtClean="0"/>
              <a:t>informá-cióért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3509"/>
            <a:ext cx="5477321" cy="337065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839572"/>
            <a:ext cx="520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rgbClr val="FF0000"/>
                </a:solidFill>
              </a:rPr>
              <a:t>Facebookon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400" dirty="0" err="1" smtClean="0">
                <a:solidFill>
                  <a:srgbClr val="FF0000"/>
                </a:solidFill>
              </a:rPr>
              <a:t>regisztáltak</a:t>
            </a:r>
            <a:r>
              <a:rPr lang="hu-HU" sz="1400" dirty="0" smtClean="0">
                <a:solidFill>
                  <a:srgbClr val="FF0000"/>
                </a:solidFill>
              </a:rPr>
              <a:t> számának növekedése Magyarországon</a:t>
            </a:r>
            <a:endParaRPr lang="hu-H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50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5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83838" y="906072"/>
            <a:ext cx="4745377" cy="2072259"/>
          </a:xfrm>
        </p:spPr>
        <p:txBody>
          <a:bodyPr>
            <a:normAutofit/>
          </a:bodyPr>
          <a:lstStyle/>
          <a:p>
            <a:pPr algn="l"/>
            <a:r>
              <a:rPr lang="hu-HU" sz="1600" dirty="0" smtClean="0">
                <a:solidFill>
                  <a:srgbClr val="FF0000"/>
                </a:solidFill>
              </a:rPr>
              <a:t>A világ egyik legnagyobb ismeretségi hálózata, amely 2011 februárjára már több, mint 637 millió </a:t>
            </a:r>
            <a:r>
              <a:rPr lang="hu-HU" sz="1600" dirty="0" err="1" smtClean="0">
                <a:solidFill>
                  <a:srgbClr val="FF0000"/>
                </a:solidFill>
              </a:rPr>
              <a:t>regisztált</a:t>
            </a:r>
            <a:r>
              <a:rPr lang="hu-HU" sz="1600" dirty="0" smtClean="0">
                <a:solidFill>
                  <a:srgbClr val="FF0000"/>
                </a:solidFill>
              </a:rPr>
              <a:t> felhasználásával működött. A 2009. januári </a:t>
            </a:r>
            <a:r>
              <a:rPr lang="hu-HU" sz="1600" dirty="0" err="1" smtClean="0">
                <a:solidFill>
                  <a:srgbClr val="FF0000"/>
                </a:solidFill>
              </a:rPr>
              <a:t>Compete.com</a:t>
            </a:r>
            <a:r>
              <a:rPr lang="hu-HU" sz="1600" dirty="0" smtClean="0">
                <a:solidFill>
                  <a:srgbClr val="FF0000"/>
                </a:solidFill>
              </a:rPr>
              <a:t> rangsorolása alapján a Facebook a világ leggyakrabban használt szociális hálózatává vált, a havi aktív felhasználók száma szerint, megelőzve a </a:t>
            </a:r>
            <a:r>
              <a:rPr lang="hu-HU" sz="1600" dirty="0" err="1" smtClean="0">
                <a:solidFill>
                  <a:srgbClr val="FF0000"/>
                </a:solidFill>
              </a:rPr>
              <a:t>My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space</a:t>
            </a:r>
            <a:r>
              <a:rPr lang="hu-HU" sz="1600" dirty="0" smtClean="0">
                <a:solidFill>
                  <a:srgbClr val="FF0000"/>
                </a:solidFill>
              </a:rPr>
              <a:t> nevű közösségi oldalt. </a:t>
            </a:r>
          </a:p>
        </p:txBody>
      </p:sp>
      <p:sp>
        <p:nvSpPr>
          <p:cNvPr id="4" name="Téglalap 3"/>
          <p:cNvSpPr/>
          <p:nvPr/>
        </p:nvSpPr>
        <p:spPr>
          <a:xfrm>
            <a:off x="268277" y="5573473"/>
            <a:ext cx="7613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Facebook pillanatnyilag 25 milliárd dollárt ér, és nem eladó. </a:t>
            </a:r>
            <a:r>
              <a:rPr lang="hu-HU" i="1" dirty="0" smtClean="0">
                <a:solidFill>
                  <a:srgbClr val="FF0000"/>
                </a:solidFill>
              </a:rPr>
              <a:t>Mark </a:t>
            </a:r>
            <a:r>
              <a:rPr lang="hu-HU" i="1" dirty="0" err="1" smtClean="0">
                <a:solidFill>
                  <a:srgbClr val="FF0000"/>
                </a:solidFill>
              </a:rPr>
              <a:t>Zuckerberg</a:t>
            </a:r>
            <a:r>
              <a:rPr lang="hu-HU" i="1" dirty="0" smtClean="0">
                <a:solidFill>
                  <a:srgbClr val="FF0000"/>
                </a:solidFill>
              </a:rPr>
              <a:t> a világ legfiatalabb milliomosa, plusz neki van a legtöbb ismerőse a Föld nevű bolygón: 500 millió. Ehhez képest mindössze három-négy ellensége.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58000" y="3429000"/>
            <a:ext cx="81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132586" y="2996952"/>
            <a:ext cx="4515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>
                <a:solidFill>
                  <a:srgbClr val="FF0000"/>
                </a:solidFill>
              </a:rPr>
              <a:t>Jellemzői: Ingyenes, meghívás nélkül lehet regisztrálni. A felhasználók létrehozhatnak egy személyes profilt, kapcsolódhatnak ismerőseikhez, csoportokhoz és rajongói oldalakhoz egyaránt, valamint üzeneteket válthatnak és eseményeket szervezhetnek. Az </a:t>
            </a:r>
            <a:r>
              <a:rPr lang="hu-HU" sz="1600" dirty="0" err="1" smtClean="0">
                <a:solidFill>
                  <a:srgbClr val="FF0000"/>
                </a:solidFill>
              </a:rPr>
              <a:t>üzenőfalon</a:t>
            </a:r>
            <a:r>
              <a:rPr lang="hu-HU" sz="1600" dirty="0" smtClean="0">
                <a:solidFill>
                  <a:srgbClr val="FF0000"/>
                </a:solidFill>
              </a:rPr>
              <a:t> keresztül híreket, információkat, weboldalakt, és videókat is megoszthatunk egymással.</a:t>
            </a:r>
            <a:endParaRPr lang="hu-HU" sz="1600" dirty="0">
              <a:solidFill>
                <a:srgbClr val="FF0000"/>
              </a:solidFill>
            </a:endParaRPr>
          </a:p>
        </p:txBody>
      </p:sp>
      <p:sp useBgFill="1">
        <p:nvSpPr>
          <p:cNvPr id="7" name="Akciógomb: Kezdő dia 6">
            <a:hlinkClick r:id="rId2" action="ppaction://hlinksldjump" highlightClick="1"/>
          </p:cNvPr>
          <p:cNvSpPr/>
          <p:nvPr/>
        </p:nvSpPr>
        <p:spPr>
          <a:xfrm>
            <a:off x="8432311" y="619541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97818" y="260147"/>
            <a:ext cx="29523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solidFill>
                  <a:srgbClr val="FF0000"/>
                </a:solidFill>
              </a:rPr>
              <a:t>Facebookról</a:t>
            </a:r>
            <a:endParaRPr lang="hu-HU" sz="3200" dirty="0">
              <a:solidFill>
                <a:srgbClr val="FF0000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" y="343419"/>
            <a:ext cx="4019550" cy="508635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Menü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240" y="1124744"/>
            <a:ext cx="8568952" cy="201622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 </a:t>
            </a:r>
            <a:r>
              <a:rPr lang="hu-HU" dirty="0" err="1" smtClean="0">
                <a:solidFill>
                  <a:srgbClr val="FFFF00"/>
                </a:solidFill>
              </a:rPr>
              <a:t>Facebook-ot</a:t>
            </a:r>
            <a:r>
              <a:rPr lang="hu-HU" dirty="0" smtClean="0">
                <a:solidFill>
                  <a:srgbClr val="FFFF00"/>
                </a:solidFill>
              </a:rPr>
              <a:t> kedvelők órákon át képesek böngészni mások profil oldalát, míg olyanok is vannak, akik már ennek a gondolatától is rosszul vannak. Íme néhány a Facebook jól ismert előnyei közül</a:t>
            </a:r>
            <a:r>
              <a:rPr lang="hu-HU" dirty="0">
                <a:solidFill>
                  <a:srgbClr val="FFFF00"/>
                </a:solidFill>
              </a:rPr>
              <a:t>:</a:t>
            </a:r>
            <a:endParaRPr lang="hu-HU" dirty="0" smtClean="0">
              <a:solidFill>
                <a:srgbClr val="FFFF00"/>
              </a:solidFill>
            </a:endParaRPr>
          </a:p>
        </p:txBody>
      </p:sp>
      <p:sp useBgFill="1">
        <p:nvSpPr>
          <p:cNvPr id="7" name="Akciógomb: Kezdő dia 6">
            <a:hlinkClick r:id="rId2" action="ppaction://hlinksldjump" highlightClick="1"/>
          </p:cNvPr>
          <p:cNvSpPr/>
          <p:nvPr/>
        </p:nvSpPr>
        <p:spPr>
          <a:xfrm>
            <a:off x="8497168" y="62601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979712" y="187638"/>
            <a:ext cx="446449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Előnyök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647564" y="310271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hu-HU" dirty="0"/>
              <a:t>Megtalálhatod régi barátaidat, és újra beszélhetsz velük.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95" y="3689353"/>
            <a:ext cx="2962275" cy="2962275"/>
          </a:xfrm>
          <a:prstGeom prst="rect">
            <a:avLst/>
          </a:prstGeom>
        </p:spPr>
      </p:pic>
      <p:sp>
        <p:nvSpPr>
          <p:cNvPr id="12" name="Felhő 11"/>
          <p:cNvSpPr/>
          <p:nvPr/>
        </p:nvSpPr>
        <p:spPr>
          <a:xfrm>
            <a:off x="5649175" y="4293096"/>
            <a:ext cx="1853172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Kattintás-sal</a:t>
            </a:r>
            <a:r>
              <a:rPr lang="hu-HU" dirty="0" smtClean="0"/>
              <a:t> működik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994033" y="296733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Tarthatod a kapcsolatot a barátaiddal, függetlenül attól, hogy a világ mely pontján tartózkodnak éppen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043608" y="2967335"/>
            <a:ext cx="706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hu-HU" dirty="0"/>
              <a:t>Folyamatosan tudod a barátaidat, családodat értesíteni mindarról, ami éppen történik veled.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150809" y="3105835"/>
            <a:ext cx="6959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hu-HU" dirty="0"/>
              <a:t>Népszerűsítheted magadat, és az általad végzett munkát. 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61601" y="2864276"/>
            <a:ext cx="7462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hu-HU" dirty="0"/>
              <a:t>Hasonló gondolkodású, érdeklődési körű csoportokhoz, közösségekhez csatlakozhatsz.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902341" y="2864276"/>
            <a:ext cx="668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hu-HU" dirty="0"/>
              <a:t>Különböző játékokon játszhatsz és számos más alkalmazás is a rendelkezésedre áll.</a:t>
            </a:r>
          </a:p>
        </p:txBody>
      </p:sp>
      <p:sp>
        <p:nvSpPr>
          <p:cNvPr id="20" name="Téglalap 19"/>
          <p:cNvSpPr/>
          <p:nvPr/>
        </p:nvSpPr>
        <p:spPr>
          <a:xfrm>
            <a:off x="661601" y="3105835"/>
            <a:ext cx="7654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hu-HU" dirty="0"/>
              <a:t>Bármikor kommunikálhatsz a barátaiddal.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 animBg="1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75656" y="112726"/>
            <a:ext cx="56886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3600" dirty="0" smtClean="0"/>
              <a:t>Hátrányok</a:t>
            </a:r>
          </a:p>
        </p:txBody>
      </p:sp>
      <p:sp useBgFill="1">
        <p:nvSpPr>
          <p:cNvPr id="3" name="Akciógomb: Kezdő dia 2">
            <a:hlinkClick r:id="rId2" action="ppaction://hlinksldjump" highlightClick="1"/>
          </p:cNvPr>
          <p:cNvSpPr/>
          <p:nvPr/>
        </p:nvSpPr>
        <p:spPr>
          <a:xfrm>
            <a:off x="8497168" y="6260132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89620" y="1268760"/>
            <a:ext cx="8423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3150" y="899428"/>
            <a:ext cx="781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Íme néhány a Facebook hátrányai közül: 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67296" y="1881162"/>
            <a:ext cx="27532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1400" dirty="0"/>
              <a:t>Számos nem kívánt baráti és idegenek általi kéréssel bombázhatnak.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/>
              <a:t>A barátaid és a családod mindig tudni fog arról, mikor hol jársz, vagy éppen mi történik veled.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/>
              <a:t>A feltöltött képeiddel visszaélhetnek.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/>
              <a:t>Előfordulhat, hogy olyan személlyel kötsz barátságot, akinek becstelen szándékai vannak.</a:t>
            </a:r>
          </a:p>
        </p:txBody>
      </p:sp>
      <p:sp>
        <p:nvSpPr>
          <p:cNvPr id="8" name="Téglalap 7"/>
          <p:cNvSpPr/>
          <p:nvPr/>
        </p:nvSpPr>
        <p:spPr>
          <a:xfrm>
            <a:off x="6014049" y="2564904"/>
            <a:ext cx="2934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hu-HU" sz="1400" dirty="0"/>
              <a:t>Amennyiben nem frissíted rendszeresen az adatvédelmi beállításokat, bárki hozzáférhet az adataidhoz, képeidhez.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hu-HU" sz="1400" dirty="0" smtClean="0"/>
              <a:t>Olyan </a:t>
            </a:r>
            <a:r>
              <a:rPr lang="hu-HU" sz="1400" dirty="0"/>
              <a:t>adataid is nyilvánosságra kerülhetnek, melyeket normális esetben nem adnál ki. </a:t>
            </a:r>
          </a:p>
        </p:txBody>
      </p:sp>
      <p:sp>
        <p:nvSpPr>
          <p:cNvPr id="9" name="Téglalap 8"/>
          <p:cNvSpPr/>
          <p:nvPr/>
        </p:nvSpPr>
        <p:spPr>
          <a:xfrm>
            <a:off x="3368009" y="4904877"/>
            <a:ext cx="26460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hu-HU" sz="1400" dirty="0" smtClean="0"/>
              <a:t>Időről </a:t>
            </a:r>
            <a:r>
              <a:rPr lang="hu-HU" sz="1400" dirty="0"/>
              <a:t>időre </a:t>
            </a:r>
            <a:r>
              <a:rPr lang="hu-HU" sz="1400" dirty="0" err="1"/>
              <a:t>spam-ekkel</a:t>
            </a:r>
            <a:r>
              <a:rPr lang="hu-HU" sz="1400" dirty="0"/>
              <a:t> és bosszantó reklámokkal bombázhatnak.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hu-HU" sz="1400" dirty="0"/>
              <a:t>Rengeteg időt fogsz a Facebook előtt eltölteni, mivel a legtöbb ember számára függőséget okoz.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40" y="1368809"/>
            <a:ext cx="2555531" cy="33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835696" y="281248"/>
            <a:ext cx="5256584" cy="4344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200" dirty="0" smtClean="0"/>
              <a:t>Kik, milyen célra használják?</a:t>
            </a:r>
            <a:endParaRPr lang="hu-HU" sz="3200" dirty="0"/>
          </a:p>
        </p:txBody>
      </p:sp>
      <p:sp>
        <p:nvSpPr>
          <p:cNvPr id="5" name="Alcím 2"/>
          <p:cNvSpPr txBox="1">
            <a:spLocks/>
          </p:cNvSpPr>
          <p:nvPr/>
        </p:nvSpPr>
        <p:spPr>
          <a:xfrm>
            <a:off x="432272" y="814425"/>
            <a:ext cx="8064896" cy="51845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algn="ctr"/>
            <a:r>
              <a:rPr lang="hu-HU" dirty="0" smtClean="0"/>
              <a:t>Egy közösségi oldal, ahol kapcsolatokat lehet kialakítani- családdal, barátokkal és munkatársakkal, üzleti partnerekkel. A Facebook lehetővé teszi az emberek számára, hogy csatlakozhassanak és megosszanak információkat.</a:t>
            </a:r>
          </a:p>
          <a:p>
            <a:pPr marL="137160" algn="ctr"/>
            <a:endParaRPr lang="hu-HU" dirty="0" smtClean="0"/>
          </a:p>
          <a:p>
            <a:pPr marL="137160" algn="ctr"/>
            <a:r>
              <a:rPr lang="hu-HU" dirty="0" smtClean="0"/>
              <a:t>Üzleti célú használat:</a:t>
            </a:r>
          </a:p>
          <a:p>
            <a:pPr algn="ctr"/>
            <a:r>
              <a:rPr lang="hu-HU" dirty="0" smtClean="0"/>
              <a:t>Megtalálják azok az emberek, akik az Ön termékeit vagy szolgáltatásait keresik</a:t>
            </a:r>
          </a:p>
          <a:p>
            <a:pPr algn="ctr"/>
            <a:r>
              <a:rPr lang="hu-HU" dirty="0" smtClean="0"/>
              <a:t>Összehozza a vevőket üzleti lehetőségbe</a:t>
            </a:r>
          </a:p>
          <a:p>
            <a:pPr algn="ctr"/>
            <a:r>
              <a:rPr lang="hu-HU" dirty="0" smtClean="0"/>
              <a:t>Kialakít egy vásárlói kört</a:t>
            </a:r>
          </a:p>
          <a:p>
            <a:pPr algn="ctr"/>
            <a:r>
              <a:rPr lang="hu-HU" dirty="0" smtClean="0"/>
              <a:t>Könnyedén juttathat el több ezer emberhez információkat, tartalmakat, híreket</a:t>
            </a:r>
          </a:p>
          <a:p>
            <a:endParaRPr lang="hu-HU" dirty="0"/>
          </a:p>
        </p:txBody>
      </p:sp>
      <p:sp>
        <p:nvSpPr>
          <p:cNvPr id="6" name="Felhő 5"/>
          <p:cNvSpPr/>
          <p:nvPr/>
        </p:nvSpPr>
        <p:spPr>
          <a:xfrm>
            <a:off x="107504" y="5373216"/>
            <a:ext cx="2304256" cy="12515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a következő részletekhez!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043608" y="908720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/>
            <a:r>
              <a:rPr lang="hu-HU" sz="2800" dirty="0"/>
              <a:t>Marketing lehetőségek:</a:t>
            </a:r>
          </a:p>
          <a:p>
            <a:r>
              <a:rPr lang="hu-HU" sz="2800" dirty="0"/>
              <a:t>Üzleti fiók: kialakíthatja vállalkozása saját Facebook üzleti oldalát, amelyen közvetlen kapcsolatot alakíthat ki látogatóival.</a:t>
            </a:r>
          </a:p>
          <a:p>
            <a:r>
              <a:rPr lang="hu-HU" sz="2800" dirty="0"/>
              <a:t>Névjegyek: lehetőséget adnak arra, hogy más oldalakon is megjelenítse </a:t>
            </a:r>
            <a:r>
              <a:rPr lang="hu-HU" sz="2800" dirty="0" err="1"/>
              <a:t>Facebookon</a:t>
            </a:r>
            <a:r>
              <a:rPr lang="hu-HU" sz="2800" dirty="0"/>
              <a:t> lévő adataidat.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686050" cy="2857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sp useBgFill="1">
        <p:nvSpPr>
          <p:cNvPr id="10" name="Akciógomb: Kezdő dia 9">
            <a:hlinkClick r:id="rId4" action="ppaction://hlinksldjump" highlightClick="1"/>
          </p:cNvPr>
          <p:cNvSpPr/>
          <p:nvPr/>
        </p:nvSpPr>
        <p:spPr>
          <a:xfrm>
            <a:off x="8497168" y="626474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3508" y="692696"/>
            <a:ext cx="4032448" cy="230425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sz="2900" b="1" u="sng" dirty="0" smtClean="0"/>
              <a:t>Chat</a:t>
            </a:r>
          </a:p>
          <a:p>
            <a:pPr algn="ctr"/>
            <a:r>
              <a:rPr lang="hu-HU" dirty="0" smtClean="0"/>
              <a:t>A chat az, ami talán a legjobban megosztja az emberek véleményét az internetes szolgáltatások közt. Egyesek szerint a legjobb időtöltés, mivel bárkivel lehet cseverészni anélkül, hogy a valódi önmagunkat felfednénk, mások szerint a leghaszontalanabb  és legfelszínesebb dolog a neten.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67" y="179804"/>
            <a:ext cx="4105275" cy="29813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67544" y="3068960"/>
            <a:ext cx="33843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u="sng" dirty="0" smtClean="0"/>
              <a:t>Fórum</a:t>
            </a:r>
          </a:p>
          <a:p>
            <a:pPr algn="ctr"/>
            <a:r>
              <a:rPr lang="hu-HU" sz="1600" dirty="0" smtClean="0"/>
              <a:t>Az interneten történő megnyilvánulások legfőbb formája a különböző fórumok. Ellentétben a </a:t>
            </a:r>
            <a:r>
              <a:rPr lang="hu-HU" sz="1600" dirty="0" err="1" smtClean="0"/>
              <a:t>chat-tel</a:t>
            </a:r>
            <a:r>
              <a:rPr lang="hu-HU" sz="1600" dirty="0" smtClean="0"/>
              <a:t>, az ide írt szövegek hosszabb ideig megmaradnak, és azokat akár évekkel később is vissza lehet olvasni. A fórumokban egy adott témával kapcsolatban a </a:t>
            </a:r>
            <a:r>
              <a:rPr lang="hu-HU" sz="1600" dirty="0" err="1" smtClean="0"/>
              <a:t>regisztált</a:t>
            </a:r>
            <a:r>
              <a:rPr lang="hu-HU" sz="1600" dirty="0" smtClean="0"/>
              <a:t> felhasználók kifejthetik véleményüket, hozzászólhatnak a témához, kérdezhetnek, amire a többi fórumozó válaszolhat.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32" y="3161129"/>
            <a:ext cx="4433887" cy="3316547"/>
          </a:xfrm>
          <a:prstGeom prst="rect">
            <a:avLst/>
          </a:prstGeom>
        </p:spPr>
      </p:pic>
      <p:sp useBgFill="1">
        <p:nvSpPr>
          <p:cNvPr id="7" name="Akciógomb: Kezdő dia 6">
            <a:hlinkClick r:id="rId4" action="ppaction://hlinksldjump" highlightClick="1"/>
          </p:cNvPr>
          <p:cNvSpPr/>
          <p:nvPr/>
        </p:nvSpPr>
        <p:spPr>
          <a:xfrm>
            <a:off x="8486576" y="626474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61120" y="219998"/>
            <a:ext cx="64087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Biztonság</a:t>
            </a:r>
            <a:endParaRPr lang="hu-HU" sz="2800" b="1" dirty="0"/>
          </a:p>
        </p:txBody>
      </p:sp>
      <p:sp useBgFill="1"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8486576" y="626474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187638"/>
            <a:ext cx="1638300" cy="5143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1" y="864126"/>
            <a:ext cx="5715000" cy="4191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95536" y="1285607"/>
            <a:ext cx="27363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Biztonságosan internetezni nem lehet, hiszen ha felcsatlakozunk egy hálózatra, azzal máris kockázatot vállaltunk. Ennek ellenére nem árt, ha minél több mindent elkövetünk a biztonság növelésének céljából. </a:t>
            </a:r>
          </a:p>
          <a:p>
            <a:r>
              <a:rPr lang="hu-HU" sz="1600" dirty="0"/>
              <a:t>Mára már elegendő egy internetes oldalt megnyitni, s máris feltelepülhet gépünkre egy nem várt potyautas.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233178" y="5911282"/>
            <a:ext cx="88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Menü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6115761" y="5055126"/>
            <a:ext cx="2674888" cy="945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Kattints a következő információért!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73450" y="864126"/>
            <a:ext cx="8307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Igen fontos a jelszavak rendszeres használata és megfelelő megválasztása. A jelszó nem publikus, tehát kezeljük is valóban titkosan. Jelszó választásakor próbáljunk meg az alábbi szempontok szerint eljárni: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8" y="5724473"/>
            <a:ext cx="4238625" cy="742950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251597" y="5055126"/>
            <a:ext cx="5760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 vírusok és féregprogramok mellett a legnagyobb problémát azok a trójai falónak nevezett programok okozzák, amelyek internetről betelepülve gépünkre ott további problémák forrása lehet.</a:t>
            </a:r>
          </a:p>
          <a:p>
            <a:r>
              <a:rPr lang="hu-HU" sz="1600" dirty="0"/>
              <a:t>Ha ismeretlen személy küld gyanús fájlt, nem szabad megnézni ! Előfordulhat, hogy vírusos, amit küldött. </a:t>
            </a:r>
          </a:p>
        </p:txBody>
      </p:sp>
      <p:sp>
        <p:nvSpPr>
          <p:cNvPr id="5" name="Téglalap 4"/>
          <p:cNvSpPr/>
          <p:nvPr/>
        </p:nvSpPr>
        <p:spPr>
          <a:xfrm>
            <a:off x="743162" y="2708920"/>
            <a:ext cx="7236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jelszó legyen hosszú, mindenféle karaktert tartalmazzon, és gyakran változtassuk (kb. 3 havonta érdemes). Ne tartalmazzon olyan születési dátumot, keresztnevet, barátnő nevet stb. ami alapján könnyen feltörik! Ha úgy gondoljuk, olyan jelek utalnak rá, hogy feltörték az oldalunkat, azonnal változtassunk jelszót!</a:t>
            </a:r>
          </a:p>
        </p:txBody>
      </p:sp>
    </p:spTree>
    <p:extLst>
      <p:ext uri="{BB962C8B-B14F-4D97-AF65-F5344CB8AC3E}">
        <p14:creationId xmlns:p14="http://schemas.microsoft.com/office/powerpoint/2010/main" val="3701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  <p:bldP spid="18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Buborékok téma</Template>
  <TotalTime>583</TotalTime>
  <Words>1776</Words>
  <Application>Microsoft Office PowerPoint</Application>
  <PresentationFormat>Diavetítés a képernyőre (4:3 oldalarány)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Áramlás</vt:lpstr>
      <vt:lpstr>PowerPoint bemutató</vt:lpstr>
      <vt:lpstr>PowerPoint bemutató</vt:lpstr>
      <vt:lpstr>Története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Források</vt:lpstr>
      <vt:lpstr>PowerPoint bemutató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Vincze Alexandra</dc:creator>
  <cp:lastModifiedBy>Vincze Alexandra</cp:lastModifiedBy>
  <cp:revision>58</cp:revision>
  <dcterms:created xsi:type="dcterms:W3CDTF">2012-03-11T11:11:49Z</dcterms:created>
  <dcterms:modified xsi:type="dcterms:W3CDTF">2012-03-13T21:27:33Z</dcterms:modified>
</cp:coreProperties>
</file>