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84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8" r:id="rId20"/>
    <p:sldId id="279" r:id="rId21"/>
    <p:sldId id="273" r:id="rId22"/>
    <p:sldId id="276" r:id="rId23"/>
    <p:sldId id="274" r:id="rId24"/>
    <p:sldId id="280" r:id="rId25"/>
    <p:sldId id="275" r:id="rId26"/>
    <p:sldId id="281" r:id="rId27"/>
    <p:sldId id="285" r:id="rId28"/>
    <p:sldId id="282" r:id="rId29"/>
    <p:sldId id="28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D1CC-C5E5-41C7-8C0C-6B98B2AFEF48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D65C3-CF0B-498C-BC77-607700412A6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D65C3-CF0B-498C-BC77-607700412A6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D92BD99-9CF2-4538-8DD0-588ED207C9E6}" type="datetimeFigureOut">
              <a:rPr lang="hu-HU" smtClean="0"/>
              <a:pPr/>
              <a:t>2012.03.12.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7F6471-EC53-406E-84EA-B232ED1046B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nformatika.gtportal.eu/index.php?f0=szo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terv.hu/magyar/oldalak/szin/" TargetMode="External"/><Relationship Id="rId2" Type="http://schemas.openxmlformats.org/officeDocument/2006/relationships/hyperlink" Target="http://www.wikipedia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www.wikitech.hu/gizmo/2010/10/26/erintokepernyos-monitor-filmnezeshez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formatika.gtportal.eu/index.php?f0=szot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Monitorok csoportosítása, működésük, jellemzői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1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Tanuló: </a:t>
            </a:r>
            <a:r>
              <a:rPr lang="hu-HU" sz="1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Szvoreny</a:t>
            </a:r>
            <a:r>
              <a:rPr lang="hu-HU" sz="1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Tamara</a:t>
            </a:r>
          </a:p>
          <a:p>
            <a:r>
              <a:rPr lang="hu-HU" sz="1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Tanár: Kőrösi Gábor</a:t>
            </a:r>
          </a:p>
          <a:p>
            <a:r>
              <a:rPr lang="hu-HU" sz="1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Iskola: Bolyai Tehetséggondozó Gimnázium és Kollégium</a:t>
            </a:r>
          </a:p>
          <a:p>
            <a:r>
              <a:rPr lang="hu-HU" sz="1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Cím: Szerbia, 24400 Zenta, Posta utca 18.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42844" y="2142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5127"/>
            <a:ext cx="1857356" cy="240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hu-HU" dirty="0" smtClean="0"/>
              <a:t>A monitor milyen periféria?</a:t>
            </a:r>
          </a:p>
          <a:p>
            <a:pPr marL="578358" indent="-514350">
              <a:buFont typeface="+mj-lt"/>
              <a:buAutoNum type="arabicParenR"/>
            </a:pPr>
            <a:r>
              <a:rPr lang="hu-HU" dirty="0" smtClean="0"/>
              <a:t>Mi  a monitor feladata?</a:t>
            </a:r>
          </a:p>
          <a:p>
            <a:pPr marL="578358" indent="-514350">
              <a:buFont typeface="+mj-lt"/>
              <a:buAutoNum type="arabicParenR"/>
            </a:pPr>
            <a:r>
              <a:rPr lang="hu-HU" dirty="0" smtClean="0"/>
              <a:t>Milyen monitor fajták vannak?</a:t>
            </a:r>
          </a:p>
          <a:p>
            <a:pPr marL="578358" indent="-514350">
              <a:buFont typeface="+mj-lt"/>
              <a:buAutoNum type="arabicParenR"/>
            </a:pPr>
            <a:r>
              <a:rPr lang="hu-HU" dirty="0" smtClean="0"/>
              <a:t>Mi a  grafikus megjelenítés két alapvető formája?</a:t>
            </a:r>
          </a:p>
          <a:p>
            <a:pPr marL="578358" indent="-514350">
              <a:buFont typeface="+mj-lt"/>
              <a:buAutoNum type="arabicParenR"/>
            </a:pPr>
            <a:r>
              <a:rPr lang="hu-HU" dirty="0" smtClean="0"/>
              <a:t>Milyenek voltak első személyi számítógépek?</a:t>
            </a:r>
          </a:p>
          <a:p>
            <a:endParaRPr lang="hu-HU" dirty="0"/>
          </a:p>
        </p:txBody>
      </p:sp>
      <p:pic>
        <p:nvPicPr>
          <p:cNvPr id="56322" name="Picture 2" descr="http://garamond.hu/wp-content/uploads/2011/04/ker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4555">
            <a:off x="6286512" y="28572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16648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Monitorok és a számítógép kapcsolata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r>
              <a:rPr lang="hu-HU" dirty="0" smtClean="0"/>
              <a:t>A mikroprocesszor a </a:t>
            </a:r>
            <a:r>
              <a:rPr lang="hu-HU" dirty="0" err="1" smtClean="0"/>
              <a:t>videókártyán</a:t>
            </a:r>
            <a:r>
              <a:rPr lang="hu-HU" dirty="0" smtClean="0"/>
              <a:t> (videó adapteren) keresztül küldi a jeleket a monitor felé.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videókártya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monitor kábelen keresztül csatlakozik a monitorhoz.</a:t>
            </a:r>
          </a:p>
          <a:p>
            <a:endParaRPr lang="hu-HU" dirty="0"/>
          </a:p>
        </p:txBody>
      </p:sp>
      <p:pic>
        <p:nvPicPr>
          <p:cNvPr id="48130" name="Picture 2" descr="http://www.osoft.hu/bigimages/106372-vga-sapphire-pcie-hd5830-1gb-gddr5-modern-warfare-2-na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71942"/>
            <a:ext cx="3071834" cy="26110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910" y="3143232"/>
            <a:ext cx="8143932" cy="3714768"/>
          </a:xfrm>
        </p:spPr>
        <p:txBody>
          <a:bodyPr/>
          <a:lstStyle/>
          <a:p>
            <a:r>
              <a:rPr lang="hu-HU" dirty="0" smtClean="0"/>
              <a:t>Régebben többféle </a:t>
            </a:r>
            <a:r>
              <a:rPr lang="hu-HU" dirty="0" err="1" smtClean="0"/>
              <a:t>videókártya</a:t>
            </a:r>
            <a:r>
              <a:rPr lang="hu-HU" dirty="0" smtClean="0"/>
              <a:t> volt (MDA, CGA, EGA..) </a:t>
            </a:r>
          </a:p>
          <a:p>
            <a:r>
              <a:rPr lang="hu-HU" dirty="0" smtClean="0"/>
              <a:t>Minden </a:t>
            </a:r>
            <a:r>
              <a:rPr lang="hu-HU" dirty="0" err="1" smtClean="0"/>
              <a:t>videókártya</a:t>
            </a:r>
            <a:r>
              <a:rPr lang="hu-HU" dirty="0" smtClean="0"/>
              <a:t> másképp működött (az egyik digitálisan, a másik analóg jelekkel). </a:t>
            </a:r>
          </a:p>
          <a:p>
            <a:r>
              <a:rPr lang="hu-HU" dirty="0" smtClean="0"/>
              <a:t>A csatlakozók (monitor kábelek) sem voltak egyformák.</a:t>
            </a:r>
          </a:p>
          <a:p>
            <a:endParaRPr lang="hu-HU" dirty="0"/>
          </a:p>
        </p:txBody>
      </p:sp>
      <p:pic>
        <p:nvPicPr>
          <p:cNvPr id="47106" name="Picture 2" descr="http://bolt.neocomputers.hu/images/lg-w1941s-lcd-monit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00092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214290"/>
            <a:ext cx="8115328" cy="3617894"/>
          </a:xfrm>
        </p:spPr>
        <p:txBody>
          <a:bodyPr/>
          <a:lstStyle/>
          <a:p>
            <a:r>
              <a:rPr lang="hu-HU" dirty="0" smtClean="0"/>
              <a:t>Ma a VGA (Video </a:t>
            </a:r>
            <a:r>
              <a:rPr lang="hu-HU" dirty="0" err="1" smtClean="0"/>
              <a:t>Graphics</a:t>
            </a:r>
            <a:r>
              <a:rPr lang="hu-HU" dirty="0" smtClean="0"/>
              <a:t> </a:t>
            </a:r>
            <a:r>
              <a:rPr lang="hu-HU" dirty="0" err="1" smtClean="0"/>
              <a:t>Array</a:t>
            </a:r>
            <a:r>
              <a:rPr lang="hu-HU" dirty="0" smtClean="0"/>
              <a:t>)rendszerű monitorokat használjuk.</a:t>
            </a:r>
          </a:p>
          <a:p>
            <a:r>
              <a:rPr lang="hu-HU" dirty="0" smtClean="0"/>
              <a:t> Minden új monitor típust VGA videó kártyán keresztül illesztenek a számítógéphez.</a:t>
            </a:r>
          </a:p>
          <a:p>
            <a:r>
              <a:rPr lang="hu-HU" dirty="0" smtClean="0"/>
              <a:t> Minden monitoron és </a:t>
            </a:r>
            <a:r>
              <a:rPr lang="hu-HU" dirty="0" err="1" smtClean="0"/>
              <a:t>vidókártyán</a:t>
            </a:r>
            <a:r>
              <a:rPr lang="hu-HU" dirty="0" smtClean="0"/>
              <a:t> van szabványos VGA csatlakozó (D-SUB).</a:t>
            </a:r>
          </a:p>
          <a:p>
            <a:endParaRPr lang="hu-HU" dirty="0"/>
          </a:p>
        </p:txBody>
      </p:sp>
      <p:pic>
        <p:nvPicPr>
          <p:cNvPr id="46082" name="Picture 2" descr="http://bolt.neocomputers.hu/images/lg-w1941s-lcd-monito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674112"/>
            <a:ext cx="3143272" cy="26962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40254"/>
          </a:xfrm>
        </p:spPr>
        <p:txBody>
          <a:bodyPr/>
          <a:lstStyle/>
          <a:p>
            <a:r>
              <a:rPr lang="hu-HU" i="1" dirty="0" smtClean="0">
                <a:hlinkClick r:id="rId2"/>
              </a:rPr>
              <a:t>Alaplap</a:t>
            </a:r>
            <a:r>
              <a:rPr lang="hu-HU" dirty="0" smtClean="0"/>
              <a:t>  rajta a  </a:t>
            </a:r>
            <a:r>
              <a:rPr lang="hu-HU" i="1" dirty="0" smtClean="0">
                <a:hlinkClick r:id="rId2"/>
              </a:rPr>
              <a:t>processzor</a:t>
            </a:r>
            <a:r>
              <a:rPr lang="hu-HU" dirty="0" smtClean="0"/>
              <a:t> </a:t>
            </a:r>
          </a:p>
          <a:p>
            <a:r>
              <a:rPr lang="hu-HU" i="1" dirty="0" smtClean="0">
                <a:hlinkClick r:id="rId2"/>
              </a:rPr>
              <a:t>VGA </a:t>
            </a:r>
            <a:r>
              <a:rPr lang="hu-HU" b="1" dirty="0" smtClean="0"/>
              <a:t>kártya </a:t>
            </a:r>
            <a:r>
              <a:rPr lang="hu-HU" dirty="0" smtClean="0"/>
              <a:t>rajta VGA csatlakozó</a:t>
            </a:r>
          </a:p>
          <a:p>
            <a:r>
              <a:rPr lang="hu-HU" i="1" dirty="0" smtClean="0">
                <a:hlinkClick r:id="rId2"/>
              </a:rPr>
              <a:t>VGA </a:t>
            </a:r>
            <a:r>
              <a:rPr lang="hu-HU" b="1" dirty="0" smtClean="0"/>
              <a:t>kábel </a:t>
            </a:r>
            <a:r>
              <a:rPr lang="hu-HU" dirty="0" smtClean="0"/>
              <a:t>két végén VGA csatlakozó</a:t>
            </a:r>
          </a:p>
          <a:p>
            <a:r>
              <a:rPr lang="hu-HU" i="1" dirty="0" smtClean="0">
                <a:hlinkClick r:id="rId2"/>
              </a:rPr>
              <a:t>Monitor</a:t>
            </a:r>
            <a:r>
              <a:rPr lang="hu-HU" i="1" dirty="0" smtClean="0"/>
              <a:t> </a:t>
            </a:r>
            <a:r>
              <a:rPr lang="hu-HU" dirty="0" smtClean="0"/>
              <a:t>hátlapján VGA csatlakozó</a:t>
            </a:r>
          </a:p>
        </p:txBody>
      </p:sp>
      <p:pic>
        <p:nvPicPr>
          <p:cNvPr id="4" name="Kép 3" descr="http://informatika.gtportal.eu/oldalak/monitor/kepek/Alaplap_k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1720215" cy="17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informatika.gtportal.eu/oldalak/monitor/kepek/VGA_kartya_k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0"/>
            <a:ext cx="1720215" cy="17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://informatika.gtportal.eu/oldalak/monitor/kepek/VGA_kabel_1_k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572008"/>
            <a:ext cx="1720215" cy="17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://informatika.gtportal.eu/oldalak/monitor/kepek/Mon_kk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714884"/>
            <a:ext cx="1720215" cy="172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Fontos!</a:t>
            </a:r>
            <a:r>
              <a:rPr lang="hu-HU" dirty="0" smtClean="0"/>
              <a:t> 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348" y="157161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monitorokon megjelenített kép minősége függ: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monitor típusától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 err="1" smtClean="0"/>
              <a:t>videókártya</a:t>
            </a:r>
            <a:r>
              <a:rPr lang="hu-HU" dirty="0" smtClean="0"/>
              <a:t> minőségétől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videó memória méretétől </a:t>
            </a:r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A katódsugárcsöves monitor működési elve(CRT - </a:t>
            </a:r>
            <a:r>
              <a:rPr lang="hu-HU" b="1" dirty="0" err="1" smtClean="0"/>
              <a:t>Cathode</a:t>
            </a:r>
            <a:r>
              <a:rPr lang="hu-HU" b="1" dirty="0" smtClean="0"/>
              <a:t> Ray </a:t>
            </a:r>
            <a:r>
              <a:rPr lang="hu-HU" b="1" dirty="0" err="1" smtClean="0"/>
              <a:t>Tube</a:t>
            </a:r>
            <a:r>
              <a:rPr lang="hu-HU" b="1" dirty="0" smtClean="0"/>
              <a:t>):</a:t>
            </a:r>
          </a:p>
          <a:p>
            <a:r>
              <a:rPr lang="hu-HU" dirty="0" smtClean="0"/>
              <a:t>A képernyő hátsó falán fénypor van. </a:t>
            </a:r>
          </a:p>
          <a:p>
            <a:r>
              <a:rPr lang="hu-HU" dirty="0" smtClean="0"/>
              <a:t>Az elektronsugár ide rajzolja a képet. 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43010" name="Picture 2" descr="http://bednarik.ctif.hu/tananyag/jegyzet2/kepek/image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680" y="2571745"/>
            <a:ext cx="5687898" cy="42093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/>
              <a:t>A folyadékkristályos monitor működési elve (LCD - </a:t>
            </a:r>
            <a:r>
              <a:rPr lang="hu-HU" b="1" dirty="0" err="1" smtClean="0"/>
              <a:t>Liquid</a:t>
            </a:r>
            <a:r>
              <a:rPr lang="hu-HU" b="1" dirty="0" smtClean="0"/>
              <a:t> </a:t>
            </a:r>
            <a:r>
              <a:rPr lang="hu-HU" b="1" dirty="0" err="1" smtClean="0"/>
              <a:t>Crystal</a:t>
            </a:r>
            <a:r>
              <a:rPr lang="hu-HU" b="1" dirty="0" smtClean="0"/>
              <a:t> Display):</a:t>
            </a:r>
          </a:p>
          <a:p>
            <a:r>
              <a:rPr lang="hu-HU" dirty="0" smtClean="0"/>
              <a:t>Két üveglap között vékony folyadékkristály molekulák vannak. </a:t>
            </a:r>
          </a:p>
          <a:p>
            <a:r>
              <a:rPr lang="hu-HU" dirty="0" smtClean="0"/>
              <a:t>Ezek a molekulák az elektromos térerősség hatására elfordulnak.</a:t>
            </a:r>
          </a:p>
          <a:p>
            <a:r>
              <a:rPr lang="hu-HU" dirty="0" smtClean="0"/>
              <a:t>Minden képpontban változtatható az elektromos térerősség, és így szabályozható az átengedett fény mennyisége. 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  <p:pic>
        <p:nvPicPr>
          <p:cNvPr id="41986" name="Picture 2" descr="http://ipon.hu/_userfiles/Image/Svindler/Monitor_alapozo/Felepit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30269"/>
            <a:ext cx="3857652" cy="26119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hu-HU" b="1" dirty="0" smtClean="0"/>
              <a:t>A gázplazmás monitor működési elve (PDP- Plazma Display Panel):</a:t>
            </a:r>
          </a:p>
          <a:p>
            <a:r>
              <a:rPr lang="hu-HU" dirty="0" smtClean="0"/>
              <a:t>A gázt elektromos árammal plazmává alakítják, amely UV fényt bocsát ki. </a:t>
            </a:r>
          </a:p>
          <a:p>
            <a:r>
              <a:rPr lang="hu-HU" dirty="0" smtClean="0"/>
              <a:t>Az UV fény látható fényt gerjeszt a felületre felvitt foszforrétegen.</a:t>
            </a:r>
            <a:endParaRPr lang="hu-HU" dirty="0"/>
          </a:p>
        </p:txBody>
      </p:sp>
      <p:pic>
        <p:nvPicPr>
          <p:cNvPr id="40962" name="Picture 2" descr="http://navayonkee.uw.hu/egyebek/hardver/4ma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00152"/>
            <a:ext cx="4694505" cy="26101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képernyőn megjelenő kép képpontokból, </a:t>
            </a:r>
            <a:r>
              <a:rPr lang="hu-HU" b="1" dirty="0" smtClean="0"/>
              <a:t>pixel</a:t>
            </a:r>
            <a:r>
              <a:rPr lang="hu-HU" dirty="0" smtClean="0"/>
              <a:t>ekből (</a:t>
            </a:r>
            <a:r>
              <a:rPr lang="hu-HU" b="1" dirty="0" smtClean="0"/>
              <a:t>Pic</a:t>
            </a:r>
            <a:r>
              <a:rPr lang="hu-HU" dirty="0" smtClean="0"/>
              <a:t>ture </a:t>
            </a:r>
            <a:r>
              <a:rPr lang="hu-HU" b="1" dirty="0" err="1" smtClean="0"/>
              <a:t>El</a:t>
            </a:r>
            <a:r>
              <a:rPr lang="hu-HU" dirty="0" err="1" smtClean="0"/>
              <a:t>ement</a:t>
            </a:r>
            <a:r>
              <a:rPr lang="hu-HU" dirty="0" smtClean="0"/>
              <a:t>) áll. </a:t>
            </a:r>
          </a:p>
          <a:p>
            <a:r>
              <a:rPr lang="hu-HU" dirty="0" smtClean="0"/>
              <a:t>Minden képpont színe és fényereje külön beállítható. </a:t>
            </a:r>
            <a:endParaRPr lang="hu-HU" dirty="0"/>
          </a:p>
        </p:txBody>
      </p:sp>
      <p:pic>
        <p:nvPicPr>
          <p:cNvPr id="4" name="Kép 3" descr="http://informatika.gtportal.eu/oldalak/monitor/kepek/keppont_mut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48984">
            <a:off x="6500826" y="500042"/>
            <a:ext cx="1763399" cy="17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www.logoterv.hu/ma_files/szink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73529"/>
            <a:ext cx="3007023" cy="29844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9556E-7 C 0.10017 -0.01133 0.20035 -0.02266 0.2 -0.0185 C 0.19965 -0.01434 0.02031 0.01295 -0.00156 0.02452 C -0.02344 0.03608 0.05729 0.04718 0.0691 0.05134 " pathEditMode="relative" ptsTypes="aaaA">
                                      <p:cBhvr>
                                        <p:cTn id="2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Monitorok</a:t>
            </a:r>
          </a:p>
          <a:p>
            <a:r>
              <a:rPr lang="hu-HU" dirty="0" smtClean="0"/>
              <a:t>Monitorok fajtái</a:t>
            </a:r>
          </a:p>
          <a:p>
            <a:r>
              <a:rPr lang="hu-HU" dirty="0" smtClean="0"/>
              <a:t>Kérdések</a:t>
            </a:r>
          </a:p>
          <a:p>
            <a:r>
              <a:rPr lang="hu-HU" dirty="0" smtClean="0"/>
              <a:t>Monitorok és a számítógép kapcsolata</a:t>
            </a:r>
          </a:p>
          <a:p>
            <a:r>
              <a:rPr lang="hu-HU" dirty="0" smtClean="0"/>
              <a:t>Képpontok</a:t>
            </a:r>
          </a:p>
          <a:p>
            <a:r>
              <a:rPr lang="hu-HU" dirty="0" smtClean="0"/>
              <a:t>Monitorok jellemzői</a:t>
            </a:r>
          </a:p>
          <a:p>
            <a:r>
              <a:rPr lang="hu-HU" dirty="0" smtClean="0"/>
              <a:t>Szabványos felbontások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14282" y="500042"/>
            <a:ext cx="8472518" cy="116648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346" name="Picture 2" descr="http://rivercrestdentalblog.com/wp-content/uploads/2011/04/sm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50">
            <a:off x="5000628" y="428604"/>
            <a:ext cx="2981325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72000"/>
          </a:xfrm>
        </p:spPr>
        <p:txBody>
          <a:bodyPr/>
          <a:lstStyle/>
          <a:p>
            <a:r>
              <a:rPr lang="hu-HU" dirty="0" smtClean="0"/>
              <a:t>Színes képernyő estén minden képpont 3 </a:t>
            </a:r>
            <a:r>
              <a:rPr lang="hu-HU" dirty="0" err="1" smtClean="0"/>
              <a:t>alképpontból</a:t>
            </a:r>
            <a:r>
              <a:rPr lang="hu-HU" dirty="0" smtClean="0"/>
              <a:t> (</a:t>
            </a:r>
            <a:r>
              <a:rPr lang="hu-HU" b="1" dirty="0" err="1" smtClean="0"/>
              <a:t>subpixel</a:t>
            </a:r>
            <a:r>
              <a:rPr lang="hu-HU" dirty="0" smtClean="0"/>
              <a:t>) áll össze. Egy-egy apró </a:t>
            </a:r>
            <a:r>
              <a:rPr lang="hu-HU" b="1" dirty="0" smtClean="0"/>
              <a:t>piros, zöld és kék </a:t>
            </a:r>
            <a:r>
              <a:rPr lang="hu-HU" dirty="0" smtClean="0"/>
              <a:t>pontból.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Kis méretük miatt ezeket az apró pontokat az emberi szem nem képes külön érzékelni, és így a kevert színt érzékeli az agy.</a:t>
            </a:r>
          </a:p>
          <a:p>
            <a:endParaRPr lang="hu-HU" dirty="0"/>
          </a:p>
        </p:txBody>
      </p:sp>
      <p:pic>
        <p:nvPicPr>
          <p:cNvPr id="33794" name="Picture 2" descr="http://www.deviantart.com/download/127382532/Mario_Pixeles_by_Link_Leo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95689"/>
            <a:ext cx="2607487" cy="34766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monitor jellemzői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5026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i="1" u="sng" dirty="0" smtClean="0"/>
              <a:t>Méret</a:t>
            </a:r>
          </a:p>
          <a:p>
            <a:pPr lvl="0"/>
            <a:r>
              <a:rPr lang="hu-HU" dirty="0" smtClean="0"/>
              <a:t>Az első, amit el kell döntenünk, hogy mekkora monitorra lesz szükségünk. </a:t>
            </a:r>
          </a:p>
          <a:p>
            <a:pPr lvl="0"/>
            <a:r>
              <a:rPr lang="hu-HU" dirty="0" smtClean="0"/>
              <a:t>A monitorok méretét a </a:t>
            </a:r>
            <a:r>
              <a:rPr lang="hu-HU" b="1" dirty="0" smtClean="0"/>
              <a:t>képernyőátló</a:t>
            </a:r>
            <a:r>
              <a:rPr lang="hu-HU" dirty="0" smtClean="0"/>
              <a:t> hosszával jellemzik, amit </a:t>
            </a:r>
            <a:r>
              <a:rPr lang="hu-HU" b="1" dirty="0" smtClean="0"/>
              <a:t>hüvelyk</a:t>
            </a:r>
            <a:r>
              <a:rPr lang="hu-HU" dirty="0" smtClean="0"/>
              <a:t>ben (</a:t>
            </a:r>
            <a:r>
              <a:rPr lang="hu-HU" b="1" dirty="0" smtClean="0"/>
              <a:t>”</a:t>
            </a:r>
            <a:r>
              <a:rPr lang="hu-HU" dirty="0" smtClean="0"/>
              <a:t>) szokás megadni </a:t>
            </a:r>
          </a:p>
        </p:txBody>
      </p:sp>
      <p:pic>
        <p:nvPicPr>
          <p:cNvPr id="39938" name="Picture 2" descr="http://www.ementor.hu/altisk/kompetencia/2010/kep8/f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500570"/>
            <a:ext cx="4714908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b="1" dirty="0" smtClean="0"/>
              <a:t>1 ”</a:t>
            </a:r>
            <a:r>
              <a:rPr lang="hu-HU" dirty="0" smtClean="0"/>
              <a:t> = </a:t>
            </a:r>
            <a:r>
              <a:rPr lang="hu-HU" b="1" dirty="0" err="1" smtClean="0"/>
              <a:t>1</a:t>
            </a:r>
            <a:r>
              <a:rPr lang="hu-HU" b="1" dirty="0" smtClean="0"/>
              <a:t> inch</a:t>
            </a:r>
            <a:r>
              <a:rPr lang="hu-HU" dirty="0" smtClean="0"/>
              <a:t> = </a:t>
            </a:r>
            <a:r>
              <a:rPr lang="hu-HU" b="1" dirty="0" smtClean="0"/>
              <a:t>1 coll</a:t>
            </a:r>
            <a:r>
              <a:rPr lang="hu-HU" dirty="0" smtClean="0"/>
              <a:t> = </a:t>
            </a:r>
            <a:r>
              <a:rPr lang="hu-HU" b="1" dirty="0" smtClean="0"/>
              <a:t>2.54 cm</a:t>
            </a:r>
            <a:endParaRPr lang="hu-HU" dirty="0" smtClean="0"/>
          </a:p>
          <a:p>
            <a:r>
              <a:rPr lang="hu-HU" dirty="0" smtClean="0"/>
              <a:t>Például  egy 17 ” (inch)</a:t>
            </a:r>
            <a:r>
              <a:rPr lang="hu-HU" dirty="0" err="1" smtClean="0"/>
              <a:t>-es</a:t>
            </a:r>
            <a:r>
              <a:rPr lang="hu-HU" dirty="0" smtClean="0"/>
              <a:t> monitor átmérője 17x2.54 cm = 43.18 cm. Azért csak elvileg, mert egy 17 ”</a:t>
            </a:r>
            <a:r>
              <a:rPr lang="hu-HU" dirty="0" err="1" smtClean="0"/>
              <a:t>-es</a:t>
            </a:r>
            <a:r>
              <a:rPr lang="hu-HU" dirty="0" smtClean="0"/>
              <a:t> monitornak nem lesz 43.18 cm a </a:t>
            </a:r>
            <a:r>
              <a:rPr lang="hu-HU" dirty="0" err="1" smtClean="0"/>
              <a:t>képátlóhossza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348" y="428604"/>
            <a:ext cx="8043890" cy="559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i="1" u="sng" dirty="0" smtClean="0"/>
              <a:t>Felbontás</a:t>
            </a:r>
          </a:p>
          <a:p>
            <a:pPr lvl="0"/>
            <a:r>
              <a:rPr lang="hu-HU" dirty="0" smtClean="0"/>
              <a:t>A monitor másik fontos jellemzője. </a:t>
            </a:r>
          </a:p>
          <a:p>
            <a:pPr lvl="0"/>
            <a:r>
              <a:rPr lang="hu-HU" dirty="0" smtClean="0"/>
              <a:t>Ezt általában az oszlopok és a sorok szorzatával adják meg. </a:t>
            </a:r>
          </a:p>
          <a:p>
            <a:pPr lvl="0"/>
            <a:r>
              <a:rPr lang="hu-HU" dirty="0" smtClean="0"/>
              <a:t>Például 800x600 azt jelenti, hogy 800 oszlopból és 600 sorból (480000 pixel) áll a maximális felbontású kép.</a:t>
            </a:r>
          </a:p>
          <a:p>
            <a:endParaRPr lang="hu-HU" dirty="0"/>
          </a:p>
        </p:txBody>
      </p:sp>
      <p:pic>
        <p:nvPicPr>
          <p:cNvPr id="38914" name="Picture 2" descr="http://www.hwsw.hu/kepek/hirek/2006/08/hd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664" y="4071942"/>
            <a:ext cx="4943006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felbontások: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VGA: 640*480</a:t>
            </a:r>
          </a:p>
          <a:p>
            <a:r>
              <a:rPr lang="hu-HU" dirty="0" smtClean="0"/>
              <a:t>SVGA: 800*600</a:t>
            </a:r>
          </a:p>
          <a:p>
            <a:r>
              <a:rPr lang="hu-HU" dirty="0" smtClean="0"/>
              <a:t>XGA: 1024*768</a:t>
            </a:r>
          </a:p>
          <a:p>
            <a:r>
              <a:rPr lang="hu-HU" dirty="0" smtClean="0"/>
              <a:t>SXGA: 1280*1024</a:t>
            </a:r>
          </a:p>
          <a:p>
            <a:r>
              <a:rPr lang="hu-HU" dirty="0" smtClean="0"/>
              <a:t>UXGA: 1600*1200 ...</a:t>
            </a:r>
          </a:p>
          <a:p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857232"/>
            <a:ext cx="8115328" cy="5597576"/>
          </a:xfrm>
        </p:spPr>
        <p:txBody>
          <a:bodyPr/>
          <a:lstStyle/>
          <a:p>
            <a:pPr lvl="0">
              <a:buNone/>
            </a:pPr>
            <a:r>
              <a:rPr lang="hu-HU" dirty="0" smtClean="0"/>
              <a:t> </a:t>
            </a:r>
            <a:r>
              <a:rPr lang="hu-HU" b="1" i="1" u="sng" dirty="0" smtClean="0"/>
              <a:t>Felbontás az átló </a:t>
            </a:r>
            <a:r>
              <a:rPr lang="hu-HU" b="1" i="1" u="sng" dirty="0" err="1" smtClean="0"/>
              <a:t>függvényeben</a:t>
            </a:r>
            <a:r>
              <a:rPr lang="hu-HU" b="1" i="1" u="sng" dirty="0" smtClean="0"/>
              <a:t>:</a:t>
            </a:r>
            <a:r>
              <a:rPr lang="hu-HU" dirty="0" smtClean="0"/>
              <a:t> </a:t>
            </a:r>
          </a:p>
          <a:p>
            <a:r>
              <a:rPr lang="hu-HU" dirty="0" smtClean="0"/>
              <a:t>14 ” 640x480 </a:t>
            </a:r>
          </a:p>
          <a:p>
            <a:r>
              <a:rPr lang="hu-HU" dirty="0" smtClean="0"/>
              <a:t>15 ” 640x480, 800x600 </a:t>
            </a:r>
          </a:p>
          <a:p>
            <a:r>
              <a:rPr lang="hu-HU" dirty="0" smtClean="0"/>
              <a:t>17 ” 800x600, 1024x768 </a:t>
            </a:r>
          </a:p>
          <a:p>
            <a:r>
              <a:rPr lang="hu-HU" dirty="0" smtClean="0"/>
              <a:t>20 ” 1024x768, 1280x1024 </a:t>
            </a:r>
          </a:p>
          <a:p>
            <a:r>
              <a:rPr lang="hu-HU" dirty="0" smtClean="0"/>
              <a:t>21 ” 1280x1024, 1600x1200 </a:t>
            </a:r>
          </a:p>
          <a:p>
            <a:endParaRPr lang="hu-HU" dirty="0"/>
          </a:p>
        </p:txBody>
      </p:sp>
      <p:pic>
        <p:nvPicPr>
          <p:cNvPr id="37890" name="Picture 2" descr="http://m.prohardver.hu/dl/cnt/2007-01/1408/p20-2/siz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 tudni!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Egy-egy monitor rendszerint többféle felbontásban képes működni.</a:t>
            </a:r>
          </a:p>
          <a:p>
            <a:r>
              <a:rPr lang="hu-HU" dirty="0" smtClean="0"/>
              <a:t> A gyártók rendszerint a maximális (legnagyobb) felbontást adják meg. </a:t>
            </a:r>
            <a:endParaRPr lang="hu-HU" dirty="0"/>
          </a:p>
        </p:txBody>
      </p:sp>
      <p:pic>
        <p:nvPicPr>
          <p:cNvPr id="31746" name="Picture 2" descr="http://kaloriakalauz.freeblog.hu/files/J%C3%B3%20tudni%20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14473"/>
            <a:ext cx="2928958" cy="27857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hu-HU" dirty="0" smtClean="0"/>
              <a:t>képernyő, kijelző, megjelenítő, display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pixel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aki használja a számítógépet (ember)</a:t>
            </a:r>
          </a:p>
          <a:p>
            <a:pPr marL="578358" indent="-514350">
              <a:buFont typeface="+mj-lt"/>
              <a:buAutoNum type="arabicPeriod"/>
            </a:pPr>
            <a:r>
              <a:rPr lang="hu-HU" dirty="0" smtClean="0"/>
              <a:t>személyi számítógép</a:t>
            </a:r>
          </a:p>
          <a:p>
            <a:endParaRPr lang="hu-HU" dirty="0"/>
          </a:p>
        </p:txBody>
      </p:sp>
      <p:pic>
        <p:nvPicPr>
          <p:cNvPr id="58370" name="Picture 2" descr="http://t1.gstatic.com/images?q=tbn:ANd9GcT0EBA-LZYHlsvQ1Phitrp-uQwuq1XcRAcQFAwHjPm99Ed0654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769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hlinkClick r:id="rId2"/>
              </a:rPr>
              <a:t>www.wikipedia.hu</a:t>
            </a:r>
            <a:endParaRPr lang="hu-HU" dirty="0" smtClean="0"/>
          </a:p>
          <a:p>
            <a:r>
              <a:rPr lang="hu-HU" dirty="0" smtClean="0"/>
              <a:t>Informatika füzet</a:t>
            </a:r>
          </a:p>
          <a:p>
            <a:r>
              <a:rPr lang="hu-HU" dirty="0" smtClean="0">
                <a:hlinkClick r:id="rId3"/>
              </a:rPr>
              <a:t>http://www.logoterv.hu/magyar/oldalak/szin/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http://www.wikitech.hu/gizmo/2010/10/26/erintokepernyos-monitor-filmnezeshez/</a:t>
            </a: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30722" name="Picture 2" descr="http://t1.gstatic.com/images?q=tbn:ANd9GcSxX647fzodlGpst1whIHdL836sGLmPP-Gw1fNDNtWpr5zZGcp4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1041">
            <a:off x="5394646" y="541778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28596" y="5103674"/>
            <a:ext cx="6920484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KÖSZÖNÖM SZÉPEN </a:t>
            </a:r>
          </a:p>
          <a:p>
            <a:pPr algn="ctr"/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FIGYELMET! </a:t>
            </a:r>
            <a:r>
              <a:rPr lang="hu-H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72000"/>
          </a:xfrm>
        </p:spPr>
        <p:txBody>
          <a:bodyPr/>
          <a:lstStyle/>
          <a:p>
            <a:r>
              <a:rPr lang="hu-HU" dirty="0" smtClean="0"/>
              <a:t>A monitor a személyi számítógép legfontosabb kiviteli(output) perifériája.</a:t>
            </a:r>
          </a:p>
          <a:p>
            <a:r>
              <a:rPr lang="hu-HU" dirty="0" smtClean="0"/>
              <a:t> Feladata az információk, adatok megjelenítése. </a:t>
            </a:r>
          </a:p>
          <a:p>
            <a:r>
              <a:rPr lang="hu-HU" dirty="0" smtClean="0"/>
              <a:t>Biztosítja a számítógéppel való állandó kapcsolatot a felhasználó számára.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 fajták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>
                <a:hlinkClick r:id="rId2"/>
              </a:rPr>
              <a:t>CRT</a:t>
            </a:r>
            <a:r>
              <a:rPr lang="hu-HU" dirty="0" smtClean="0"/>
              <a:t> </a:t>
            </a:r>
            <a:br>
              <a:rPr lang="hu-HU" dirty="0" smtClean="0"/>
            </a:br>
            <a:r>
              <a:rPr lang="hu-HU" dirty="0" err="1" smtClean="0"/>
              <a:t>Cathode</a:t>
            </a:r>
            <a:r>
              <a:rPr lang="hu-HU" dirty="0" smtClean="0"/>
              <a:t> Ray </a:t>
            </a:r>
            <a:r>
              <a:rPr lang="hu-HU" dirty="0" err="1" smtClean="0"/>
              <a:t>Tube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Katódsugárcsöves monitor</a:t>
            </a:r>
          </a:p>
          <a:p>
            <a:r>
              <a:rPr lang="hu-HU" i="1" dirty="0" smtClean="0">
                <a:hlinkClick r:id="rId2"/>
              </a:rPr>
              <a:t>LCD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Liquid</a:t>
            </a:r>
            <a:r>
              <a:rPr lang="hu-HU" dirty="0" smtClean="0"/>
              <a:t> </a:t>
            </a:r>
            <a:r>
              <a:rPr lang="hu-HU" dirty="0" err="1" smtClean="0"/>
              <a:t>Crystal</a:t>
            </a:r>
            <a:r>
              <a:rPr lang="hu-HU" dirty="0" smtClean="0"/>
              <a:t> Display</a:t>
            </a:r>
            <a:br>
              <a:rPr lang="hu-HU" dirty="0" smtClean="0"/>
            </a:br>
            <a:r>
              <a:rPr lang="hu-HU" dirty="0" smtClean="0"/>
              <a:t>Folyadékkristályos monitor</a:t>
            </a:r>
          </a:p>
          <a:p>
            <a:r>
              <a:rPr lang="hu-HU" i="1" dirty="0" smtClean="0">
                <a:hlinkClick r:id="rId2"/>
              </a:rPr>
              <a:t>PDP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Plazma Display Panel</a:t>
            </a:r>
            <a:br>
              <a:rPr lang="hu-HU" dirty="0" smtClean="0"/>
            </a:br>
            <a:r>
              <a:rPr lang="hu-HU" dirty="0" smtClean="0"/>
              <a:t>Gázplazmás monitor</a:t>
            </a:r>
            <a:endParaRPr lang="hu-HU" dirty="0"/>
          </a:p>
        </p:txBody>
      </p:sp>
      <p:pic>
        <p:nvPicPr>
          <p:cNvPr id="5" name="Kép 4" descr="http://informatika.gtportal.eu/kepek/_Monitorok_programozott_szakiskola_html_5145c38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0"/>
            <a:ext cx="2168206" cy="188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://informatika.gtportal.eu/kepek/_Monitorok_programozott_szakiskola_html_m4fb2319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311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://informatika.gtportal.eu/kepek/_Monitorok_programozott_szakiskola_html_ea5a8af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42913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72000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r>
              <a:rPr lang="hu-HU" dirty="0" smtClean="0"/>
              <a:t>A monitor elnevezés helyett gyakran alkalmazzák a képernyő, a kijelző, a megjelenítő vagy a display elnevezéseket.</a:t>
            </a:r>
          </a:p>
          <a:p>
            <a:endParaRPr lang="hu-HU" dirty="0"/>
          </a:p>
        </p:txBody>
      </p:sp>
      <p:pic>
        <p:nvPicPr>
          <p:cNvPr id="53250" name="Picture 2" descr="http://www.wikitech.hu/pictures/Hirek/Viewsonic%20VX2258wm%20moni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4286280" cy="34679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903258"/>
            <a:ext cx="8258204" cy="5597576"/>
          </a:xfrm>
        </p:spPr>
        <p:txBody>
          <a:bodyPr>
            <a:normAutofit/>
          </a:bodyPr>
          <a:lstStyle/>
          <a:p>
            <a:r>
              <a:rPr lang="hu-HU" dirty="0" smtClean="0"/>
              <a:t>Az első személyi számítógépek (PC-k) karakteres (szöveges) üzemmódban működtek alfanumerikus monitorok felhasználásával. </a:t>
            </a:r>
          </a:p>
          <a:p>
            <a:r>
              <a:rPr lang="hu-HU" dirty="0" smtClean="0"/>
              <a:t>Az informatikai eszközök fejlődésével megjelentek a grafikus megjelenítők.</a:t>
            </a:r>
          </a:p>
          <a:p>
            <a:r>
              <a:rPr lang="hu-HU" dirty="0" smtClean="0"/>
              <a:t> A grafikus monitorok már bonyolult ábrák, képek megjelenítésére is képesek.</a:t>
            </a:r>
          </a:p>
          <a:p>
            <a:endParaRPr lang="hu-HU" dirty="0"/>
          </a:p>
        </p:txBody>
      </p:sp>
      <p:pic>
        <p:nvPicPr>
          <p:cNvPr id="52226" name="Picture 2" descr="http://www.viszki.sulinet.hu/tananyagtar/informatika/Kapin/9_evfolyam/image/clip_imag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14884"/>
            <a:ext cx="2286016" cy="1899865"/>
          </a:xfrm>
          <a:prstGeom prst="rect">
            <a:avLst/>
          </a:prstGeom>
          <a:noFill/>
        </p:spPr>
      </p:pic>
      <p:pic>
        <p:nvPicPr>
          <p:cNvPr id="52228" name="Picture 4" descr="http://cg.iit.bme.hu/portal/sites/default/files/oktatott-targyak/szamitogepes-grafika-es-kepfeldolgozas/grafikus-alaphardver/mplabor.jpg?1279818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786322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4214794"/>
            <a:ext cx="7500990" cy="2643206"/>
          </a:xfrm>
        </p:spPr>
        <p:txBody>
          <a:bodyPr/>
          <a:lstStyle/>
          <a:p>
            <a:r>
              <a:rPr lang="hu-HU" dirty="0" smtClean="0"/>
              <a:t>A monitoron megjelenő képek képpontokból (pixel) állnak.</a:t>
            </a:r>
          </a:p>
          <a:p>
            <a:r>
              <a:rPr lang="hu-HU" dirty="0" smtClean="0"/>
              <a:t>A grafikus megjelenítés két alapvető formája színes és szürkeárnyalatos.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285836"/>
            <a:ext cx="8358246" cy="5572164"/>
          </a:xfrm>
        </p:spPr>
        <p:txBody>
          <a:bodyPr>
            <a:normAutofit/>
          </a:bodyPr>
          <a:lstStyle/>
          <a:p>
            <a:r>
              <a:rPr lang="hu-HU" dirty="0" smtClean="0"/>
              <a:t>A ma elterjedt operációs rendszerek általában grafikus üzemmódban működnek.</a:t>
            </a:r>
          </a:p>
          <a:p>
            <a:r>
              <a:rPr lang="hu-HU" dirty="0" smtClean="0"/>
              <a:t>De a számítógépek bekapcsolásakor - az operációs rendszer indulása előtt - még az egyszerűbb, karakteres üzemmódban jelzik ki az üzeneteket.</a:t>
            </a:r>
          </a:p>
        </p:txBody>
      </p:sp>
      <p:pic>
        <p:nvPicPr>
          <p:cNvPr id="51202" name="Picture 2" descr="http://hirek.prim.hu/download/viewattach/68127/1/0/Acer_g24_moni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208" y="4286256"/>
            <a:ext cx="4125791" cy="25717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hagyományos katódsugárcsöves (CRT) monitorok mellett megjelentek a folyadékkristályos (LCD) és a gázplazmás kijelzők (PDP) is.</a:t>
            </a:r>
          </a:p>
          <a:p>
            <a:endParaRPr lang="hu-HU" dirty="0"/>
          </a:p>
        </p:txBody>
      </p:sp>
      <p:pic>
        <p:nvPicPr>
          <p:cNvPr id="50178" name="Picture 2" descr="http://indtrib.com/wp-content/uploads/2010/07/Comparison-Guide-between-CRT-and-LCD-Moni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4643470" cy="30731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1113</TotalTime>
  <Words>638</Words>
  <Application>Microsoft Office PowerPoint</Application>
  <PresentationFormat>Diavetítés a képernyőre (4:3 oldalarány)</PresentationFormat>
  <Paragraphs>113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Lendület</vt:lpstr>
      <vt:lpstr> Monitorok csoportosítása, működésük, jellemzői</vt:lpstr>
      <vt:lpstr>Tartalom</vt:lpstr>
      <vt:lpstr>Monitorok </vt:lpstr>
      <vt:lpstr>Monitor fajták </vt:lpstr>
      <vt:lpstr>Monitorok</vt:lpstr>
      <vt:lpstr>6. dia</vt:lpstr>
      <vt:lpstr>7. dia</vt:lpstr>
      <vt:lpstr>8. dia</vt:lpstr>
      <vt:lpstr>9. dia</vt:lpstr>
      <vt:lpstr>Kérdések:</vt:lpstr>
      <vt:lpstr>Monitorok és a számítógép kapcsolata </vt:lpstr>
      <vt:lpstr>12. dia</vt:lpstr>
      <vt:lpstr>13. dia</vt:lpstr>
      <vt:lpstr>14. dia</vt:lpstr>
      <vt:lpstr>Fontos! </vt:lpstr>
      <vt:lpstr>16. dia</vt:lpstr>
      <vt:lpstr>17. dia</vt:lpstr>
      <vt:lpstr>18. dia</vt:lpstr>
      <vt:lpstr>Képpontok</vt:lpstr>
      <vt:lpstr>20. dia</vt:lpstr>
      <vt:lpstr>A monitor jellemzői </vt:lpstr>
      <vt:lpstr>22. dia</vt:lpstr>
      <vt:lpstr>23. dia</vt:lpstr>
      <vt:lpstr>Szabványos felbontások: </vt:lpstr>
      <vt:lpstr>25. dia</vt:lpstr>
      <vt:lpstr>Jó tudni! </vt:lpstr>
      <vt:lpstr>Mi az?</vt:lpstr>
      <vt:lpstr>Források</vt:lpstr>
      <vt:lpstr>29.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Monitorok csoportosítása, működésük, jellemzői</dc:title>
  <dc:creator>Szvoreny Tamara</dc:creator>
  <cp:lastModifiedBy>Szvoreny Tamara</cp:lastModifiedBy>
  <cp:revision>23</cp:revision>
  <dcterms:created xsi:type="dcterms:W3CDTF">2012-03-11T19:59:51Z</dcterms:created>
  <dcterms:modified xsi:type="dcterms:W3CDTF">2012-03-12T14:36:34Z</dcterms:modified>
</cp:coreProperties>
</file>