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.jpg" ContentType="image/jpeg"/>
  <Override PartName="/ppt/media/image6.jpg" ContentType="image/jpeg"/>
  <Override PartName="/ppt/media/image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4.jpg" ContentType="image/jpeg"/>
  <Override PartName="/ppt/media/image16.jpg" ContentType="image/jpeg"/>
  <Override PartName="/ppt/media/image20.jpg" ContentType="image/jpeg"/>
  <Override PartName="/ppt/media/image23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8" r:id="rId6"/>
    <p:sldId id="263" r:id="rId7"/>
    <p:sldId id="270" r:id="rId8"/>
    <p:sldId id="282" r:id="rId9"/>
    <p:sldId id="273" r:id="rId10"/>
    <p:sldId id="267" r:id="rId11"/>
    <p:sldId id="276" r:id="rId12"/>
    <p:sldId id="269" r:id="rId13"/>
    <p:sldId id="277" r:id="rId14"/>
    <p:sldId id="278" r:id="rId15"/>
    <p:sldId id="279" r:id="rId16"/>
    <p:sldId id="274" r:id="rId17"/>
    <p:sldId id="280" r:id="rId18"/>
    <p:sldId id="281" r:id="rId19"/>
    <p:sldId id="283" r:id="rId20"/>
    <p:sldId id="272" r:id="rId21"/>
    <p:sldId id="261" r:id="rId22"/>
    <p:sldId id="290" r:id="rId23"/>
    <p:sldId id="287" r:id="rId24"/>
    <p:sldId id="286" r:id="rId25"/>
    <p:sldId id="284" r:id="rId26"/>
    <p:sldId id="289" r:id="rId27"/>
    <p:sldId id="288" r:id="rId28"/>
    <p:sldId id="285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DA403"/>
    <a:srgbClr val="00CC00"/>
    <a:srgbClr val="FF3300"/>
    <a:srgbClr val="1217F2"/>
    <a:srgbClr val="006600"/>
    <a:srgbClr val="2C5FF0"/>
    <a:srgbClr val="FC6E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660"/>
  </p:normalViewPr>
  <p:slideViewPr>
    <p:cSldViewPr>
      <p:cViewPr varScale="1">
        <p:scale>
          <a:sx n="84" d="100"/>
          <a:sy n="84" d="100"/>
        </p:scale>
        <p:origin x="-8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6B41B-983A-48C0-8D5A-5C125003400E}" type="doc">
      <dgm:prSet loTypeId="urn:microsoft.com/office/officeart/2005/8/layout/funnel1" loCatId="process" qsTypeId="urn:microsoft.com/office/officeart/2009/2/quickstyle/3d8" qsCatId="3D" csTypeId="urn:microsoft.com/office/officeart/2005/8/colors/accent6_3" csCatId="accent6" phldr="1"/>
      <dgm:spPr/>
      <dgm:t>
        <a:bodyPr/>
        <a:lstStyle/>
        <a:p>
          <a:endParaRPr lang="hu-HU"/>
        </a:p>
      </dgm:t>
    </dgm:pt>
    <dgm:pt modelId="{2F182675-A7D6-4E78-A4BD-474BCBE80CB3}">
      <dgm:prSet phldrT="[Szöveg]" custT="1"/>
      <dgm:spPr/>
      <dgm:t>
        <a:bodyPr/>
        <a:lstStyle/>
        <a:p>
          <a:r>
            <a:rPr lang="hu-HU" sz="2000" b="1" cap="small" baseline="0" dirty="0" smtClean="0">
              <a:solidFill>
                <a:srgbClr val="FF0000"/>
              </a:solidFill>
            </a:rPr>
            <a:t>Sz</a:t>
          </a:r>
          <a:r>
            <a:rPr lang="hu-HU" sz="2000" b="1" cap="small" baseline="0" dirty="0" smtClean="0">
              <a:solidFill>
                <a:srgbClr val="008000"/>
              </a:solidFill>
            </a:rPr>
            <a:t>í</a:t>
          </a:r>
          <a:r>
            <a:rPr lang="hu-HU" sz="2000" b="1" cap="small" baseline="0" dirty="0" smtClean="0">
              <a:solidFill>
                <a:srgbClr val="0000FF"/>
              </a:solidFill>
            </a:rPr>
            <a:t>n</a:t>
          </a:r>
          <a:endParaRPr lang="hu-HU" sz="1800" b="1" cap="small" baseline="0" dirty="0">
            <a:solidFill>
              <a:srgbClr val="0000FF"/>
            </a:solidFill>
          </a:endParaRPr>
        </a:p>
      </dgm:t>
    </dgm:pt>
    <dgm:pt modelId="{B0B18305-4E54-4E44-AE26-5DA689F0E1F5}" type="parTrans" cxnId="{B9E8B496-6A98-48C0-87E3-775994F01798}">
      <dgm:prSet/>
      <dgm:spPr/>
      <dgm:t>
        <a:bodyPr/>
        <a:lstStyle/>
        <a:p>
          <a:endParaRPr lang="hu-HU"/>
        </a:p>
      </dgm:t>
    </dgm:pt>
    <dgm:pt modelId="{ECB161C9-EE9F-4FC2-BFC3-BF56AAA99B65}" type="sibTrans" cxnId="{B9E8B496-6A98-48C0-87E3-775994F01798}">
      <dgm:prSet/>
      <dgm:spPr/>
      <dgm:t>
        <a:bodyPr/>
        <a:lstStyle/>
        <a:p>
          <a:endParaRPr lang="hu-HU"/>
        </a:p>
      </dgm:t>
    </dgm:pt>
    <dgm:pt modelId="{5EE76572-1967-4408-9582-FE14939C77E6}">
      <dgm:prSet phldrT="[Szöveg]" custT="1"/>
      <dgm:spPr/>
      <dgm:t>
        <a:bodyPr/>
        <a:lstStyle/>
        <a:p>
          <a:r>
            <a:rPr lang="hu-HU" sz="1800" b="1" cap="small" baseline="0" dirty="0" smtClean="0"/>
            <a:t>Képpont</a:t>
          </a:r>
          <a:endParaRPr lang="hu-HU" sz="1800" b="1" cap="small" baseline="0" dirty="0"/>
        </a:p>
      </dgm:t>
    </dgm:pt>
    <dgm:pt modelId="{0636DF93-49E6-499D-BA2E-D7453FF0E85D}" type="parTrans" cxnId="{2FE3EE2E-796E-4190-9BEC-6C1E05669AF7}">
      <dgm:prSet/>
      <dgm:spPr/>
      <dgm:t>
        <a:bodyPr/>
        <a:lstStyle/>
        <a:p>
          <a:endParaRPr lang="hu-HU"/>
        </a:p>
      </dgm:t>
    </dgm:pt>
    <dgm:pt modelId="{618A40A8-7CC0-4EA0-966E-517D53B57ECD}" type="sibTrans" cxnId="{2FE3EE2E-796E-4190-9BEC-6C1E05669AF7}">
      <dgm:prSet/>
      <dgm:spPr/>
      <dgm:t>
        <a:bodyPr/>
        <a:lstStyle/>
        <a:p>
          <a:endParaRPr lang="hu-HU"/>
        </a:p>
      </dgm:t>
    </dgm:pt>
    <dgm:pt modelId="{C6008A62-61A2-4547-8608-5AE0EFD0625D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rPr>
            <a:t>KÉP</a:t>
          </a:r>
          <a:endParaRPr lang="hu-HU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haroni" pitchFamily="2" charset="-79"/>
          </a:endParaRPr>
        </a:p>
      </dgm:t>
    </dgm:pt>
    <dgm:pt modelId="{74A141E0-C022-4459-89F0-71CDD30E3C61}" type="parTrans" cxnId="{7E581E58-98AA-4FAC-B772-4C28A3E71DC8}">
      <dgm:prSet/>
      <dgm:spPr/>
      <dgm:t>
        <a:bodyPr/>
        <a:lstStyle/>
        <a:p>
          <a:endParaRPr lang="hu-HU"/>
        </a:p>
      </dgm:t>
    </dgm:pt>
    <dgm:pt modelId="{403ADE2A-3BC9-4722-A052-87F63070E257}" type="sibTrans" cxnId="{7E581E58-98AA-4FAC-B772-4C28A3E71DC8}">
      <dgm:prSet/>
      <dgm:spPr/>
      <dgm:t>
        <a:bodyPr/>
        <a:lstStyle/>
        <a:p>
          <a:endParaRPr lang="hu-HU"/>
        </a:p>
      </dgm:t>
    </dgm:pt>
    <dgm:pt modelId="{E24CB5FF-0C38-473F-9BBA-3FD09A3A0170}" type="pres">
      <dgm:prSet presAssocID="{FF46B41B-983A-48C0-8D5A-5C12500340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9411976-63E3-4D12-8D59-CDF4EC417B85}" type="pres">
      <dgm:prSet presAssocID="{FF46B41B-983A-48C0-8D5A-5C125003400E}" presName="ellipse" presStyleLbl="trBgShp" presStyleIdx="0" presStyleCnt="1" custScaleX="88997" custLinFactNeighborX="1085" custLinFactNeighborY="4475"/>
      <dgm:spPr/>
    </dgm:pt>
    <dgm:pt modelId="{95ED7ACD-B39D-48EF-AC49-B7ADA9BE7CF8}" type="pres">
      <dgm:prSet presAssocID="{FF46B41B-983A-48C0-8D5A-5C125003400E}" presName="arrow1" presStyleLbl="fgShp" presStyleIdx="0" presStyleCnt="1"/>
      <dgm:spPr/>
    </dgm:pt>
    <dgm:pt modelId="{61327E35-0C8F-4BA4-9E48-3ABBEB3A784F}" type="pres">
      <dgm:prSet presAssocID="{FF46B41B-983A-48C0-8D5A-5C125003400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3CD5B8-E9C8-4379-B278-08D08526531B}" type="pres">
      <dgm:prSet presAssocID="{5EE76572-1967-4408-9582-FE14939C77E6}" presName="item1" presStyleLbl="node1" presStyleIdx="0" presStyleCnt="2" custLinFactNeighborX="-57013" custLinFactNeighborY="-52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8195DE-0919-412D-8F1D-FAD6328EC407}" type="pres">
      <dgm:prSet presAssocID="{C6008A62-61A2-4547-8608-5AE0EFD0625D}" presName="item2" presStyleLbl="node1" presStyleIdx="1" presStyleCnt="2" custLinFactX="9041" custLinFactNeighborX="100000" custLinFactNeighborY="-151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D1AA11-79CC-4C76-9AD3-B37398DC564E}" type="pres">
      <dgm:prSet presAssocID="{FF46B41B-983A-48C0-8D5A-5C125003400E}" presName="funnel" presStyleLbl="trAlignAcc1" presStyleIdx="0" presStyleCnt="1" custScaleX="90348" custLinFactNeighborX="735" custLinFactNeighborY="1638"/>
      <dgm:spPr/>
    </dgm:pt>
  </dgm:ptLst>
  <dgm:cxnLst>
    <dgm:cxn modelId="{356939D1-3334-463F-B74C-4A29F8DFE440}" type="presOf" srcId="{C6008A62-61A2-4547-8608-5AE0EFD0625D}" destId="{61327E35-0C8F-4BA4-9E48-3ABBEB3A784F}" srcOrd="0" destOrd="0" presId="urn:microsoft.com/office/officeart/2005/8/layout/funnel1"/>
    <dgm:cxn modelId="{69E4CFB6-DEE2-4141-A652-7240D4BF58B8}" type="presOf" srcId="{FF46B41B-983A-48C0-8D5A-5C125003400E}" destId="{E24CB5FF-0C38-473F-9BBA-3FD09A3A0170}" srcOrd="0" destOrd="0" presId="urn:microsoft.com/office/officeart/2005/8/layout/funnel1"/>
    <dgm:cxn modelId="{7E581E58-98AA-4FAC-B772-4C28A3E71DC8}" srcId="{FF46B41B-983A-48C0-8D5A-5C125003400E}" destId="{C6008A62-61A2-4547-8608-5AE0EFD0625D}" srcOrd="2" destOrd="0" parTransId="{74A141E0-C022-4459-89F0-71CDD30E3C61}" sibTransId="{403ADE2A-3BC9-4722-A052-87F63070E257}"/>
    <dgm:cxn modelId="{2FE3EE2E-796E-4190-9BEC-6C1E05669AF7}" srcId="{FF46B41B-983A-48C0-8D5A-5C125003400E}" destId="{5EE76572-1967-4408-9582-FE14939C77E6}" srcOrd="1" destOrd="0" parTransId="{0636DF93-49E6-499D-BA2E-D7453FF0E85D}" sibTransId="{618A40A8-7CC0-4EA0-966E-517D53B57ECD}"/>
    <dgm:cxn modelId="{B9E8B496-6A98-48C0-87E3-775994F01798}" srcId="{FF46B41B-983A-48C0-8D5A-5C125003400E}" destId="{2F182675-A7D6-4E78-A4BD-474BCBE80CB3}" srcOrd="0" destOrd="0" parTransId="{B0B18305-4E54-4E44-AE26-5DA689F0E1F5}" sibTransId="{ECB161C9-EE9F-4FC2-BFC3-BF56AAA99B65}"/>
    <dgm:cxn modelId="{A74623B8-A0F2-418D-A122-997B78D3F789}" type="presOf" srcId="{2F182675-A7D6-4E78-A4BD-474BCBE80CB3}" destId="{E28195DE-0919-412D-8F1D-FAD6328EC407}" srcOrd="0" destOrd="0" presId="urn:microsoft.com/office/officeart/2005/8/layout/funnel1"/>
    <dgm:cxn modelId="{2290AAFC-967A-4DFF-B0F0-3564201628DA}" type="presOf" srcId="{5EE76572-1967-4408-9582-FE14939C77E6}" destId="{333CD5B8-E9C8-4379-B278-08D08526531B}" srcOrd="0" destOrd="0" presId="urn:microsoft.com/office/officeart/2005/8/layout/funnel1"/>
    <dgm:cxn modelId="{AE67FE23-E7F3-4703-8597-FED165B5BBC1}" type="presParOf" srcId="{E24CB5FF-0C38-473F-9BBA-3FD09A3A0170}" destId="{99411976-63E3-4D12-8D59-CDF4EC417B85}" srcOrd="0" destOrd="0" presId="urn:microsoft.com/office/officeart/2005/8/layout/funnel1"/>
    <dgm:cxn modelId="{B2D15832-28D2-4A04-9F0F-5A37C8CED427}" type="presParOf" srcId="{E24CB5FF-0C38-473F-9BBA-3FD09A3A0170}" destId="{95ED7ACD-B39D-48EF-AC49-B7ADA9BE7CF8}" srcOrd="1" destOrd="0" presId="urn:microsoft.com/office/officeart/2005/8/layout/funnel1"/>
    <dgm:cxn modelId="{7E7B8E1E-8D67-4307-98BF-FA823557281D}" type="presParOf" srcId="{E24CB5FF-0C38-473F-9BBA-3FD09A3A0170}" destId="{61327E35-0C8F-4BA4-9E48-3ABBEB3A784F}" srcOrd="2" destOrd="0" presId="urn:microsoft.com/office/officeart/2005/8/layout/funnel1"/>
    <dgm:cxn modelId="{5D52C25B-8538-4923-917B-2C7D9DC92E96}" type="presParOf" srcId="{E24CB5FF-0C38-473F-9BBA-3FD09A3A0170}" destId="{333CD5B8-E9C8-4379-B278-08D08526531B}" srcOrd="3" destOrd="0" presId="urn:microsoft.com/office/officeart/2005/8/layout/funnel1"/>
    <dgm:cxn modelId="{F2F6DF57-FCA5-48DD-A728-E8EFA42245D7}" type="presParOf" srcId="{E24CB5FF-0C38-473F-9BBA-3FD09A3A0170}" destId="{E28195DE-0919-412D-8F1D-FAD6328EC407}" srcOrd="4" destOrd="0" presId="urn:microsoft.com/office/officeart/2005/8/layout/funnel1"/>
    <dgm:cxn modelId="{D9295B36-CEC2-4394-A5C3-8AB3392A8AF5}" type="presParOf" srcId="{E24CB5FF-0C38-473F-9BBA-3FD09A3A0170}" destId="{C5D1AA11-79CC-4C76-9AD3-B37398DC564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B8550-B693-474A-9EC6-F9A4E581AF5B}" type="doc">
      <dgm:prSet loTypeId="urn:microsoft.com/office/officeart/2005/8/layout/venn2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hu-HU"/>
        </a:p>
      </dgm:t>
    </dgm:pt>
    <dgm:pt modelId="{03B49643-864A-4A4B-A295-9100241F6DBF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1600x1280</a:t>
          </a:r>
          <a:endParaRPr lang="hu-H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82CE3-A028-4917-8AC6-B19D5E7668F3}" type="parTrans" cxnId="{B4D6144B-4AC5-419D-9724-0B74E20B931E}">
      <dgm:prSet/>
      <dgm:spPr/>
      <dgm:t>
        <a:bodyPr/>
        <a:lstStyle/>
        <a:p>
          <a:endParaRPr lang="hu-HU"/>
        </a:p>
      </dgm:t>
    </dgm:pt>
    <dgm:pt modelId="{0EB78D20-B505-4A93-AE8D-8BA4CB8164E5}" type="sibTrans" cxnId="{B4D6144B-4AC5-419D-9724-0B74E20B931E}">
      <dgm:prSet/>
      <dgm:spPr/>
      <dgm:t>
        <a:bodyPr/>
        <a:lstStyle/>
        <a:p>
          <a:endParaRPr lang="hu-HU"/>
        </a:p>
      </dgm:t>
    </dgm:pt>
    <dgm:pt modelId="{BAD93C9E-C373-4EA4-8325-9BE370598CFF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800x600</a:t>
          </a:r>
          <a:endParaRPr lang="hu-H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65FF1-A5B3-407F-80D1-BC3BDC5DC4EA}" type="parTrans" cxnId="{1E8BA798-8E14-4334-8F1F-F4949C0587DD}">
      <dgm:prSet/>
      <dgm:spPr/>
      <dgm:t>
        <a:bodyPr/>
        <a:lstStyle/>
        <a:p>
          <a:endParaRPr lang="hu-HU"/>
        </a:p>
      </dgm:t>
    </dgm:pt>
    <dgm:pt modelId="{868FA5C7-434D-4135-B670-91970EE3ACAA}" type="sibTrans" cxnId="{1E8BA798-8E14-4334-8F1F-F4949C0587DD}">
      <dgm:prSet/>
      <dgm:spPr/>
      <dgm:t>
        <a:bodyPr/>
        <a:lstStyle/>
        <a:p>
          <a:endParaRPr lang="hu-HU"/>
        </a:p>
      </dgm:t>
    </dgm:pt>
    <dgm:pt modelId="{9783928F-AE34-4DDD-BB52-E4CD0D92B62E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640x480</a:t>
          </a:r>
          <a:endParaRPr lang="hu-H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A53C9-1B99-48C8-B5EE-A9C69D3903C8}" type="parTrans" cxnId="{BEA34F12-7E22-4DF0-8F75-6AAA9ECD366A}">
      <dgm:prSet/>
      <dgm:spPr/>
      <dgm:t>
        <a:bodyPr/>
        <a:lstStyle/>
        <a:p>
          <a:endParaRPr lang="hu-HU"/>
        </a:p>
      </dgm:t>
    </dgm:pt>
    <dgm:pt modelId="{AC319C27-3ACC-464D-80B1-3BE03EBC1413}" type="sibTrans" cxnId="{BEA34F12-7E22-4DF0-8F75-6AAA9ECD366A}">
      <dgm:prSet/>
      <dgm:spPr/>
      <dgm:t>
        <a:bodyPr/>
        <a:lstStyle/>
        <a:p>
          <a:endParaRPr lang="hu-HU"/>
        </a:p>
      </dgm:t>
    </dgm:pt>
    <dgm:pt modelId="{E082FD5C-1021-48E3-B7A6-0AA7E7B297EC}">
      <dgm:prSet/>
      <dgm:spPr/>
      <dgm:t>
        <a:bodyPr/>
        <a:lstStyle/>
        <a:p>
          <a:r>
            <a:rPr lang="hu-H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1280x1024</a:t>
          </a:r>
          <a:endParaRPr lang="hu-H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276087-1186-4DCE-A8D7-B453CF297205}" type="parTrans" cxnId="{BBE88356-54F4-4794-A8A5-D5F2B3633FB9}">
      <dgm:prSet/>
      <dgm:spPr/>
      <dgm:t>
        <a:bodyPr/>
        <a:lstStyle/>
        <a:p>
          <a:endParaRPr lang="hu-HU"/>
        </a:p>
      </dgm:t>
    </dgm:pt>
    <dgm:pt modelId="{89D3AFD0-0DF2-4969-9A58-4473B426A412}" type="sibTrans" cxnId="{BBE88356-54F4-4794-A8A5-D5F2B3633FB9}">
      <dgm:prSet/>
      <dgm:spPr/>
      <dgm:t>
        <a:bodyPr/>
        <a:lstStyle/>
        <a:p>
          <a:endParaRPr lang="hu-HU"/>
        </a:p>
      </dgm:t>
    </dgm:pt>
    <dgm:pt modelId="{F074C14B-D7A2-4805-B78B-D8CFB3F4D7D4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1024x768</a:t>
          </a:r>
          <a:endParaRPr lang="hu-H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7DA5E-AD24-4EA8-B0D7-226D97BCA508}" type="sibTrans" cxnId="{3F9C1665-E974-40F1-B1B1-4976943EDA95}">
      <dgm:prSet/>
      <dgm:spPr/>
      <dgm:t>
        <a:bodyPr/>
        <a:lstStyle/>
        <a:p>
          <a:endParaRPr lang="hu-HU"/>
        </a:p>
      </dgm:t>
    </dgm:pt>
    <dgm:pt modelId="{C0453AEE-5337-491B-8D35-56AB2CF86562}" type="parTrans" cxnId="{3F9C1665-E974-40F1-B1B1-4976943EDA95}">
      <dgm:prSet/>
      <dgm:spPr/>
      <dgm:t>
        <a:bodyPr/>
        <a:lstStyle/>
        <a:p>
          <a:endParaRPr lang="hu-HU"/>
        </a:p>
      </dgm:t>
    </dgm:pt>
    <dgm:pt modelId="{19B8AA4B-8674-488C-9D4B-85378E13CD85}" type="pres">
      <dgm:prSet presAssocID="{48FB8550-B693-474A-9EC6-F9A4E581AF5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1F86540-A8EC-4569-BB9D-F3746DBC3336}" type="pres">
      <dgm:prSet presAssocID="{48FB8550-B693-474A-9EC6-F9A4E581AF5B}" presName="comp1" presStyleCnt="0"/>
      <dgm:spPr/>
      <dgm:t>
        <a:bodyPr/>
        <a:lstStyle/>
        <a:p>
          <a:endParaRPr lang="hu-HU"/>
        </a:p>
      </dgm:t>
    </dgm:pt>
    <dgm:pt modelId="{ABD84F55-949A-4654-A4A9-C56859791507}" type="pres">
      <dgm:prSet presAssocID="{48FB8550-B693-474A-9EC6-F9A4E581AF5B}" presName="circle1" presStyleLbl="node1" presStyleIdx="0" presStyleCnt="5" custLinFactNeighborX="679"/>
      <dgm:spPr/>
      <dgm:t>
        <a:bodyPr/>
        <a:lstStyle/>
        <a:p>
          <a:endParaRPr lang="hu-HU"/>
        </a:p>
      </dgm:t>
    </dgm:pt>
    <dgm:pt modelId="{062642B0-D6B2-45A5-8CB7-3524C39AE770}" type="pres">
      <dgm:prSet presAssocID="{48FB8550-B693-474A-9EC6-F9A4E581AF5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4455CF-1AAF-49D6-BFF2-4589FE76DA3A}" type="pres">
      <dgm:prSet presAssocID="{48FB8550-B693-474A-9EC6-F9A4E581AF5B}" presName="comp2" presStyleCnt="0"/>
      <dgm:spPr/>
      <dgm:t>
        <a:bodyPr/>
        <a:lstStyle/>
        <a:p>
          <a:endParaRPr lang="hu-HU"/>
        </a:p>
      </dgm:t>
    </dgm:pt>
    <dgm:pt modelId="{503BF04A-DAED-4858-B596-311EB28CC90C}" type="pres">
      <dgm:prSet presAssocID="{48FB8550-B693-474A-9EC6-F9A4E581AF5B}" presName="circle2" presStyleLbl="node1" presStyleIdx="1" presStyleCnt="5"/>
      <dgm:spPr/>
      <dgm:t>
        <a:bodyPr/>
        <a:lstStyle/>
        <a:p>
          <a:endParaRPr lang="hu-HU"/>
        </a:p>
      </dgm:t>
    </dgm:pt>
    <dgm:pt modelId="{18636C77-2C3F-46E8-9416-97F9F6B2CDBE}" type="pres">
      <dgm:prSet presAssocID="{48FB8550-B693-474A-9EC6-F9A4E581AF5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54DAA4-F267-464C-BFC8-2788639F9121}" type="pres">
      <dgm:prSet presAssocID="{48FB8550-B693-474A-9EC6-F9A4E581AF5B}" presName="comp3" presStyleCnt="0"/>
      <dgm:spPr/>
      <dgm:t>
        <a:bodyPr/>
        <a:lstStyle/>
        <a:p>
          <a:endParaRPr lang="hu-HU"/>
        </a:p>
      </dgm:t>
    </dgm:pt>
    <dgm:pt modelId="{647F4D92-CF69-45FD-A3E0-8B0B498FD43E}" type="pres">
      <dgm:prSet presAssocID="{48FB8550-B693-474A-9EC6-F9A4E581AF5B}" presName="circle3" presStyleLbl="node1" presStyleIdx="2" presStyleCnt="5" custLinFactNeighborX="455" custLinFactNeighborY="2230"/>
      <dgm:spPr/>
      <dgm:t>
        <a:bodyPr/>
        <a:lstStyle/>
        <a:p>
          <a:endParaRPr lang="hu-HU"/>
        </a:p>
      </dgm:t>
    </dgm:pt>
    <dgm:pt modelId="{A036823F-578E-4BD6-9EF1-0BD7208909C1}" type="pres">
      <dgm:prSet presAssocID="{48FB8550-B693-474A-9EC6-F9A4E581AF5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C38131-CF05-449B-A9F5-45DCEBAE1D93}" type="pres">
      <dgm:prSet presAssocID="{48FB8550-B693-474A-9EC6-F9A4E581AF5B}" presName="comp4" presStyleCnt="0"/>
      <dgm:spPr/>
      <dgm:t>
        <a:bodyPr/>
        <a:lstStyle/>
        <a:p>
          <a:endParaRPr lang="hu-HU"/>
        </a:p>
      </dgm:t>
    </dgm:pt>
    <dgm:pt modelId="{FAF3D68D-4B46-48EF-880E-E69183F500C2}" type="pres">
      <dgm:prSet presAssocID="{48FB8550-B693-474A-9EC6-F9A4E581AF5B}" presName="circle4" presStyleLbl="node1" presStyleIdx="3" presStyleCnt="5"/>
      <dgm:spPr/>
      <dgm:t>
        <a:bodyPr/>
        <a:lstStyle/>
        <a:p>
          <a:endParaRPr lang="hu-HU"/>
        </a:p>
      </dgm:t>
    </dgm:pt>
    <dgm:pt modelId="{2C943345-B871-458F-9B78-F7D2FEA1127A}" type="pres">
      <dgm:prSet presAssocID="{48FB8550-B693-474A-9EC6-F9A4E581AF5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DDB582-B5F0-415D-8840-F719DD480001}" type="pres">
      <dgm:prSet presAssocID="{48FB8550-B693-474A-9EC6-F9A4E581AF5B}" presName="comp5" presStyleCnt="0"/>
      <dgm:spPr/>
      <dgm:t>
        <a:bodyPr/>
        <a:lstStyle/>
        <a:p>
          <a:endParaRPr lang="hu-HU"/>
        </a:p>
      </dgm:t>
    </dgm:pt>
    <dgm:pt modelId="{D6819747-C171-40BB-A4E4-013834957C07}" type="pres">
      <dgm:prSet presAssocID="{48FB8550-B693-474A-9EC6-F9A4E581AF5B}" presName="circle5" presStyleLbl="node1" presStyleIdx="4" presStyleCnt="5"/>
      <dgm:spPr/>
      <dgm:t>
        <a:bodyPr/>
        <a:lstStyle/>
        <a:p>
          <a:endParaRPr lang="hu-HU"/>
        </a:p>
      </dgm:t>
    </dgm:pt>
    <dgm:pt modelId="{25FA8494-D3B7-4BC0-83DD-C2A1F7012292}" type="pres">
      <dgm:prSet presAssocID="{48FB8550-B693-474A-9EC6-F9A4E581AF5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9996BB8-289D-4CE4-989A-D5A3B3EBA041}" type="presOf" srcId="{9783928F-AE34-4DDD-BB52-E4CD0D92B62E}" destId="{25FA8494-D3B7-4BC0-83DD-C2A1F7012292}" srcOrd="1" destOrd="0" presId="urn:microsoft.com/office/officeart/2005/8/layout/venn2"/>
    <dgm:cxn modelId="{94EB9675-3070-40D0-B722-97DC507C1330}" type="presOf" srcId="{9783928F-AE34-4DDD-BB52-E4CD0D92B62E}" destId="{D6819747-C171-40BB-A4E4-013834957C07}" srcOrd="0" destOrd="0" presId="urn:microsoft.com/office/officeart/2005/8/layout/venn2"/>
    <dgm:cxn modelId="{3F9C1665-E974-40F1-B1B1-4976943EDA95}" srcId="{48FB8550-B693-474A-9EC6-F9A4E581AF5B}" destId="{F074C14B-D7A2-4805-B78B-D8CFB3F4D7D4}" srcOrd="2" destOrd="0" parTransId="{C0453AEE-5337-491B-8D35-56AB2CF86562}" sibTransId="{9287DA5E-AD24-4EA8-B0D7-226D97BCA508}"/>
    <dgm:cxn modelId="{1E8BA798-8E14-4334-8F1F-F4949C0587DD}" srcId="{48FB8550-B693-474A-9EC6-F9A4E581AF5B}" destId="{BAD93C9E-C373-4EA4-8325-9BE370598CFF}" srcOrd="3" destOrd="0" parTransId="{7D665FF1-A5B3-407F-80D1-BC3BDC5DC4EA}" sibTransId="{868FA5C7-434D-4135-B670-91970EE3ACAA}"/>
    <dgm:cxn modelId="{17916093-D8BE-4170-9FE1-76C26510B38C}" type="presOf" srcId="{BAD93C9E-C373-4EA4-8325-9BE370598CFF}" destId="{2C943345-B871-458F-9B78-F7D2FEA1127A}" srcOrd="1" destOrd="0" presId="urn:microsoft.com/office/officeart/2005/8/layout/venn2"/>
    <dgm:cxn modelId="{2CE8C2F9-BA36-4AE7-83FF-39EF13A9F3E2}" type="presOf" srcId="{E082FD5C-1021-48E3-B7A6-0AA7E7B297EC}" destId="{503BF04A-DAED-4858-B596-311EB28CC90C}" srcOrd="0" destOrd="0" presId="urn:microsoft.com/office/officeart/2005/8/layout/venn2"/>
    <dgm:cxn modelId="{2CCCCF58-030F-4E4F-AE2A-9A0A2F3175B1}" type="presOf" srcId="{F074C14B-D7A2-4805-B78B-D8CFB3F4D7D4}" destId="{A036823F-578E-4BD6-9EF1-0BD7208909C1}" srcOrd="1" destOrd="0" presId="urn:microsoft.com/office/officeart/2005/8/layout/venn2"/>
    <dgm:cxn modelId="{B4D6144B-4AC5-419D-9724-0B74E20B931E}" srcId="{48FB8550-B693-474A-9EC6-F9A4E581AF5B}" destId="{03B49643-864A-4A4B-A295-9100241F6DBF}" srcOrd="0" destOrd="0" parTransId="{42582CE3-A028-4917-8AC6-B19D5E7668F3}" sibTransId="{0EB78D20-B505-4A93-AE8D-8BA4CB8164E5}"/>
    <dgm:cxn modelId="{C653DA1F-F8AF-4EAB-895B-24FBB30C1C49}" type="presOf" srcId="{03B49643-864A-4A4B-A295-9100241F6DBF}" destId="{ABD84F55-949A-4654-A4A9-C56859791507}" srcOrd="0" destOrd="0" presId="urn:microsoft.com/office/officeart/2005/8/layout/venn2"/>
    <dgm:cxn modelId="{9D77AF4C-3743-41D0-9E44-D2EF27450B72}" type="presOf" srcId="{48FB8550-B693-474A-9EC6-F9A4E581AF5B}" destId="{19B8AA4B-8674-488C-9D4B-85378E13CD85}" srcOrd="0" destOrd="0" presId="urn:microsoft.com/office/officeart/2005/8/layout/venn2"/>
    <dgm:cxn modelId="{13BBB42B-D9D9-4201-8385-73CA016A3B39}" type="presOf" srcId="{F074C14B-D7A2-4805-B78B-D8CFB3F4D7D4}" destId="{647F4D92-CF69-45FD-A3E0-8B0B498FD43E}" srcOrd="0" destOrd="0" presId="urn:microsoft.com/office/officeart/2005/8/layout/venn2"/>
    <dgm:cxn modelId="{BEA34F12-7E22-4DF0-8F75-6AAA9ECD366A}" srcId="{48FB8550-B693-474A-9EC6-F9A4E581AF5B}" destId="{9783928F-AE34-4DDD-BB52-E4CD0D92B62E}" srcOrd="4" destOrd="0" parTransId="{A98A53C9-1B99-48C8-B5EE-A9C69D3903C8}" sibTransId="{AC319C27-3ACC-464D-80B1-3BE03EBC1413}"/>
    <dgm:cxn modelId="{BBE88356-54F4-4794-A8A5-D5F2B3633FB9}" srcId="{48FB8550-B693-474A-9EC6-F9A4E581AF5B}" destId="{E082FD5C-1021-48E3-B7A6-0AA7E7B297EC}" srcOrd="1" destOrd="0" parTransId="{B8276087-1186-4DCE-A8D7-B453CF297205}" sibTransId="{89D3AFD0-0DF2-4969-9A58-4473B426A412}"/>
    <dgm:cxn modelId="{3C94D9E3-27B9-4231-A983-A50076B60939}" type="presOf" srcId="{BAD93C9E-C373-4EA4-8325-9BE370598CFF}" destId="{FAF3D68D-4B46-48EF-880E-E69183F500C2}" srcOrd="0" destOrd="0" presId="urn:microsoft.com/office/officeart/2005/8/layout/venn2"/>
    <dgm:cxn modelId="{E32E54CC-39ED-405B-8FC0-A921C9BB6B4C}" type="presOf" srcId="{E082FD5C-1021-48E3-B7A6-0AA7E7B297EC}" destId="{18636C77-2C3F-46E8-9416-97F9F6B2CDBE}" srcOrd="1" destOrd="0" presId="urn:microsoft.com/office/officeart/2005/8/layout/venn2"/>
    <dgm:cxn modelId="{F6776C9E-2BDB-4F3E-8E0B-C44EC330A8A2}" type="presOf" srcId="{03B49643-864A-4A4B-A295-9100241F6DBF}" destId="{062642B0-D6B2-45A5-8CB7-3524C39AE770}" srcOrd="1" destOrd="0" presId="urn:microsoft.com/office/officeart/2005/8/layout/venn2"/>
    <dgm:cxn modelId="{591A9C2F-F0E0-4A09-B1AE-373E7ECD7371}" type="presParOf" srcId="{19B8AA4B-8674-488C-9D4B-85378E13CD85}" destId="{B1F86540-A8EC-4569-BB9D-F3746DBC3336}" srcOrd="0" destOrd="0" presId="urn:microsoft.com/office/officeart/2005/8/layout/venn2"/>
    <dgm:cxn modelId="{5918C299-95D8-4957-A4DB-F686A6A128C9}" type="presParOf" srcId="{B1F86540-A8EC-4569-BB9D-F3746DBC3336}" destId="{ABD84F55-949A-4654-A4A9-C56859791507}" srcOrd="0" destOrd="0" presId="urn:microsoft.com/office/officeart/2005/8/layout/venn2"/>
    <dgm:cxn modelId="{4EDBCB46-DEE8-4343-8C3F-662A0A14045D}" type="presParOf" srcId="{B1F86540-A8EC-4569-BB9D-F3746DBC3336}" destId="{062642B0-D6B2-45A5-8CB7-3524C39AE770}" srcOrd="1" destOrd="0" presId="urn:microsoft.com/office/officeart/2005/8/layout/venn2"/>
    <dgm:cxn modelId="{B75101C0-90FB-437C-87C1-50E1A0EB2B54}" type="presParOf" srcId="{19B8AA4B-8674-488C-9D4B-85378E13CD85}" destId="{174455CF-1AAF-49D6-BFF2-4589FE76DA3A}" srcOrd="1" destOrd="0" presId="urn:microsoft.com/office/officeart/2005/8/layout/venn2"/>
    <dgm:cxn modelId="{FCEB41FD-844E-46D2-A908-90006D6EAD75}" type="presParOf" srcId="{174455CF-1AAF-49D6-BFF2-4589FE76DA3A}" destId="{503BF04A-DAED-4858-B596-311EB28CC90C}" srcOrd="0" destOrd="0" presId="urn:microsoft.com/office/officeart/2005/8/layout/venn2"/>
    <dgm:cxn modelId="{396E22AE-E315-4935-BFE0-19038D541D3D}" type="presParOf" srcId="{174455CF-1AAF-49D6-BFF2-4589FE76DA3A}" destId="{18636C77-2C3F-46E8-9416-97F9F6B2CDBE}" srcOrd="1" destOrd="0" presId="urn:microsoft.com/office/officeart/2005/8/layout/venn2"/>
    <dgm:cxn modelId="{14AE314E-110A-4D77-97A5-1AD70D7E70A1}" type="presParOf" srcId="{19B8AA4B-8674-488C-9D4B-85378E13CD85}" destId="{5C54DAA4-F267-464C-BFC8-2788639F9121}" srcOrd="2" destOrd="0" presId="urn:microsoft.com/office/officeart/2005/8/layout/venn2"/>
    <dgm:cxn modelId="{3A5270AA-3F8B-445A-A131-96B5E118F6E9}" type="presParOf" srcId="{5C54DAA4-F267-464C-BFC8-2788639F9121}" destId="{647F4D92-CF69-45FD-A3E0-8B0B498FD43E}" srcOrd="0" destOrd="0" presId="urn:microsoft.com/office/officeart/2005/8/layout/venn2"/>
    <dgm:cxn modelId="{D81779C5-071B-44CA-BBE5-82B5669AC004}" type="presParOf" srcId="{5C54DAA4-F267-464C-BFC8-2788639F9121}" destId="{A036823F-578E-4BD6-9EF1-0BD7208909C1}" srcOrd="1" destOrd="0" presId="urn:microsoft.com/office/officeart/2005/8/layout/venn2"/>
    <dgm:cxn modelId="{DE8772BC-25CA-4E66-9A82-457DC7007CE4}" type="presParOf" srcId="{19B8AA4B-8674-488C-9D4B-85378E13CD85}" destId="{DCC38131-CF05-449B-A9F5-45DCEBAE1D93}" srcOrd="3" destOrd="0" presId="urn:microsoft.com/office/officeart/2005/8/layout/venn2"/>
    <dgm:cxn modelId="{F4DF2873-8DEF-4F57-86B0-B1B2075EF499}" type="presParOf" srcId="{DCC38131-CF05-449B-A9F5-45DCEBAE1D93}" destId="{FAF3D68D-4B46-48EF-880E-E69183F500C2}" srcOrd="0" destOrd="0" presId="urn:microsoft.com/office/officeart/2005/8/layout/venn2"/>
    <dgm:cxn modelId="{4862E40E-E8E7-4121-A41D-8AC58267E7E8}" type="presParOf" srcId="{DCC38131-CF05-449B-A9F5-45DCEBAE1D93}" destId="{2C943345-B871-458F-9B78-F7D2FEA1127A}" srcOrd="1" destOrd="0" presId="urn:microsoft.com/office/officeart/2005/8/layout/venn2"/>
    <dgm:cxn modelId="{D8AB3D29-9C99-4F3C-B294-4551B9F3E2F9}" type="presParOf" srcId="{19B8AA4B-8674-488C-9D4B-85378E13CD85}" destId="{8BDDB582-B5F0-415D-8840-F719DD480001}" srcOrd="4" destOrd="0" presId="urn:microsoft.com/office/officeart/2005/8/layout/venn2"/>
    <dgm:cxn modelId="{42BD33A7-F78F-45FB-9DF7-93877838799D}" type="presParOf" srcId="{8BDDB582-B5F0-415D-8840-F719DD480001}" destId="{D6819747-C171-40BB-A4E4-013834957C07}" srcOrd="0" destOrd="0" presId="urn:microsoft.com/office/officeart/2005/8/layout/venn2"/>
    <dgm:cxn modelId="{3C3144A6-6EF5-48EC-A138-4FC341909ED4}" type="presParOf" srcId="{8BDDB582-B5F0-415D-8840-F719DD480001}" destId="{25FA8494-D3B7-4BC0-83DD-C2A1F701229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3BB79-207D-4B84-85D0-CFB640E4586B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10ED4879-DE3B-49DF-863A-E5B347A2749C}">
      <dgm:prSet phldrT="[Szöveg]" custT="1"/>
      <dgm:spPr/>
      <dgm:t>
        <a:bodyPr/>
        <a:lstStyle/>
        <a:p>
          <a:pPr algn="ctr"/>
          <a:r>
            <a:rPr lang="hu-HU" sz="1800" dirty="0" smtClean="0">
              <a:solidFill>
                <a:schemeClr val="accent2">
                  <a:lumMod val="75000"/>
                </a:schemeClr>
              </a:solidFill>
              <a:latin typeface="Franklin Gothic Demi Cond" pitchFamily="34" charset="0"/>
            </a:rPr>
            <a:t>Jellemzői</a:t>
          </a:r>
          <a:endParaRPr lang="hu-HU" sz="1700" dirty="0">
            <a:solidFill>
              <a:schemeClr val="accent2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610FD05F-7249-48EE-97BD-728AEF8D6B3C}" type="parTrans" cxnId="{8867988E-BADF-43E7-BF67-A3F79DA14665}">
      <dgm:prSet/>
      <dgm:spPr/>
      <dgm:t>
        <a:bodyPr/>
        <a:lstStyle/>
        <a:p>
          <a:endParaRPr lang="hu-HU"/>
        </a:p>
      </dgm:t>
    </dgm:pt>
    <dgm:pt modelId="{DF4FA811-A02D-4792-90D9-A9BAA31E8F66}" type="sibTrans" cxnId="{8867988E-BADF-43E7-BF67-A3F79DA14665}">
      <dgm:prSet/>
      <dgm:spPr/>
      <dgm:t>
        <a:bodyPr/>
        <a:lstStyle/>
        <a:p>
          <a:endParaRPr lang="hu-HU"/>
        </a:p>
      </dgm:t>
    </dgm:pt>
    <dgm:pt modelId="{8715D9DC-0F2D-4C99-8095-01107EA865D3}">
      <dgm:prSet phldrT="[Szöveg]"/>
      <dgm:spPr/>
      <dgm:t>
        <a:bodyPr/>
        <a:lstStyle/>
        <a:p>
          <a:pPr>
            <a:lnSpc>
              <a:spcPct val="150000"/>
            </a:lnSpc>
          </a:pP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Az LCD technikából fejlesztették ki</a:t>
          </a:r>
          <a:endParaRPr lang="hu-H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05522E-D537-4216-984D-E8C4FF759798}" type="parTrans" cxnId="{F32423A8-9FF1-47F0-AF42-DE99D2577851}">
      <dgm:prSet/>
      <dgm:spPr/>
      <dgm:t>
        <a:bodyPr/>
        <a:lstStyle/>
        <a:p>
          <a:endParaRPr lang="hu-HU"/>
        </a:p>
      </dgm:t>
    </dgm:pt>
    <dgm:pt modelId="{0F7EA9E1-7407-4593-8893-B9787E571746}" type="sibTrans" cxnId="{F32423A8-9FF1-47F0-AF42-DE99D2577851}">
      <dgm:prSet/>
      <dgm:spPr/>
      <dgm:t>
        <a:bodyPr/>
        <a:lstStyle/>
        <a:p>
          <a:endParaRPr lang="hu-HU"/>
        </a:p>
      </dgm:t>
    </dgm:pt>
    <dgm:pt modelId="{4550CE60-C2DC-4037-AE93-D1B01E64456B}">
      <dgm:prSet phldrT="[Szöveg]"/>
      <dgm:spPr/>
      <dgm:t>
        <a:bodyPr/>
        <a:lstStyle/>
        <a:p>
          <a:pPr>
            <a:lnSpc>
              <a:spcPct val="150000"/>
            </a:lnSpc>
          </a:pP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TFT = </a:t>
          </a:r>
          <a:r>
            <a:rPr lang="hu-HU" b="1" dirty="0" err="1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T</a:t>
          </a:r>
          <a:r>
            <a:rPr lang="hu-HU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hin</a:t>
          </a: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hu-HU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F</a:t>
          </a: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ilm </a:t>
          </a:r>
          <a:r>
            <a:rPr lang="hu-HU" b="1" dirty="0" err="1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T</a:t>
          </a:r>
          <a:r>
            <a:rPr lang="hu-HU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ransistor</a:t>
          </a: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azaz Vékonyfilm Tranzisztor</a:t>
          </a:r>
          <a:endParaRPr lang="hu-H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CEA96C5-6342-468F-A5AA-05801D76A7B8}" type="parTrans" cxnId="{180AC914-48B2-40A6-B4AE-CDD598745739}">
      <dgm:prSet/>
      <dgm:spPr/>
      <dgm:t>
        <a:bodyPr/>
        <a:lstStyle/>
        <a:p>
          <a:endParaRPr lang="hu-HU"/>
        </a:p>
      </dgm:t>
    </dgm:pt>
    <dgm:pt modelId="{BE168F32-6EC8-4502-AF4B-B8370106BF87}" type="sibTrans" cxnId="{180AC914-48B2-40A6-B4AE-CDD598745739}">
      <dgm:prSet/>
      <dgm:spPr/>
      <dgm:t>
        <a:bodyPr/>
        <a:lstStyle/>
        <a:p>
          <a:endParaRPr lang="hu-HU"/>
        </a:p>
      </dgm:t>
    </dgm:pt>
    <dgm:pt modelId="{8B061B8B-A8E3-484B-B9F5-C1674CDD2253}">
      <dgm:prSet phldrT="[Szöveg]"/>
      <dgm:spPr/>
      <dgm:t>
        <a:bodyPr/>
        <a:lstStyle/>
        <a:p>
          <a:pPr>
            <a:lnSpc>
              <a:spcPct val="150000"/>
            </a:lnSpc>
          </a:pP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Egy-egy képpontja egy tranzisztorból áll</a:t>
          </a:r>
          <a:endParaRPr lang="hu-H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971BFE-6D60-4C1E-BE8A-59D1C645B154}" type="parTrans" cxnId="{F40F1E86-1E4B-4FF2-8992-182CE621112F}">
      <dgm:prSet/>
      <dgm:spPr/>
      <dgm:t>
        <a:bodyPr/>
        <a:lstStyle/>
        <a:p>
          <a:endParaRPr lang="hu-HU"/>
        </a:p>
      </dgm:t>
    </dgm:pt>
    <dgm:pt modelId="{11599A53-157A-4476-853F-BC07BCB2122D}" type="sibTrans" cxnId="{F40F1E86-1E4B-4FF2-8992-182CE621112F}">
      <dgm:prSet/>
      <dgm:spPr/>
      <dgm:t>
        <a:bodyPr/>
        <a:lstStyle/>
        <a:p>
          <a:endParaRPr lang="hu-HU"/>
        </a:p>
      </dgm:t>
    </dgm:pt>
    <dgm:pt modelId="{31621F28-0513-4E1D-A999-32B29D6C1E50}">
      <dgm:prSet/>
      <dgm:spPr/>
      <dgm:t>
        <a:bodyPr/>
        <a:lstStyle/>
        <a:p>
          <a:pPr>
            <a:lnSpc>
              <a:spcPct val="150000"/>
            </a:lnSpc>
          </a:pPr>
          <a:r>
            <a:rPr lang="hu-H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Ezek aktív állapotban képesek egy világító pont előállítására</a:t>
          </a:r>
          <a:endParaRPr lang="hu-HU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921335-6669-48AC-B8D0-B1181F86A1C8}" type="parTrans" cxnId="{EF0AC023-FDB9-46FB-BC87-F719BD2BEE7A}">
      <dgm:prSet/>
      <dgm:spPr/>
      <dgm:t>
        <a:bodyPr/>
        <a:lstStyle/>
        <a:p>
          <a:endParaRPr lang="hu-HU"/>
        </a:p>
      </dgm:t>
    </dgm:pt>
    <dgm:pt modelId="{E70496BF-F6D1-4831-9235-B6F38E7F9679}" type="sibTrans" cxnId="{EF0AC023-FDB9-46FB-BC87-F719BD2BEE7A}">
      <dgm:prSet/>
      <dgm:spPr/>
      <dgm:t>
        <a:bodyPr/>
        <a:lstStyle/>
        <a:p>
          <a:endParaRPr lang="hu-HU"/>
        </a:p>
      </dgm:t>
    </dgm:pt>
    <dgm:pt modelId="{8736080C-C55D-4520-91F8-57829069D30C}" type="pres">
      <dgm:prSet presAssocID="{26F3BB79-207D-4B84-85D0-CFB640E458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7D91D51-E9E1-41D6-9970-A772DB7F509D}" type="pres">
      <dgm:prSet presAssocID="{10ED4879-DE3B-49DF-863A-E5B347A2749C}" presName="parentLin" presStyleCnt="0"/>
      <dgm:spPr/>
    </dgm:pt>
    <dgm:pt modelId="{AA4BB7F9-C502-4705-B7A5-E4F3CB7AE074}" type="pres">
      <dgm:prSet presAssocID="{10ED4879-DE3B-49DF-863A-E5B347A2749C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B80B9BCA-D02F-4DB0-A4C5-A39BD14F1DE8}" type="pres">
      <dgm:prSet presAssocID="{10ED4879-DE3B-49DF-863A-E5B347A274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0A5E33-FC13-4CD4-A6DF-BACE19831ED7}" type="pres">
      <dgm:prSet presAssocID="{10ED4879-DE3B-49DF-863A-E5B347A2749C}" presName="negativeSpace" presStyleCnt="0"/>
      <dgm:spPr/>
    </dgm:pt>
    <dgm:pt modelId="{7DC3D5F7-CD73-41B2-AE4C-DA784B8B7678}" type="pres">
      <dgm:prSet presAssocID="{10ED4879-DE3B-49DF-863A-E5B347A2749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34D904D-45AB-4882-9044-3B456F664E48}" type="presOf" srcId="{4550CE60-C2DC-4037-AE93-D1B01E64456B}" destId="{7DC3D5F7-CD73-41B2-AE4C-DA784B8B7678}" srcOrd="0" destOrd="1" presId="urn:microsoft.com/office/officeart/2005/8/layout/list1"/>
    <dgm:cxn modelId="{EF0AC023-FDB9-46FB-BC87-F719BD2BEE7A}" srcId="{10ED4879-DE3B-49DF-863A-E5B347A2749C}" destId="{31621F28-0513-4E1D-A999-32B29D6C1E50}" srcOrd="3" destOrd="0" parTransId="{7C921335-6669-48AC-B8D0-B1181F86A1C8}" sibTransId="{E70496BF-F6D1-4831-9235-B6F38E7F9679}"/>
    <dgm:cxn modelId="{412DE073-8AD1-40C0-9644-314B39DCB1F1}" type="presOf" srcId="{8715D9DC-0F2D-4C99-8095-01107EA865D3}" destId="{7DC3D5F7-CD73-41B2-AE4C-DA784B8B7678}" srcOrd="0" destOrd="0" presId="urn:microsoft.com/office/officeart/2005/8/layout/list1"/>
    <dgm:cxn modelId="{F32423A8-9FF1-47F0-AF42-DE99D2577851}" srcId="{10ED4879-DE3B-49DF-863A-E5B347A2749C}" destId="{8715D9DC-0F2D-4C99-8095-01107EA865D3}" srcOrd="0" destOrd="0" parTransId="{7B05522E-D537-4216-984D-E8C4FF759798}" sibTransId="{0F7EA9E1-7407-4593-8893-B9787E571746}"/>
    <dgm:cxn modelId="{8D16D3C1-D32A-4AFF-B770-2A023ED3E499}" type="presOf" srcId="{26F3BB79-207D-4B84-85D0-CFB640E4586B}" destId="{8736080C-C55D-4520-91F8-57829069D30C}" srcOrd="0" destOrd="0" presId="urn:microsoft.com/office/officeart/2005/8/layout/list1"/>
    <dgm:cxn modelId="{8867988E-BADF-43E7-BF67-A3F79DA14665}" srcId="{26F3BB79-207D-4B84-85D0-CFB640E4586B}" destId="{10ED4879-DE3B-49DF-863A-E5B347A2749C}" srcOrd="0" destOrd="0" parTransId="{610FD05F-7249-48EE-97BD-728AEF8D6B3C}" sibTransId="{DF4FA811-A02D-4792-90D9-A9BAA31E8F66}"/>
    <dgm:cxn modelId="{032B389F-63E0-47B4-B146-E49CA7039AA1}" type="presOf" srcId="{10ED4879-DE3B-49DF-863A-E5B347A2749C}" destId="{AA4BB7F9-C502-4705-B7A5-E4F3CB7AE074}" srcOrd="0" destOrd="0" presId="urn:microsoft.com/office/officeart/2005/8/layout/list1"/>
    <dgm:cxn modelId="{92E3E811-DF11-4144-9A88-4C8FCF2DF45B}" type="presOf" srcId="{8B061B8B-A8E3-484B-B9F5-C1674CDD2253}" destId="{7DC3D5F7-CD73-41B2-AE4C-DA784B8B7678}" srcOrd="0" destOrd="2" presId="urn:microsoft.com/office/officeart/2005/8/layout/list1"/>
    <dgm:cxn modelId="{180AC914-48B2-40A6-B4AE-CDD598745739}" srcId="{10ED4879-DE3B-49DF-863A-E5B347A2749C}" destId="{4550CE60-C2DC-4037-AE93-D1B01E64456B}" srcOrd="1" destOrd="0" parTransId="{4CEA96C5-6342-468F-A5AA-05801D76A7B8}" sibTransId="{BE168F32-6EC8-4502-AF4B-B8370106BF87}"/>
    <dgm:cxn modelId="{8A6CE09F-B052-4498-A502-95759C485F82}" type="presOf" srcId="{10ED4879-DE3B-49DF-863A-E5B347A2749C}" destId="{B80B9BCA-D02F-4DB0-A4C5-A39BD14F1DE8}" srcOrd="1" destOrd="0" presId="urn:microsoft.com/office/officeart/2005/8/layout/list1"/>
    <dgm:cxn modelId="{060D181F-C1A8-4D9A-B8CD-07E1C1141801}" type="presOf" srcId="{31621F28-0513-4E1D-A999-32B29D6C1E50}" destId="{7DC3D5F7-CD73-41B2-AE4C-DA784B8B7678}" srcOrd="0" destOrd="3" presId="urn:microsoft.com/office/officeart/2005/8/layout/list1"/>
    <dgm:cxn modelId="{F40F1E86-1E4B-4FF2-8992-182CE621112F}" srcId="{10ED4879-DE3B-49DF-863A-E5B347A2749C}" destId="{8B061B8B-A8E3-484B-B9F5-C1674CDD2253}" srcOrd="2" destOrd="0" parTransId="{D2971BFE-6D60-4C1E-BE8A-59D1C645B154}" sibTransId="{11599A53-157A-4476-853F-BC07BCB2122D}"/>
    <dgm:cxn modelId="{1279D421-5481-42F5-878F-C1C2DF240FF5}" type="presParOf" srcId="{8736080C-C55D-4520-91F8-57829069D30C}" destId="{87D91D51-E9E1-41D6-9970-A772DB7F509D}" srcOrd="0" destOrd="0" presId="urn:microsoft.com/office/officeart/2005/8/layout/list1"/>
    <dgm:cxn modelId="{A4D9A46B-0E63-4916-82EB-F09432C04A5A}" type="presParOf" srcId="{87D91D51-E9E1-41D6-9970-A772DB7F509D}" destId="{AA4BB7F9-C502-4705-B7A5-E4F3CB7AE074}" srcOrd="0" destOrd="0" presId="urn:microsoft.com/office/officeart/2005/8/layout/list1"/>
    <dgm:cxn modelId="{6A2984F2-7CA1-4EE5-8491-B5780F2D9388}" type="presParOf" srcId="{87D91D51-E9E1-41D6-9970-A772DB7F509D}" destId="{B80B9BCA-D02F-4DB0-A4C5-A39BD14F1DE8}" srcOrd="1" destOrd="0" presId="urn:microsoft.com/office/officeart/2005/8/layout/list1"/>
    <dgm:cxn modelId="{3CFAB721-CD7C-40C7-9878-09B10DAFB89A}" type="presParOf" srcId="{8736080C-C55D-4520-91F8-57829069D30C}" destId="{A60A5E33-FC13-4CD4-A6DF-BACE19831ED7}" srcOrd="1" destOrd="0" presId="urn:microsoft.com/office/officeart/2005/8/layout/list1"/>
    <dgm:cxn modelId="{73EFA626-F29C-4C74-BDB5-C8E1C4F95533}" type="presParOf" srcId="{8736080C-C55D-4520-91F8-57829069D30C}" destId="{7DC3D5F7-CD73-41B2-AE4C-DA784B8B76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976-63E3-4D12-8D59-CDF4EC417B85}">
      <dsp:nvSpPr>
        <dsp:cNvPr id="0" name=""/>
        <dsp:cNvSpPr/>
      </dsp:nvSpPr>
      <dsp:spPr>
        <a:xfrm>
          <a:off x="1334919" y="485122"/>
          <a:ext cx="3499290" cy="1365504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D7ACD-B39D-48EF-AC49-B7ADA9BE7CF8}">
      <dsp:nvSpPr>
        <dsp:cNvPr id="0" name=""/>
        <dsp:cNvSpPr/>
      </dsp:nvSpPr>
      <dsp:spPr>
        <a:xfrm>
          <a:off x="2667000" y="3767672"/>
          <a:ext cx="762000" cy="487680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27E35-0C8F-4BA4-9E48-3ABBEB3A784F}">
      <dsp:nvSpPr>
        <dsp:cNvPr id="0" name=""/>
        <dsp:cNvSpPr/>
      </dsp:nvSpPr>
      <dsp:spPr>
        <a:xfrm>
          <a:off x="1219200" y="4157816"/>
          <a:ext cx="365760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rPr>
            <a:t>KÉP</a:t>
          </a:r>
          <a:endParaRPr lang="hu-HU" sz="30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haroni" pitchFamily="2" charset="-79"/>
          </a:endParaRPr>
        </a:p>
      </dsp:txBody>
      <dsp:txXfrm>
        <a:off x="1219200" y="4157816"/>
        <a:ext cx="3657600" cy="914400"/>
      </dsp:txXfrm>
    </dsp:sp>
    <dsp:sp modelId="{333CD5B8-E9C8-4379-B278-08D08526531B}">
      <dsp:nvSpPr>
        <dsp:cNvPr id="0" name=""/>
        <dsp:cNvSpPr/>
      </dsp:nvSpPr>
      <dsp:spPr>
        <a:xfrm>
          <a:off x="1723465" y="1176399"/>
          <a:ext cx="1371600" cy="137160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cap="small" baseline="0" dirty="0" smtClean="0"/>
            <a:t>Képpont</a:t>
          </a:r>
          <a:endParaRPr lang="hu-HU" sz="1800" b="1" kern="1200" cap="small" baseline="0" dirty="0"/>
        </a:p>
      </dsp:txBody>
      <dsp:txXfrm>
        <a:off x="1924331" y="1377265"/>
        <a:ext cx="969868" cy="969868"/>
      </dsp:txXfrm>
    </dsp:sp>
    <dsp:sp modelId="{E28195DE-0919-412D-8F1D-FAD6328EC407}">
      <dsp:nvSpPr>
        <dsp:cNvPr id="0" name=""/>
        <dsp:cNvSpPr/>
      </dsp:nvSpPr>
      <dsp:spPr>
        <a:xfrm>
          <a:off x="3019606" y="657945"/>
          <a:ext cx="1371600" cy="1371600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small" baseline="0" dirty="0" smtClean="0">
              <a:solidFill>
                <a:srgbClr val="FF0000"/>
              </a:solidFill>
            </a:rPr>
            <a:t>Sz</a:t>
          </a:r>
          <a:r>
            <a:rPr lang="hu-HU" sz="2000" b="1" kern="1200" cap="small" baseline="0" dirty="0" smtClean="0">
              <a:solidFill>
                <a:srgbClr val="008000"/>
              </a:solidFill>
            </a:rPr>
            <a:t>í</a:t>
          </a:r>
          <a:r>
            <a:rPr lang="hu-HU" sz="2000" b="1" kern="1200" cap="small" baseline="0" dirty="0" smtClean="0">
              <a:solidFill>
                <a:srgbClr val="0000FF"/>
              </a:solidFill>
            </a:rPr>
            <a:t>n</a:t>
          </a:r>
          <a:endParaRPr lang="hu-HU" sz="1800" b="1" kern="1200" cap="small" baseline="0" dirty="0">
            <a:solidFill>
              <a:srgbClr val="0000FF"/>
            </a:solidFill>
          </a:endParaRPr>
        </a:p>
      </dsp:txBody>
      <dsp:txXfrm>
        <a:off x="3220472" y="858811"/>
        <a:ext cx="969868" cy="969868"/>
      </dsp:txXfrm>
    </dsp:sp>
    <dsp:sp modelId="{C5D1AA11-79CC-4C76-9AD3-B37398DC564E}">
      <dsp:nvSpPr>
        <dsp:cNvPr id="0" name=""/>
        <dsp:cNvSpPr/>
      </dsp:nvSpPr>
      <dsp:spPr>
        <a:xfrm>
          <a:off x="1151698" y="312293"/>
          <a:ext cx="3855329" cy="34137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84F55-949A-4654-A4A9-C56859791507}">
      <dsp:nvSpPr>
        <dsp:cNvPr id="0" name=""/>
        <dsp:cNvSpPr/>
      </dsp:nvSpPr>
      <dsp:spPr>
        <a:xfrm>
          <a:off x="1063865" y="0"/>
          <a:ext cx="4712072" cy="471207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1600x1280</a:t>
          </a:r>
          <a:endParaRPr lang="hu-H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6387" y="235603"/>
        <a:ext cx="1767027" cy="471207"/>
      </dsp:txXfrm>
    </dsp:sp>
    <dsp:sp modelId="{503BF04A-DAED-4858-B596-311EB28CC90C}">
      <dsp:nvSpPr>
        <dsp:cNvPr id="0" name=""/>
        <dsp:cNvSpPr/>
      </dsp:nvSpPr>
      <dsp:spPr>
        <a:xfrm>
          <a:off x="1385275" y="706810"/>
          <a:ext cx="4005261" cy="400526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54727"/>
                <a:satOff val="-358"/>
                <a:lumOff val="61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54727"/>
                <a:satOff val="-358"/>
                <a:lumOff val="61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54727"/>
                <a:satOff val="-358"/>
                <a:lumOff val="6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1280x1024</a:t>
          </a:r>
          <a:endParaRPr lang="hu-H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4272" y="937113"/>
        <a:ext cx="1727268" cy="460605"/>
      </dsp:txXfrm>
    </dsp:sp>
    <dsp:sp modelId="{647F4D92-CF69-45FD-A3E0-8B0B498FD43E}">
      <dsp:nvSpPr>
        <dsp:cNvPr id="0" name=""/>
        <dsp:cNvSpPr/>
      </dsp:nvSpPr>
      <dsp:spPr>
        <a:xfrm>
          <a:off x="1753689" y="1413621"/>
          <a:ext cx="3298450" cy="32984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1024x768</a:t>
          </a:r>
          <a:endParaRPr lang="hu-H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9440" y="1641214"/>
        <a:ext cx="1706948" cy="455186"/>
      </dsp:txXfrm>
    </dsp:sp>
    <dsp:sp modelId="{FAF3D68D-4B46-48EF-880E-E69183F500C2}">
      <dsp:nvSpPr>
        <dsp:cNvPr id="0" name=""/>
        <dsp:cNvSpPr/>
      </dsp:nvSpPr>
      <dsp:spPr>
        <a:xfrm>
          <a:off x="2092086" y="2120432"/>
          <a:ext cx="2591639" cy="259163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64182"/>
                <a:satOff val="-1073"/>
                <a:lumOff val="1841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64182"/>
                <a:satOff val="-1073"/>
                <a:lumOff val="1841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64182"/>
                <a:satOff val="-1073"/>
                <a:lumOff val="184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800x600</a:t>
          </a:r>
          <a:endParaRPr lang="hu-H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163" y="2353679"/>
        <a:ext cx="1399485" cy="466495"/>
      </dsp:txXfrm>
    </dsp:sp>
    <dsp:sp modelId="{D6819747-C171-40BB-A4E4-013834957C07}">
      <dsp:nvSpPr>
        <dsp:cNvPr id="0" name=""/>
        <dsp:cNvSpPr/>
      </dsp:nvSpPr>
      <dsp:spPr>
        <a:xfrm>
          <a:off x="2445492" y="2827243"/>
          <a:ext cx="1884828" cy="1884828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640x480</a:t>
          </a:r>
          <a:endParaRPr lang="hu-H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1518" y="3298450"/>
        <a:ext cx="1332775" cy="942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3D5F7-CD73-41B2-AE4C-DA784B8B7678}">
      <dsp:nvSpPr>
        <dsp:cNvPr id="0" name=""/>
        <dsp:cNvSpPr/>
      </dsp:nvSpPr>
      <dsp:spPr>
        <a:xfrm>
          <a:off x="0" y="330429"/>
          <a:ext cx="4752528" cy="3591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9" tIns="395732" rIns="36884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Az LCD technikából fejlesztették ki</a:t>
          </a:r>
          <a:endParaRPr lang="hu-H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TFT = </a:t>
          </a:r>
          <a:r>
            <a:rPr lang="hu-HU" sz="19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T</a:t>
          </a:r>
          <a:r>
            <a:rPr lang="hu-HU" sz="19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hin</a:t>
          </a: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hu-HU" sz="19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F</a:t>
          </a: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ilm </a:t>
          </a:r>
          <a:r>
            <a:rPr lang="hu-HU" sz="19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T</a:t>
          </a:r>
          <a:r>
            <a:rPr lang="hu-HU" sz="19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ransistor</a:t>
          </a: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azaz Vékonyfilm Tranzisztor</a:t>
          </a:r>
          <a:endParaRPr lang="hu-H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Egy-egy képpontja egy tranzisztorból áll</a:t>
          </a:r>
          <a:endParaRPr lang="hu-H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Ezek aktív állapotban képesek egy világító pont előállítására</a:t>
          </a:r>
          <a:endParaRPr lang="hu-HU" sz="19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0429"/>
        <a:ext cx="4752528" cy="3591000"/>
      </dsp:txXfrm>
    </dsp:sp>
    <dsp:sp modelId="{B80B9BCA-D02F-4DB0-A4C5-A39BD14F1DE8}">
      <dsp:nvSpPr>
        <dsp:cNvPr id="0" name=""/>
        <dsp:cNvSpPr/>
      </dsp:nvSpPr>
      <dsp:spPr>
        <a:xfrm>
          <a:off x="237626" y="49989"/>
          <a:ext cx="332676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44" tIns="0" rIns="12574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2">
                  <a:lumMod val="75000"/>
                </a:schemeClr>
              </a:solidFill>
              <a:latin typeface="Franklin Gothic Demi Cond" pitchFamily="34" charset="0"/>
            </a:rPr>
            <a:t>Jellemzői</a:t>
          </a:r>
          <a:endParaRPr lang="hu-HU" sz="1700" kern="1200" dirty="0">
            <a:solidFill>
              <a:schemeClr val="accent2">
                <a:lumMod val="75000"/>
              </a:schemeClr>
            </a:solidFill>
            <a:latin typeface="Franklin Gothic Demi Cond" pitchFamily="34" charset="0"/>
          </a:endParaRPr>
        </a:p>
      </dsp:txBody>
      <dsp:txXfrm>
        <a:off x="265006" y="77369"/>
        <a:ext cx="327200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B4E68-5243-4B5F-BFCF-6A45B975C463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D3D0-70DD-48CC-8DD2-F50030A767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51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3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1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8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75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11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29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42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54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47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7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53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033C-3F3C-49D4-9C38-82BA985FA6DA}" type="datetimeFigureOut">
              <a:rPr lang="hu-HU" smtClean="0"/>
              <a:t>2012.03.14.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31A1-C441-4A59-BE69-CCE0DED50C7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575556" y="446343"/>
            <a:ext cx="7992888" cy="547260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84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  <a:ln w="19050" cap="rnd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hlinkClick r:id="" action="ppaction://hlinkshowjump?jump=endshow"/>
          </p:cNvPr>
          <p:cNvSpPr/>
          <p:nvPr userDrawn="1"/>
        </p:nvSpPr>
        <p:spPr>
          <a:xfrm>
            <a:off x="4329209" y="6087649"/>
            <a:ext cx="485583" cy="521529"/>
          </a:xfrm>
          <a:prstGeom prst="ellipse">
            <a:avLst/>
          </a:prstGeom>
          <a:noFill/>
          <a:ln w="63500" cmpd="sng">
            <a:gradFill flip="none" rotWithShape="1">
              <a:gsLst>
                <a:gs pos="57000">
                  <a:srgbClr val="D25500"/>
                </a:gs>
                <a:gs pos="100000">
                  <a:srgbClr val="F6903C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hlinkClick r:id="" action="ppaction://hlinkshowjump?jump=previousslide"/>
          </p:cNvPr>
          <p:cNvSpPr/>
          <p:nvPr userDrawn="1"/>
        </p:nvSpPr>
        <p:spPr>
          <a:xfrm>
            <a:off x="3347864" y="6285142"/>
            <a:ext cx="360040" cy="324036"/>
          </a:xfrm>
          <a:prstGeom prst="ellipse">
            <a:avLst/>
          </a:prstGeom>
          <a:noFill/>
          <a:ln>
            <a:gradFill flip="none" rotWithShape="1">
              <a:gsLst>
                <a:gs pos="57000">
                  <a:srgbClr val="00B800"/>
                </a:gs>
                <a:gs pos="100000">
                  <a:srgbClr val="2AF64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hlinkClick r:id="rId13" action="ppaction://hlinksldjump"/>
          </p:cNvPr>
          <p:cNvSpPr/>
          <p:nvPr userDrawn="1"/>
        </p:nvSpPr>
        <p:spPr>
          <a:xfrm>
            <a:off x="6327231" y="6285142"/>
            <a:ext cx="360040" cy="324036"/>
          </a:xfrm>
          <a:prstGeom prst="ellipse">
            <a:avLst/>
          </a:prstGeom>
          <a:noFill/>
          <a:ln>
            <a:gradFill flip="none" rotWithShape="1">
              <a:gsLst>
                <a:gs pos="57000">
                  <a:srgbClr val="00B800"/>
                </a:gs>
                <a:gs pos="100000">
                  <a:srgbClr val="2AF64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hlinkClick r:id="" action="ppaction://hlinkshowjump?jump=nextslide"/>
          </p:cNvPr>
          <p:cNvSpPr/>
          <p:nvPr userDrawn="1"/>
        </p:nvSpPr>
        <p:spPr>
          <a:xfrm>
            <a:off x="5451261" y="6285142"/>
            <a:ext cx="360040" cy="324036"/>
          </a:xfrm>
          <a:prstGeom prst="ellipse">
            <a:avLst/>
          </a:prstGeom>
          <a:noFill/>
          <a:ln>
            <a:gradFill flip="none" rotWithShape="1">
              <a:gsLst>
                <a:gs pos="57000">
                  <a:srgbClr val="00B800"/>
                </a:gs>
                <a:gs pos="100000">
                  <a:srgbClr val="2AF64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hlinkClick r:id="rId14" action="ppaction://hlinksldjump"/>
          </p:cNvPr>
          <p:cNvSpPr/>
          <p:nvPr userDrawn="1"/>
        </p:nvSpPr>
        <p:spPr>
          <a:xfrm>
            <a:off x="2400999" y="6277164"/>
            <a:ext cx="360040" cy="324036"/>
          </a:xfrm>
          <a:prstGeom prst="ellipse">
            <a:avLst/>
          </a:prstGeom>
          <a:noFill/>
          <a:ln>
            <a:gradFill flip="none" rotWithShape="1">
              <a:gsLst>
                <a:gs pos="57000">
                  <a:srgbClr val="00B800"/>
                </a:gs>
                <a:gs pos="100000">
                  <a:srgbClr val="2AF64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4150830" y="6620057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cap="small" baseline="0" dirty="0" smtClean="0">
                <a:solidFill>
                  <a:schemeClr val="bg1"/>
                </a:solidFill>
              </a:rPr>
              <a:t>Kikapcsolás</a:t>
            </a:r>
            <a:endParaRPr lang="hu-HU" sz="1100" cap="small" baseline="0" dirty="0">
              <a:solidFill>
                <a:schemeClr val="bg1"/>
              </a:solidFill>
            </a:endParaRPr>
          </a:p>
        </p:txBody>
      </p:sp>
      <p:sp>
        <p:nvSpPr>
          <p:cNvPr id="17" name="Szövegdoboz 16">
            <a:hlinkClick r:id="rId14" action="ppaction://hlinksldjump"/>
          </p:cNvPr>
          <p:cNvSpPr txBox="1"/>
          <p:nvPr userDrawn="1"/>
        </p:nvSpPr>
        <p:spPr>
          <a:xfrm>
            <a:off x="2202743" y="6601200"/>
            <a:ext cx="756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cap="small" baseline="0" dirty="0" smtClean="0">
                <a:solidFill>
                  <a:schemeClr val="bg1"/>
                </a:solidFill>
              </a:rPr>
              <a:t>Tartalom</a:t>
            </a:r>
            <a:endParaRPr lang="hu-HU" cap="small" baseline="0" dirty="0">
              <a:solidFill>
                <a:schemeClr val="bg1"/>
              </a:solidFill>
            </a:endParaRPr>
          </a:p>
        </p:txBody>
      </p:sp>
      <p:sp>
        <p:nvSpPr>
          <p:cNvPr id="18" name="Szövegdoboz 17">
            <a:hlinkClick r:id="rId13" action="ppaction://hlinksldjump"/>
          </p:cNvPr>
          <p:cNvSpPr txBox="1"/>
          <p:nvPr userDrawn="1"/>
        </p:nvSpPr>
        <p:spPr>
          <a:xfrm>
            <a:off x="6161568" y="6619776"/>
            <a:ext cx="69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cap="small" baseline="0" dirty="0" smtClean="0">
                <a:solidFill>
                  <a:schemeClr val="bg1"/>
                </a:solidFill>
              </a:rPr>
              <a:t>Források</a:t>
            </a:r>
            <a:endParaRPr lang="hu-HU" cap="small" baseline="0" dirty="0">
              <a:solidFill>
                <a:schemeClr val="bg1"/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75556" y="274638"/>
            <a:ext cx="7992888" cy="1143000"/>
          </a:xfrm>
          <a:prstGeom prst="rect">
            <a:avLst/>
          </a:prstGeom>
          <a:effectLst>
            <a:outerShdw blurRad="304800" dir="12000000" algn="ctr" rotWithShape="0">
              <a:schemeClr val="accent6">
                <a:lumMod val="75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75556" y="1600200"/>
            <a:ext cx="7992888" cy="431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9" name="Téglalap 18"/>
          <p:cNvSpPr/>
          <p:nvPr userDrawn="1"/>
        </p:nvSpPr>
        <p:spPr>
          <a:xfrm>
            <a:off x="4463988" y="6003300"/>
            <a:ext cx="216024" cy="1686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>
            <a:hlinkClick r:id="" action="ppaction://hlinkshowjump?jump=endshow"/>
          </p:cNvPr>
          <p:cNvCxnSpPr/>
          <p:nvPr userDrawn="1"/>
        </p:nvCxnSpPr>
        <p:spPr>
          <a:xfrm flipH="1">
            <a:off x="4571999" y="6087649"/>
            <a:ext cx="1" cy="182137"/>
          </a:xfrm>
          <a:prstGeom prst="line">
            <a:avLst/>
          </a:prstGeom>
          <a:ln w="63500" cmpd="sng">
            <a:gradFill flip="none" rotWithShape="1">
              <a:gsLst>
                <a:gs pos="57000">
                  <a:srgbClr val="D25500"/>
                </a:gs>
                <a:gs pos="100000">
                  <a:srgbClr val="F6903C"/>
                </a:gs>
              </a:gsLst>
              <a:lin ang="27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yamatábra: Kigyűjtés 19">
            <a:hlinkClick r:id="" action="ppaction://hlinkshowjump?jump=nextslide"/>
          </p:cNvPr>
          <p:cNvSpPr/>
          <p:nvPr userDrawn="1"/>
        </p:nvSpPr>
        <p:spPr>
          <a:xfrm rot="5400000">
            <a:off x="5536735" y="6339148"/>
            <a:ext cx="223314" cy="216024"/>
          </a:xfrm>
          <a:prstGeom prst="flowChartExtra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olyamatábra: Kigyűjtés 20">
            <a:hlinkClick r:id="" action="ppaction://hlinkshowjump?jump=previousslide"/>
          </p:cNvPr>
          <p:cNvSpPr/>
          <p:nvPr userDrawn="1"/>
        </p:nvSpPr>
        <p:spPr>
          <a:xfrm rot="16200000" flipH="1">
            <a:off x="3416227" y="6331170"/>
            <a:ext cx="223314" cy="216024"/>
          </a:xfrm>
          <a:prstGeom prst="flowChartExtra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>
            <a:hlinkClick r:id="" action="ppaction://hlinkshowjump?jump=previousslide"/>
          </p:cNvPr>
          <p:cNvSpPr txBox="1"/>
          <p:nvPr userDrawn="1"/>
        </p:nvSpPr>
        <p:spPr>
          <a:xfrm>
            <a:off x="3256888" y="6625235"/>
            <a:ext cx="541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cap="small" baseline="0" dirty="0" smtClean="0">
                <a:solidFill>
                  <a:schemeClr val="bg1"/>
                </a:solidFill>
              </a:rPr>
              <a:t>Vissza</a:t>
            </a:r>
            <a:endParaRPr lang="hu-HU" cap="small" baseline="0" dirty="0">
              <a:solidFill>
                <a:schemeClr val="bg1"/>
              </a:solidFill>
            </a:endParaRPr>
          </a:p>
        </p:txBody>
      </p:sp>
      <p:sp>
        <p:nvSpPr>
          <p:cNvPr id="23" name="Szövegdoboz 22">
            <a:hlinkClick r:id="" action="ppaction://hlinkshowjump?jump=nextslide"/>
          </p:cNvPr>
          <p:cNvSpPr txBox="1"/>
          <p:nvPr userDrawn="1"/>
        </p:nvSpPr>
        <p:spPr>
          <a:xfrm>
            <a:off x="5314834" y="6625235"/>
            <a:ext cx="632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cap="small" baseline="0" dirty="0" smtClean="0">
                <a:solidFill>
                  <a:schemeClr val="bg1"/>
                </a:solidFill>
              </a:rPr>
              <a:t>Tovább</a:t>
            </a:r>
            <a:endParaRPr lang="hu-HU" cap="sm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2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Ultra Bold Condens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ootlight MT Light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ootlight MT Light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ootlight MT Light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ootlight MT Light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ootlight MT Light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6.jp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slide" Target="slide24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5" Type="http://schemas.openxmlformats.org/officeDocument/2006/relationships/slide" Target="slide10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6.xml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tdog.hu/magazin/magazin_article.hot?m_id=29220&amp;h_id=90911&amp;a_id=509113" TargetMode="External"/><Relationship Id="rId13" Type="http://schemas.openxmlformats.org/officeDocument/2006/relationships/hyperlink" Target="http://openclipart.org/tags/monitor?page=2" TargetMode="External"/><Relationship Id="rId3" Type="http://schemas.openxmlformats.org/officeDocument/2006/relationships/hyperlink" Target="http://www.gifmania.hu/Animalt-Gif-Animalt-Betuk/Animalt-gifek-Kullonleges-Irasjelek/Animacio-Kerdojel/" TargetMode="External"/><Relationship Id="rId7" Type="http://schemas.openxmlformats.org/officeDocument/2006/relationships/hyperlink" Target="http://hardverapro.hu/apro/elado_ati_radeon_9250_128mb_128bit_agp_8x_dsub_dvi/hsz_1-50.html" TargetMode="External"/><Relationship Id="rId12" Type="http://schemas.openxmlformats.org/officeDocument/2006/relationships/hyperlink" Target="http://wapday.com/animacio/?__sid=WTKAZAOMMWWD&amp;lang=hu&amp;__mt=i" TargetMode="External"/><Relationship Id="rId2" Type="http://schemas.openxmlformats.org/officeDocument/2006/relationships/hyperlink" Target="http://hu.wikipedia.org/wiki/Mon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rmatika.gtportal.eu/index.php?f0=Monitor_01" TargetMode="External"/><Relationship Id="rId11" Type="http://schemas.openxmlformats.org/officeDocument/2006/relationships/hyperlink" Target="http://www.asztrolizing.hu/szgepkezeles/italapok/1.2.2.9_Monitor.pdf" TargetMode="External"/><Relationship Id="rId5" Type="http://schemas.openxmlformats.org/officeDocument/2006/relationships/hyperlink" Target="http://www.google.hu/search?q=crt+monitor&amp;hl=hu&amp;prmd=imvnsr&amp;tbm=isch&amp;tbo=u&amp;source=univ&amp;sa=X&amp;ei=l75fT_WBLIrYsgbr_fG7CQ&amp;sqi=2&amp;ved=0CEIQsAQ&amp;biw=1280&amp;bih=929" TargetMode="External"/><Relationship Id="rId10" Type="http://schemas.openxmlformats.org/officeDocument/2006/relationships/hyperlink" Target="http://prohardver.hu/tema/azonnali_kerdesek_oraja_2/hsz_22651-22700.html" TargetMode="External"/><Relationship Id="rId4" Type="http://schemas.openxmlformats.org/officeDocument/2006/relationships/hyperlink" Target="http://inter-partner.hu/portal/?p=61" TargetMode="External"/><Relationship Id="rId9" Type="http://schemas.openxmlformats.org/officeDocument/2006/relationships/hyperlink" Target="http://shophunter.eu/hu/shop_det.php?shopcat=szamitogep,laptop_kabel,csatlakozo/monitor_kabel,adapter_vga,dvi,hdmi/310/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ngulatjel.gportal.hu/picview.php?prt=419004&amp;gid=1772865&amp;index=12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808312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>
            <a:noAutofit/>
          </a:bodyPr>
          <a:lstStyle/>
          <a:p>
            <a:r>
              <a:rPr lang="hu-HU" sz="4600" dirty="0">
                <a:latin typeface="Copperplate Gothic Bold" pitchFamily="34" charset="0"/>
                <a:ea typeface="Cambria Math" pitchFamily="18" charset="0"/>
              </a:rPr>
              <a:t>Monitorok csoportosítása, működésük, jellemzőik</a:t>
            </a:r>
            <a:endParaRPr lang="hu-HU" sz="4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Készítette: Boldizsár Tamás</a:t>
            </a:r>
          </a:p>
          <a:p>
            <a:pPr algn="l">
              <a:lnSpc>
                <a:spcPct val="150000"/>
              </a:lnSpc>
            </a:pP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Felkészít</a:t>
            </a:r>
            <a:r>
              <a:rPr lang="hu-HU" sz="1900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ő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: </a:t>
            </a:r>
            <a:r>
              <a:rPr lang="hu-HU" sz="2400" b="1" dirty="0" err="1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Huschekné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 Szabó Ildikó</a:t>
            </a:r>
          </a:p>
          <a:p>
            <a:pPr algn="l">
              <a:lnSpc>
                <a:spcPct val="150000"/>
              </a:lnSpc>
            </a:pP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Iskola: </a:t>
            </a:r>
            <a:r>
              <a:rPr lang="hu-HU" sz="2400" b="1" dirty="0" err="1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Türr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 István Gimnázium és Kollégium, Páp</a:t>
            </a:r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  <a:latin typeface="Bell MT" pitchFamily="18" charset="0"/>
                <a:ea typeface="GungsuhChe" pitchFamily="49" charset="-127"/>
                <a:cs typeface="Aparajita" pitchFamily="34" charset="0"/>
              </a:rPr>
              <a:t>a</a:t>
            </a:r>
            <a:endParaRPr lang="hu-HU" sz="2400" dirty="0">
              <a:solidFill>
                <a:schemeClr val="bg1">
                  <a:lumMod val="95000"/>
                </a:schemeClr>
              </a:solidFill>
              <a:latin typeface="Bell MT" pitchFamily="18" charset="0"/>
              <a:ea typeface="GungsuhChe" pitchFamily="49" charset="-127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8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51" y="3151925"/>
            <a:ext cx="2198698" cy="2198698"/>
          </a:xfrm>
          <a:prstGeom prst="rect">
            <a:avLst/>
          </a:prstGeom>
        </p:spPr>
      </p:pic>
      <p:pic>
        <p:nvPicPr>
          <p:cNvPr id="22" name="Kép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64" y="1196752"/>
            <a:ext cx="2168036" cy="2088232"/>
          </a:xfrm>
          <a:prstGeom prst="rect">
            <a:avLst/>
          </a:prstGeom>
        </p:spPr>
      </p:pic>
      <p:pic>
        <p:nvPicPr>
          <p:cNvPr id="21" name="Kép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80" y="1196752"/>
            <a:ext cx="2168036" cy="2168036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75556" y="274638"/>
            <a:ext cx="7992888" cy="1282154"/>
          </a:xfrm>
        </p:spPr>
        <p:txBody>
          <a:bodyPr>
            <a:noAutofit/>
          </a:bodyPr>
          <a:lstStyle/>
          <a:p>
            <a:r>
              <a:rPr lang="hu-HU" sz="3000" dirty="0" smtClean="0"/>
              <a:t>Monitorok csoportosítása működésük alapján</a:t>
            </a:r>
            <a:endParaRPr lang="hu-HU" sz="3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588224" y="266598"/>
            <a:ext cx="208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Consolas" pitchFamily="49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851920" y="273759"/>
            <a:ext cx="249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043618" y="3123687"/>
            <a:ext cx="7107513" cy="2712131"/>
            <a:chOff x="1043618" y="3123687"/>
            <a:chExt cx="7107513" cy="2712131"/>
          </a:xfrm>
        </p:grpSpPr>
        <p:sp>
          <p:nvSpPr>
            <p:cNvPr id="15" name="Szabadkézi sokszög 14"/>
            <p:cNvSpPr/>
            <p:nvPr/>
          </p:nvSpPr>
          <p:spPr>
            <a:xfrm>
              <a:off x="1043618" y="3140981"/>
              <a:ext cx="2198698" cy="691725"/>
            </a:xfrm>
            <a:custGeom>
              <a:avLst/>
              <a:gdLst>
                <a:gd name="connsiteX0" fmla="*/ 0 w 2198698"/>
                <a:gd name="connsiteY0" fmla="*/ 0 h 691725"/>
                <a:gd name="connsiteX1" fmla="*/ 1282574 w 2198698"/>
                <a:gd name="connsiteY1" fmla="*/ 0 h 691725"/>
                <a:gd name="connsiteX2" fmla="*/ 1544585 w 2198698"/>
                <a:gd name="connsiteY2" fmla="*/ -74015 h 691725"/>
                <a:gd name="connsiteX3" fmla="*/ 1832248 w 2198698"/>
                <a:gd name="connsiteY3" fmla="*/ 0 h 691725"/>
                <a:gd name="connsiteX4" fmla="*/ 2198698 w 2198698"/>
                <a:gd name="connsiteY4" fmla="*/ 0 h 691725"/>
                <a:gd name="connsiteX5" fmla="*/ 2198698 w 2198698"/>
                <a:gd name="connsiteY5" fmla="*/ 115288 h 691725"/>
                <a:gd name="connsiteX6" fmla="*/ 2198698 w 2198698"/>
                <a:gd name="connsiteY6" fmla="*/ 115288 h 691725"/>
                <a:gd name="connsiteX7" fmla="*/ 2198698 w 2198698"/>
                <a:gd name="connsiteY7" fmla="*/ 288219 h 691725"/>
                <a:gd name="connsiteX8" fmla="*/ 2198698 w 2198698"/>
                <a:gd name="connsiteY8" fmla="*/ 691725 h 691725"/>
                <a:gd name="connsiteX9" fmla="*/ 1832248 w 2198698"/>
                <a:gd name="connsiteY9" fmla="*/ 691725 h 691725"/>
                <a:gd name="connsiteX10" fmla="*/ 1282574 w 2198698"/>
                <a:gd name="connsiteY10" fmla="*/ 691725 h 691725"/>
                <a:gd name="connsiteX11" fmla="*/ 1282574 w 2198698"/>
                <a:gd name="connsiteY11" fmla="*/ 691725 h 691725"/>
                <a:gd name="connsiteX12" fmla="*/ 0 w 2198698"/>
                <a:gd name="connsiteY12" fmla="*/ 691725 h 691725"/>
                <a:gd name="connsiteX13" fmla="*/ 0 w 2198698"/>
                <a:gd name="connsiteY13" fmla="*/ 288219 h 691725"/>
                <a:gd name="connsiteX14" fmla="*/ 0 w 2198698"/>
                <a:gd name="connsiteY14" fmla="*/ 115288 h 691725"/>
                <a:gd name="connsiteX15" fmla="*/ 0 w 2198698"/>
                <a:gd name="connsiteY15" fmla="*/ 115288 h 691725"/>
                <a:gd name="connsiteX16" fmla="*/ 0 w 2198698"/>
                <a:gd name="connsiteY16" fmla="*/ 0 h 6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698" h="691725">
                  <a:moveTo>
                    <a:pt x="0" y="0"/>
                  </a:moveTo>
                  <a:lnTo>
                    <a:pt x="1282574" y="0"/>
                  </a:lnTo>
                  <a:lnTo>
                    <a:pt x="1544585" y="-74015"/>
                  </a:lnTo>
                  <a:lnTo>
                    <a:pt x="1832248" y="0"/>
                  </a:lnTo>
                  <a:lnTo>
                    <a:pt x="2198698" y="0"/>
                  </a:lnTo>
                  <a:lnTo>
                    <a:pt x="2198698" y="115288"/>
                  </a:lnTo>
                  <a:lnTo>
                    <a:pt x="2198698" y="115288"/>
                  </a:lnTo>
                  <a:lnTo>
                    <a:pt x="2198698" y="288219"/>
                  </a:lnTo>
                  <a:lnTo>
                    <a:pt x="2198698" y="691725"/>
                  </a:lnTo>
                  <a:lnTo>
                    <a:pt x="1832248" y="691725"/>
                  </a:lnTo>
                  <a:lnTo>
                    <a:pt x="1282574" y="691725"/>
                  </a:lnTo>
                  <a:lnTo>
                    <a:pt x="1282574" y="691725"/>
                  </a:lnTo>
                  <a:lnTo>
                    <a:pt x="0" y="691725"/>
                  </a:lnTo>
                  <a:lnTo>
                    <a:pt x="0" y="288219"/>
                  </a:lnTo>
                  <a:lnTo>
                    <a:pt x="0" y="115288"/>
                  </a:lnTo>
                  <a:lnTo>
                    <a:pt x="0" y="1152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cap="small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 Cond" pitchFamily="34" charset="0"/>
                  <a:cs typeface="Consolas" pitchFamily="49" charset="0"/>
                </a:rPr>
                <a:t>Katódsugárcsöves monitor (CRT)</a:t>
              </a:r>
              <a:endParaRPr lang="hu-HU" sz="2000" kern="1200" dirty="0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3472651" y="5144093"/>
              <a:ext cx="2198698" cy="691725"/>
            </a:xfrm>
            <a:custGeom>
              <a:avLst/>
              <a:gdLst>
                <a:gd name="connsiteX0" fmla="*/ 0 w 2198698"/>
                <a:gd name="connsiteY0" fmla="*/ 0 h 691725"/>
                <a:gd name="connsiteX1" fmla="*/ 1282574 w 2198698"/>
                <a:gd name="connsiteY1" fmla="*/ 0 h 691725"/>
                <a:gd name="connsiteX2" fmla="*/ 1544585 w 2198698"/>
                <a:gd name="connsiteY2" fmla="*/ -74015 h 691725"/>
                <a:gd name="connsiteX3" fmla="*/ 1832248 w 2198698"/>
                <a:gd name="connsiteY3" fmla="*/ 0 h 691725"/>
                <a:gd name="connsiteX4" fmla="*/ 2198698 w 2198698"/>
                <a:gd name="connsiteY4" fmla="*/ 0 h 691725"/>
                <a:gd name="connsiteX5" fmla="*/ 2198698 w 2198698"/>
                <a:gd name="connsiteY5" fmla="*/ 115288 h 691725"/>
                <a:gd name="connsiteX6" fmla="*/ 2198698 w 2198698"/>
                <a:gd name="connsiteY6" fmla="*/ 115288 h 691725"/>
                <a:gd name="connsiteX7" fmla="*/ 2198698 w 2198698"/>
                <a:gd name="connsiteY7" fmla="*/ 288219 h 691725"/>
                <a:gd name="connsiteX8" fmla="*/ 2198698 w 2198698"/>
                <a:gd name="connsiteY8" fmla="*/ 691725 h 691725"/>
                <a:gd name="connsiteX9" fmla="*/ 1832248 w 2198698"/>
                <a:gd name="connsiteY9" fmla="*/ 691725 h 691725"/>
                <a:gd name="connsiteX10" fmla="*/ 1282574 w 2198698"/>
                <a:gd name="connsiteY10" fmla="*/ 691725 h 691725"/>
                <a:gd name="connsiteX11" fmla="*/ 1282574 w 2198698"/>
                <a:gd name="connsiteY11" fmla="*/ 691725 h 691725"/>
                <a:gd name="connsiteX12" fmla="*/ 0 w 2198698"/>
                <a:gd name="connsiteY12" fmla="*/ 691725 h 691725"/>
                <a:gd name="connsiteX13" fmla="*/ 0 w 2198698"/>
                <a:gd name="connsiteY13" fmla="*/ 288219 h 691725"/>
                <a:gd name="connsiteX14" fmla="*/ 0 w 2198698"/>
                <a:gd name="connsiteY14" fmla="*/ 115288 h 691725"/>
                <a:gd name="connsiteX15" fmla="*/ 0 w 2198698"/>
                <a:gd name="connsiteY15" fmla="*/ 115288 h 691725"/>
                <a:gd name="connsiteX16" fmla="*/ 0 w 2198698"/>
                <a:gd name="connsiteY16" fmla="*/ 0 h 6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698" h="691725">
                  <a:moveTo>
                    <a:pt x="0" y="0"/>
                  </a:moveTo>
                  <a:lnTo>
                    <a:pt x="1282574" y="0"/>
                  </a:lnTo>
                  <a:lnTo>
                    <a:pt x="1544585" y="-74015"/>
                  </a:lnTo>
                  <a:lnTo>
                    <a:pt x="1832248" y="0"/>
                  </a:lnTo>
                  <a:lnTo>
                    <a:pt x="2198698" y="0"/>
                  </a:lnTo>
                  <a:lnTo>
                    <a:pt x="2198698" y="115288"/>
                  </a:lnTo>
                  <a:lnTo>
                    <a:pt x="2198698" y="115288"/>
                  </a:lnTo>
                  <a:lnTo>
                    <a:pt x="2198698" y="288219"/>
                  </a:lnTo>
                  <a:lnTo>
                    <a:pt x="2198698" y="691725"/>
                  </a:lnTo>
                  <a:lnTo>
                    <a:pt x="1832248" y="691725"/>
                  </a:lnTo>
                  <a:lnTo>
                    <a:pt x="1282574" y="691725"/>
                  </a:lnTo>
                  <a:lnTo>
                    <a:pt x="1282574" y="691725"/>
                  </a:lnTo>
                  <a:lnTo>
                    <a:pt x="0" y="691725"/>
                  </a:lnTo>
                  <a:lnTo>
                    <a:pt x="0" y="288219"/>
                  </a:lnTo>
                  <a:lnTo>
                    <a:pt x="0" y="115288"/>
                  </a:lnTo>
                  <a:lnTo>
                    <a:pt x="0" y="1152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fillRef>
            <a:effectRef idx="2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cap="small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 Cond" pitchFamily="34" charset="0"/>
                </a:rPr>
                <a:t>Gázplazmás monitor (PDP)</a:t>
              </a:r>
              <a:endParaRPr lang="hu-HU" sz="2000" kern="1200" dirty="0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5952433" y="3123687"/>
              <a:ext cx="2198698" cy="691725"/>
            </a:xfrm>
            <a:custGeom>
              <a:avLst/>
              <a:gdLst>
                <a:gd name="connsiteX0" fmla="*/ 0 w 2198698"/>
                <a:gd name="connsiteY0" fmla="*/ 0 h 691725"/>
                <a:gd name="connsiteX1" fmla="*/ 1282574 w 2198698"/>
                <a:gd name="connsiteY1" fmla="*/ 0 h 691725"/>
                <a:gd name="connsiteX2" fmla="*/ 1544585 w 2198698"/>
                <a:gd name="connsiteY2" fmla="*/ -74015 h 691725"/>
                <a:gd name="connsiteX3" fmla="*/ 1832248 w 2198698"/>
                <a:gd name="connsiteY3" fmla="*/ 0 h 691725"/>
                <a:gd name="connsiteX4" fmla="*/ 2198698 w 2198698"/>
                <a:gd name="connsiteY4" fmla="*/ 0 h 691725"/>
                <a:gd name="connsiteX5" fmla="*/ 2198698 w 2198698"/>
                <a:gd name="connsiteY5" fmla="*/ 115288 h 691725"/>
                <a:gd name="connsiteX6" fmla="*/ 2198698 w 2198698"/>
                <a:gd name="connsiteY6" fmla="*/ 115288 h 691725"/>
                <a:gd name="connsiteX7" fmla="*/ 2198698 w 2198698"/>
                <a:gd name="connsiteY7" fmla="*/ 288219 h 691725"/>
                <a:gd name="connsiteX8" fmla="*/ 2198698 w 2198698"/>
                <a:gd name="connsiteY8" fmla="*/ 691725 h 691725"/>
                <a:gd name="connsiteX9" fmla="*/ 1832248 w 2198698"/>
                <a:gd name="connsiteY9" fmla="*/ 691725 h 691725"/>
                <a:gd name="connsiteX10" fmla="*/ 1282574 w 2198698"/>
                <a:gd name="connsiteY10" fmla="*/ 691725 h 691725"/>
                <a:gd name="connsiteX11" fmla="*/ 1282574 w 2198698"/>
                <a:gd name="connsiteY11" fmla="*/ 691725 h 691725"/>
                <a:gd name="connsiteX12" fmla="*/ 0 w 2198698"/>
                <a:gd name="connsiteY12" fmla="*/ 691725 h 691725"/>
                <a:gd name="connsiteX13" fmla="*/ 0 w 2198698"/>
                <a:gd name="connsiteY13" fmla="*/ 288219 h 691725"/>
                <a:gd name="connsiteX14" fmla="*/ 0 w 2198698"/>
                <a:gd name="connsiteY14" fmla="*/ 115288 h 691725"/>
                <a:gd name="connsiteX15" fmla="*/ 0 w 2198698"/>
                <a:gd name="connsiteY15" fmla="*/ 115288 h 691725"/>
                <a:gd name="connsiteX16" fmla="*/ 0 w 2198698"/>
                <a:gd name="connsiteY16" fmla="*/ 0 h 69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698" h="691725">
                  <a:moveTo>
                    <a:pt x="0" y="0"/>
                  </a:moveTo>
                  <a:lnTo>
                    <a:pt x="1282574" y="0"/>
                  </a:lnTo>
                  <a:lnTo>
                    <a:pt x="1544585" y="-74015"/>
                  </a:lnTo>
                  <a:lnTo>
                    <a:pt x="1832248" y="0"/>
                  </a:lnTo>
                  <a:lnTo>
                    <a:pt x="2198698" y="0"/>
                  </a:lnTo>
                  <a:lnTo>
                    <a:pt x="2198698" y="115288"/>
                  </a:lnTo>
                  <a:lnTo>
                    <a:pt x="2198698" y="115288"/>
                  </a:lnTo>
                  <a:lnTo>
                    <a:pt x="2198698" y="288219"/>
                  </a:lnTo>
                  <a:lnTo>
                    <a:pt x="2198698" y="691725"/>
                  </a:lnTo>
                  <a:lnTo>
                    <a:pt x="1832248" y="691725"/>
                  </a:lnTo>
                  <a:lnTo>
                    <a:pt x="1282574" y="691725"/>
                  </a:lnTo>
                  <a:lnTo>
                    <a:pt x="1282574" y="691725"/>
                  </a:lnTo>
                  <a:lnTo>
                    <a:pt x="0" y="691725"/>
                  </a:lnTo>
                  <a:lnTo>
                    <a:pt x="0" y="288219"/>
                  </a:lnTo>
                  <a:lnTo>
                    <a:pt x="0" y="115288"/>
                  </a:lnTo>
                  <a:lnTo>
                    <a:pt x="0" y="1152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 Cond" pitchFamily="34" charset="0"/>
                </a:rPr>
                <a:t>Folyadékkristályos monitor (LCD/TFT)</a:t>
              </a:r>
              <a:endParaRPr lang="hu-H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5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304800" dir="12000000" algn="ctr" rotWithShape="0">
              <a:schemeClr val="accent3">
                <a:lumMod val="5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latin typeface="Footlight MT Light" pitchFamily="18" charset="0"/>
              </a:rPr>
              <a:t>1. Katódsugárcsöves </a:t>
            </a:r>
            <a:r>
              <a:rPr lang="hu-HU" sz="2800" dirty="0">
                <a:latin typeface="Footlight MT Light" pitchFamily="18" charset="0"/>
              </a:rPr>
              <a:t>monitor (</a:t>
            </a:r>
            <a:r>
              <a:rPr lang="hu-HU" sz="2800" dirty="0" smtClean="0">
                <a:latin typeface="Footlight MT Light" pitchFamily="18" charset="0"/>
              </a:rPr>
              <a:t>CRT)</a:t>
            </a:r>
            <a:endParaRPr lang="hu-HU" sz="28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83162" y="1124744"/>
            <a:ext cx="7977676" cy="3469699"/>
            <a:chOff x="583162" y="1124744"/>
            <a:chExt cx="7977676" cy="3469699"/>
          </a:xfrm>
        </p:grpSpPr>
        <p:sp>
          <p:nvSpPr>
            <p:cNvPr id="6" name="Téglalap 5"/>
            <p:cNvSpPr/>
            <p:nvPr/>
          </p:nvSpPr>
          <p:spPr>
            <a:xfrm flipV="1">
              <a:off x="611570" y="1772815"/>
              <a:ext cx="3891549" cy="57503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zabadkézi sokszög 7"/>
            <p:cNvSpPr/>
            <p:nvPr/>
          </p:nvSpPr>
          <p:spPr>
            <a:xfrm>
              <a:off x="583162" y="1124744"/>
              <a:ext cx="3891549" cy="822454"/>
            </a:xfrm>
            <a:custGeom>
              <a:avLst/>
              <a:gdLst>
                <a:gd name="connsiteX0" fmla="*/ 0 w 3891549"/>
                <a:gd name="connsiteY0" fmla="*/ 0 h 822454"/>
                <a:gd name="connsiteX1" fmla="*/ 3891549 w 3891549"/>
                <a:gd name="connsiteY1" fmla="*/ 0 h 822454"/>
                <a:gd name="connsiteX2" fmla="*/ 3891549 w 3891549"/>
                <a:gd name="connsiteY2" fmla="*/ 822454 h 822454"/>
                <a:gd name="connsiteX3" fmla="*/ 0 w 3891549"/>
                <a:gd name="connsiteY3" fmla="*/ 822454 h 822454"/>
                <a:gd name="connsiteX4" fmla="*/ 0 w 3891549"/>
                <a:gd name="connsiteY4" fmla="*/ 0 h 8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549" h="822454">
                  <a:moveTo>
                    <a:pt x="0" y="0"/>
                  </a:moveTo>
                  <a:lnTo>
                    <a:pt x="3891549" y="0"/>
                  </a:lnTo>
                  <a:lnTo>
                    <a:pt x="3891549" y="822454"/>
                  </a:lnTo>
                  <a:lnTo>
                    <a:pt x="0" y="8224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r="5400000" algn="ctr" rotWithShape="0">
                <a:schemeClr val="accent3">
                  <a:lumMod val="75000"/>
                </a:scheme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Demi Cond" pitchFamily="34" charset="0"/>
                </a:rPr>
                <a:t>Előnyök, hátrányok</a:t>
              </a:r>
              <a:endParaRPr lang="hu-HU" sz="20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855570" y="2595281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 dirty="0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855570" y="3261668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855570" y="3928056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5" name="Téglalap 14"/>
            <p:cNvSpPr/>
            <p:nvPr/>
          </p:nvSpPr>
          <p:spPr>
            <a:xfrm flipV="1">
              <a:off x="4643994" y="1772817"/>
              <a:ext cx="3891549" cy="57507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zabadkézi sokszög 16"/>
            <p:cNvSpPr/>
            <p:nvPr/>
          </p:nvSpPr>
          <p:spPr>
            <a:xfrm>
              <a:off x="4669289" y="1124744"/>
              <a:ext cx="3891549" cy="822454"/>
            </a:xfrm>
            <a:custGeom>
              <a:avLst/>
              <a:gdLst>
                <a:gd name="connsiteX0" fmla="*/ 0 w 3891549"/>
                <a:gd name="connsiteY0" fmla="*/ 0 h 822454"/>
                <a:gd name="connsiteX1" fmla="*/ 3891549 w 3891549"/>
                <a:gd name="connsiteY1" fmla="*/ 0 h 822454"/>
                <a:gd name="connsiteX2" fmla="*/ 3891549 w 3891549"/>
                <a:gd name="connsiteY2" fmla="*/ 822454 h 822454"/>
                <a:gd name="connsiteX3" fmla="*/ 0 w 3891549"/>
                <a:gd name="connsiteY3" fmla="*/ 822454 h 822454"/>
                <a:gd name="connsiteX4" fmla="*/ 0 w 3891549"/>
                <a:gd name="connsiteY4" fmla="*/ 0 h 8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549" h="822454">
                  <a:moveTo>
                    <a:pt x="0" y="0"/>
                  </a:moveTo>
                  <a:lnTo>
                    <a:pt x="3891549" y="0"/>
                  </a:lnTo>
                  <a:lnTo>
                    <a:pt x="3891549" y="822454"/>
                  </a:lnTo>
                  <a:lnTo>
                    <a:pt x="0" y="8224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r="5400000" algn="ctr" rotWithShape="0">
                <a:schemeClr val="accent3">
                  <a:lumMod val="75000"/>
                </a:scheme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Franklin Gothic Demi Cond" pitchFamily="34" charset="0"/>
                </a:rPr>
                <a:t>Működési elv</a:t>
              </a:r>
              <a:endParaRPr lang="hu-HU" sz="20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4941697" y="2595281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941697" y="3261668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941697" y="3928056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4669289" y="1966810"/>
            <a:ext cx="3791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Nagyban hasonlít a televízióéhoz.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Egy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katódsugárcsőben egy elektronsugár mozog vízszintesen és függőlegesen. A képernyő foszforral bevont belső felületén így képpontok keletkeznek, melyeknek fényintenzitása az elektronsugárral szabályozható. A képernyőn látott adatok tehát az elektronsugártól származtathatók, amely másodpercenként többször is frissíti a képpontokat. Ezt nevezzük képfrissítési frekvenciának. </a:t>
            </a:r>
          </a:p>
          <a:p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11570" y="2060848"/>
            <a:ext cx="389154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    jó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képet produkál</a:t>
            </a:r>
            <a:endParaRPr lang="hu-H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    jutányos ár </a:t>
            </a:r>
          </a:p>
          <a:p>
            <a:pPr lvl="0">
              <a:lnSpc>
                <a:spcPct val="150000"/>
              </a:lnSpc>
            </a:pPr>
            <a:endParaRPr lang="hu-HU" dirty="0" smtClean="0">
              <a:solidFill>
                <a:schemeClr val="accent3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    vibrálás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    sok 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hő </a:t>
            </a: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termelése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    nagy méret (elsősorban mélység)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    nagy súly</a:t>
            </a:r>
            <a:endParaRPr lang="hu-HU" dirty="0">
              <a:solidFill>
                <a:schemeClr val="accent3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  <a:p>
            <a:endParaRPr lang="hu-HU" dirty="0"/>
          </a:p>
        </p:txBody>
      </p:sp>
      <p:sp>
        <p:nvSpPr>
          <p:cNvPr id="27" name="Kereszt 26"/>
          <p:cNvSpPr/>
          <p:nvPr/>
        </p:nvSpPr>
        <p:spPr>
          <a:xfrm>
            <a:off x="611570" y="2204864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Kereszt 27"/>
          <p:cNvSpPr/>
          <p:nvPr/>
        </p:nvSpPr>
        <p:spPr>
          <a:xfrm>
            <a:off x="611570" y="2597486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églalap 28"/>
          <p:cNvSpPr/>
          <p:nvPr/>
        </p:nvSpPr>
        <p:spPr>
          <a:xfrm>
            <a:off x="642279" y="3550119"/>
            <a:ext cx="216024" cy="89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églalap 29"/>
          <p:cNvSpPr/>
          <p:nvPr/>
        </p:nvSpPr>
        <p:spPr>
          <a:xfrm>
            <a:off x="642279" y="3972798"/>
            <a:ext cx="216024" cy="89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églalap 30"/>
          <p:cNvSpPr/>
          <p:nvPr/>
        </p:nvSpPr>
        <p:spPr>
          <a:xfrm>
            <a:off x="642279" y="4365104"/>
            <a:ext cx="216024" cy="89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églalap 31"/>
          <p:cNvSpPr/>
          <p:nvPr/>
        </p:nvSpPr>
        <p:spPr>
          <a:xfrm>
            <a:off x="642279" y="4797152"/>
            <a:ext cx="216024" cy="89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2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2" y="1847674"/>
            <a:ext cx="561040" cy="98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83" y="1343217"/>
            <a:ext cx="307684" cy="31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9" y="1636558"/>
            <a:ext cx="1334691" cy="26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67" y="4509120"/>
            <a:ext cx="676826" cy="72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elhő 3"/>
          <p:cNvSpPr/>
          <p:nvPr/>
        </p:nvSpPr>
        <p:spPr>
          <a:xfrm rot="1033537">
            <a:off x="3146180" y="491734"/>
            <a:ext cx="5270212" cy="5226459"/>
          </a:xfrm>
          <a:prstGeom prst="cloudCallout">
            <a:avLst>
              <a:gd name="adj1" fmla="val -65462"/>
              <a:gd name="adj2" fmla="val 3109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1340768"/>
            <a:ext cx="4096779" cy="3565896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hu-HU" sz="1800" i="1" dirty="0" smtClean="0">
                <a:solidFill>
                  <a:schemeClr val="tx1"/>
                </a:solidFill>
                <a:latin typeface="Times New Roman" pitchFamily="18" charset="0"/>
              </a:rPr>
              <a:t>A monokróm monitor az információkat csak egy színben tudja megjeleníteni, így ezeknél csak egy elektronsugár szükséges. A színes monitorok – a grafikus kártyától függően – több millió színt képesek megjeleníteni 3 elektronsugaruknak köszönhetően.  Azok a grafikus kártyák, amelyek minden képponthoz 8 biten tárolják a színeket, 256 színt tudnak megjeleníteni egyidejűleg, a 24 bites kártyák pedig akár 16 milliónál is többet.</a:t>
            </a:r>
            <a:endParaRPr lang="hu-HU" sz="18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58" y="860855"/>
            <a:ext cx="504056" cy="50405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210034" y="874616"/>
            <a:ext cx="144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Érdekesség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67326"/>
            <a:ext cx="328461" cy="26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800" dirty="0" smtClean="0">
                <a:latin typeface="Footlight MT Light" pitchFamily="18" charset="0"/>
              </a:rPr>
              <a:t>2.a Folyadékkristályos </a:t>
            </a:r>
            <a:r>
              <a:rPr lang="hu-HU" sz="2800" dirty="0">
                <a:latin typeface="Footlight MT Light" pitchFamily="18" charset="0"/>
              </a:rPr>
              <a:t>monitor (LCD monitor)</a:t>
            </a:r>
            <a:endParaRPr lang="hu-HU" sz="28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583162" y="1124744"/>
            <a:ext cx="7977676" cy="3469699"/>
            <a:chOff x="583162" y="1124744"/>
            <a:chExt cx="7977676" cy="3469699"/>
          </a:xfrm>
        </p:grpSpPr>
        <p:sp>
          <p:nvSpPr>
            <p:cNvPr id="5" name="Téglalap 4"/>
            <p:cNvSpPr/>
            <p:nvPr/>
          </p:nvSpPr>
          <p:spPr>
            <a:xfrm flipV="1">
              <a:off x="611570" y="1772815"/>
              <a:ext cx="3891549" cy="5750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D7F01"/>
                </a:gs>
                <a:gs pos="100000">
                  <a:srgbClr val="FB9B31"/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zabadkézi sokszög 5"/>
            <p:cNvSpPr/>
            <p:nvPr/>
          </p:nvSpPr>
          <p:spPr>
            <a:xfrm>
              <a:off x="583162" y="1124744"/>
              <a:ext cx="3891549" cy="822454"/>
            </a:xfrm>
            <a:custGeom>
              <a:avLst/>
              <a:gdLst>
                <a:gd name="connsiteX0" fmla="*/ 0 w 3891549"/>
                <a:gd name="connsiteY0" fmla="*/ 0 h 822454"/>
                <a:gd name="connsiteX1" fmla="*/ 3891549 w 3891549"/>
                <a:gd name="connsiteY1" fmla="*/ 0 h 822454"/>
                <a:gd name="connsiteX2" fmla="*/ 3891549 w 3891549"/>
                <a:gd name="connsiteY2" fmla="*/ 822454 h 822454"/>
                <a:gd name="connsiteX3" fmla="*/ 0 w 3891549"/>
                <a:gd name="connsiteY3" fmla="*/ 822454 h 822454"/>
                <a:gd name="connsiteX4" fmla="*/ 0 w 3891549"/>
                <a:gd name="connsiteY4" fmla="*/ 0 h 8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549" h="822454">
                  <a:moveTo>
                    <a:pt x="0" y="0"/>
                  </a:moveTo>
                  <a:lnTo>
                    <a:pt x="3891549" y="0"/>
                  </a:lnTo>
                  <a:lnTo>
                    <a:pt x="3891549" y="822454"/>
                  </a:lnTo>
                  <a:lnTo>
                    <a:pt x="0" y="8224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r="5400000" algn="ctr" rotWithShape="0">
                <a:schemeClr val="accent6">
                  <a:lumMod val="75000"/>
                </a:scheme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Franklin Gothic Demi Cond" pitchFamily="34" charset="0"/>
                </a:rPr>
                <a:t>Előnyök, hátrányok</a:t>
              </a:r>
              <a:endParaRPr lang="hu-HU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855570" y="2595281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 dirty="0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855570" y="3261668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855570" y="3928056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4669289" y="1124744"/>
              <a:ext cx="3891549" cy="822454"/>
            </a:xfrm>
            <a:custGeom>
              <a:avLst/>
              <a:gdLst>
                <a:gd name="connsiteX0" fmla="*/ 0 w 3891549"/>
                <a:gd name="connsiteY0" fmla="*/ 0 h 822454"/>
                <a:gd name="connsiteX1" fmla="*/ 3891549 w 3891549"/>
                <a:gd name="connsiteY1" fmla="*/ 0 h 822454"/>
                <a:gd name="connsiteX2" fmla="*/ 3891549 w 3891549"/>
                <a:gd name="connsiteY2" fmla="*/ 822454 h 822454"/>
                <a:gd name="connsiteX3" fmla="*/ 0 w 3891549"/>
                <a:gd name="connsiteY3" fmla="*/ 822454 h 822454"/>
                <a:gd name="connsiteX4" fmla="*/ 0 w 3891549"/>
                <a:gd name="connsiteY4" fmla="*/ 0 h 8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549" h="822454">
                  <a:moveTo>
                    <a:pt x="0" y="0"/>
                  </a:moveTo>
                  <a:lnTo>
                    <a:pt x="3891549" y="0"/>
                  </a:lnTo>
                  <a:lnTo>
                    <a:pt x="3891549" y="822454"/>
                  </a:lnTo>
                  <a:lnTo>
                    <a:pt x="0" y="8224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r="5400000" algn="ctr" rotWithShape="0">
                <a:schemeClr val="accent6">
                  <a:lumMod val="75000"/>
                </a:scheme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Franklin Gothic Demi Cond" pitchFamily="34" charset="0"/>
                </a:rPr>
                <a:t>Működési elv</a:t>
              </a:r>
              <a:endParaRPr lang="hu-HU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4941697" y="2595281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4941697" y="3261668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4941697" y="3928056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</p:grpSp>
      <p:sp>
        <p:nvSpPr>
          <p:cNvPr id="15" name="Téglalap 14"/>
          <p:cNvSpPr/>
          <p:nvPr/>
        </p:nvSpPr>
        <p:spPr>
          <a:xfrm flipV="1">
            <a:off x="4624579" y="1772815"/>
            <a:ext cx="3891549" cy="5750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D7F01"/>
              </a:gs>
              <a:gs pos="100000">
                <a:srgbClr val="FB9B31"/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Szövegdoboz 15"/>
          <p:cNvSpPr txBox="1"/>
          <p:nvPr/>
        </p:nvSpPr>
        <p:spPr>
          <a:xfrm>
            <a:off x="886672" y="1996665"/>
            <a:ext cx="391371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nem vibrál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kis méret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kis súly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alacsony fogyasztás</a:t>
            </a:r>
          </a:p>
          <a:p>
            <a:pPr lvl="0">
              <a:lnSpc>
                <a:spcPct val="150000"/>
              </a:lnSpc>
            </a:pPr>
            <a:endParaRPr lang="hu-HU" i="1" dirty="0">
              <a:solidFill>
                <a:schemeClr val="accent6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háttérvilágítást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igényel</a:t>
            </a:r>
          </a:p>
          <a:p>
            <a:pPr lvl="0">
              <a:lnSpc>
                <a:spcPct val="150000"/>
              </a:lnSpc>
            </a:pP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kevésbé szép képet produkál</a:t>
            </a:r>
          </a:p>
          <a:p>
            <a:pPr lvl="0"/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lehetséges a pixel-hiba („beragadt    képpontok”)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  <a:p>
            <a:endParaRPr lang="hu-HU" dirty="0"/>
          </a:p>
        </p:txBody>
      </p:sp>
      <p:sp>
        <p:nvSpPr>
          <p:cNvPr id="18" name="Kereszt 17"/>
          <p:cNvSpPr/>
          <p:nvPr/>
        </p:nvSpPr>
        <p:spPr>
          <a:xfrm>
            <a:off x="611570" y="2132856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églalap 18"/>
          <p:cNvSpPr/>
          <p:nvPr/>
        </p:nvSpPr>
        <p:spPr>
          <a:xfrm>
            <a:off x="642279" y="4307907"/>
            <a:ext cx="216024" cy="89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Kereszt 19"/>
          <p:cNvSpPr/>
          <p:nvPr/>
        </p:nvSpPr>
        <p:spPr>
          <a:xfrm>
            <a:off x="611570" y="2557511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Kereszt 20"/>
          <p:cNvSpPr/>
          <p:nvPr/>
        </p:nvSpPr>
        <p:spPr>
          <a:xfrm>
            <a:off x="611570" y="2937573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Kereszt 21"/>
          <p:cNvSpPr/>
          <p:nvPr/>
        </p:nvSpPr>
        <p:spPr>
          <a:xfrm>
            <a:off x="611570" y="3356992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églalap 22"/>
          <p:cNvSpPr/>
          <p:nvPr/>
        </p:nvSpPr>
        <p:spPr>
          <a:xfrm>
            <a:off x="639546" y="4668178"/>
            <a:ext cx="216024" cy="89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églalap 23"/>
          <p:cNvSpPr/>
          <p:nvPr/>
        </p:nvSpPr>
        <p:spPr>
          <a:xfrm>
            <a:off x="642279" y="5016477"/>
            <a:ext cx="216024" cy="89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Szövegdoboz 24"/>
          <p:cNvSpPr txBox="1"/>
          <p:nvPr/>
        </p:nvSpPr>
        <p:spPr>
          <a:xfrm>
            <a:off x="4625749" y="2028484"/>
            <a:ext cx="3846839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Courier New" pitchFamily="49" charset="0"/>
              <a:buChar char="o"/>
            </a:pP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A fény egy </a:t>
            </a:r>
            <a:r>
              <a:rPr lang="hu-HU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polárszűrőn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 halad át, amelyek a fény rezgéseit egyetlen síkban engedik tovább. A csavart elhelyezkedésű folyadékkristályok feszültség hatására megváltoztatják szerkezetüket és elforgatják a fényt. Ennek eredményeként egy világos képpontot kapunk, mely elé már csak egy színszűrőt kell helyezni.</a:t>
            </a:r>
          </a:p>
        </p:txBody>
      </p:sp>
    </p:spTree>
    <p:extLst>
      <p:ext uri="{BB962C8B-B14F-4D97-AF65-F5344CB8AC3E}">
        <p14:creationId xmlns:p14="http://schemas.microsoft.com/office/powerpoint/2010/main" val="16737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effectLst>
            <a:outerShdw blurRad="304800" dir="12000000" algn="ctr" rotWithShape="0">
              <a:schemeClr val="accent2">
                <a:lumMod val="75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latin typeface="Footlight MT Light" pitchFamily="18" charset="0"/>
              </a:rPr>
              <a:t>2.b Aktív-mátrixos LCD monitor (TFT)</a:t>
            </a:r>
            <a:endParaRPr lang="hu-HU" sz="280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5650949" y="2780928"/>
            <a:ext cx="2716216" cy="2993255"/>
            <a:chOff x="5650949" y="2780927"/>
            <a:chExt cx="2716216" cy="2993256"/>
          </a:xfrm>
        </p:grpSpPr>
        <p:sp>
          <p:nvSpPr>
            <p:cNvPr id="9" name="Szabadkézi sokszög 8"/>
            <p:cNvSpPr/>
            <p:nvPr/>
          </p:nvSpPr>
          <p:spPr>
            <a:xfrm>
              <a:off x="5680563" y="2780927"/>
              <a:ext cx="1051649" cy="584249"/>
            </a:xfrm>
            <a:custGeom>
              <a:avLst/>
              <a:gdLst>
                <a:gd name="connsiteX0" fmla="*/ 0 w 1051649"/>
                <a:gd name="connsiteY0" fmla="*/ 58425 h 584249"/>
                <a:gd name="connsiteX1" fmla="*/ 58425 w 1051649"/>
                <a:gd name="connsiteY1" fmla="*/ 0 h 584249"/>
                <a:gd name="connsiteX2" fmla="*/ 993224 w 1051649"/>
                <a:gd name="connsiteY2" fmla="*/ 0 h 584249"/>
                <a:gd name="connsiteX3" fmla="*/ 1051649 w 1051649"/>
                <a:gd name="connsiteY3" fmla="*/ 58425 h 584249"/>
                <a:gd name="connsiteX4" fmla="*/ 1051649 w 1051649"/>
                <a:gd name="connsiteY4" fmla="*/ 525824 h 584249"/>
                <a:gd name="connsiteX5" fmla="*/ 993224 w 1051649"/>
                <a:gd name="connsiteY5" fmla="*/ 584249 h 584249"/>
                <a:gd name="connsiteX6" fmla="*/ 58425 w 1051649"/>
                <a:gd name="connsiteY6" fmla="*/ 584249 h 584249"/>
                <a:gd name="connsiteX7" fmla="*/ 0 w 1051649"/>
                <a:gd name="connsiteY7" fmla="*/ 525824 h 584249"/>
                <a:gd name="connsiteX8" fmla="*/ 0 w 1051649"/>
                <a:gd name="connsiteY8" fmla="*/ 58425 h 58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649" h="584249">
                  <a:moveTo>
                    <a:pt x="0" y="58425"/>
                  </a:moveTo>
                  <a:cubicBezTo>
                    <a:pt x="0" y="26158"/>
                    <a:pt x="26158" y="0"/>
                    <a:pt x="58425" y="0"/>
                  </a:cubicBezTo>
                  <a:lnTo>
                    <a:pt x="993224" y="0"/>
                  </a:lnTo>
                  <a:cubicBezTo>
                    <a:pt x="1025491" y="0"/>
                    <a:pt x="1051649" y="26158"/>
                    <a:pt x="1051649" y="58425"/>
                  </a:cubicBezTo>
                  <a:lnTo>
                    <a:pt x="1051649" y="525824"/>
                  </a:lnTo>
                  <a:cubicBezTo>
                    <a:pt x="1051649" y="558091"/>
                    <a:pt x="1025491" y="584249"/>
                    <a:pt x="993224" y="584249"/>
                  </a:cubicBezTo>
                  <a:lnTo>
                    <a:pt x="58425" y="584249"/>
                  </a:lnTo>
                  <a:cubicBezTo>
                    <a:pt x="26158" y="584249"/>
                    <a:pt x="0" y="558091"/>
                    <a:pt x="0" y="525824"/>
                  </a:cubicBezTo>
                  <a:lnTo>
                    <a:pt x="0" y="5842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362" tIns="112362" rIns="112362" bIns="11236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500" b="1" kern="12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LCD</a:t>
              </a:r>
              <a:endParaRPr lang="hu-HU" sz="25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7236293" y="2780927"/>
              <a:ext cx="1051649" cy="584249"/>
            </a:xfrm>
            <a:custGeom>
              <a:avLst/>
              <a:gdLst>
                <a:gd name="connsiteX0" fmla="*/ 0 w 1051649"/>
                <a:gd name="connsiteY0" fmla="*/ 58425 h 584249"/>
                <a:gd name="connsiteX1" fmla="*/ 58425 w 1051649"/>
                <a:gd name="connsiteY1" fmla="*/ 0 h 584249"/>
                <a:gd name="connsiteX2" fmla="*/ 993224 w 1051649"/>
                <a:gd name="connsiteY2" fmla="*/ 0 h 584249"/>
                <a:gd name="connsiteX3" fmla="*/ 1051649 w 1051649"/>
                <a:gd name="connsiteY3" fmla="*/ 58425 h 584249"/>
                <a:gd name="connsiteX4" fmla="*/ 1051649 w 1051649"/>
                <a:gd name="connsiteY4" fmla="*/ 525824 h 584249"/>
                <a:gd name="connsiteX5" fmla="*/ 993224 w 1051649"/>
                <a:gd name="connsiteY5" fmla="*/ 584249 h 584249"/>
                <a:gd name="connsiteX6" fmla="*/ 58425 w 1051649"/>
                <a:gd name="connsiteY6" fmla="*/ 584249 h 584249"/>
                <a:gd name="connsiteX7" fmla="*/ 0 w 1051649"/>
                <a:gd name="connsiteY7" fmla="*/ 525824 h 584249"/>
                <a:gd name="connsiteX8" fmla="*/ 0 w 1051649"/>
                <a:gd name="connsiteY8" fmla="*/ 58425 h 58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649" h="584249">
                  <a:moveTo>
                    <a:pt x="0" y="58425"/>
                  </a:moveTo>
                  <a:cubicBezTo>
                    <a:pt x="0" y="26158"/>
                    <a:pt x="26158" y="0"/>
                    <a:pt x="58425" y="0"/>
                  </a:cubicBezTo>
                  <a:lnTo>
                    <a:pt x="993224" y="0"/>
                  </a:lnTo>
                  <a:cubicBezTo>
                    <a:pt x="1025491" y="0"/>
                    <a:pt x="1051649" y="26158"/>
                    <a:pt x="1051649" y="58425"/>
                  </a:cubicBezTo>
                  <a:lnTo>
                    <a:pt x="1051649" y="525824"/>
                  </a:lnTo>
                  <a:cubicBezTo>
                    <a:pt x="1051649" y="558091"/>
                    <a:pt x="1025491" y="584249"/>
                    <a:pt x="993224" y="584249"/>
                  </a:cubicBezTo>
                  <a:lnTo>
                    <a:pt x="58425" y="584249"/>
                  </a:lnTo>
                  <a:cubicBezTo>
                    <a:pt x="26158" y="584249"/>
                    <a:pt x="0" y="558091"/>
                    <a:pt x="0" y="525824"/>
                  </a:cubicBezTo>
                  <a:lnTo>
                    <a:pt x="0" y="5842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362" tIns="112362" rIns="112362" bIns="11236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500" b="1" kern="12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</a:rPr>
                <a:t>TFT</a:t>
              </a:r>
              <a:endParaRPr lang="hu-HU" sz="25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1" name="Háromszög 10"/>
            <p:cNvSpPr/>
            <p:nvPr/>
          </p:nvSpPr>
          <p:spPr>
            <a:xfrm>
              <a:off x="6746818" y="5335996"/>
              <a:ext cx="438187" cy="438187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églalap 11"/>
            <p:cNvSpPr/>
            <p:nvPr/>
          </p:nvSpPr>
          <p:spPr>
            <a:xfrm rot="240000">
              <a:off x="5650949" y="5148228"/>
              <a:ext cx="2629926" cy="18390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abadkézi sokszög 12"/>
            <p:cNvSpPr/>
            <p:nvPr/>
          </p:nvSpPr>
          <p:spPr>
            <a:xfrm rot="240000">
              <a:off x="7229991" y="4688427"/>
              <a:ext cx="1049315" cy="488873"/>
            </a:xfrm>
            <a:custGeom>
              <a:avLst/>
              <a:gdLst>
                <a:gd name="connsiteX0" fmla="*/ 0 w 1049315"/>
                <a:gd name="connsiteY0" fmla="*/ 81480 h 488873"/>
                <a:gd name="connsiteX1" fmla="*/ 81480 w 1049315"/>
                <a:gd name="connsiteY1" fmla="*/ 0 h 488873"/>
                <a:gd name="connsiteX2" fmla="*/ 967835 w 1049315"/>
                <a:gd name="connsiteY2" fmla="*/ 0 h 488873"/>
                <a:gd name="connsiteX3" fmla="*/ 1049315 w 1049315"/>
                <a:gd name="connsiteY3" fmla="*/ 81480 h 488873"/>
                <a:gd name="connsiteX4" fmla="*/ 1049315 w 1049315"/>
                <a:gd name="connsiteY4" fmla="*/ 407393 h 488873"/>
                <a:gd name="connsiteX5" fmla="*/ 967835 w 1049315"/>
                <a:gd name="connsiteY5" fmla="*/ 488873 h 488873"/>
                <a:gd name="connsiteX6" fmla="*/ 81480 w 1049315"/>
                <a:gd name="connsiteY6" fmla="*/ 488873 h 488873"/>
                <a:gd name="connsiteX7" fmla="*/ 0 w 1049315"/>
                <a:gd name="connsiteY7" fmla="*/ 407393 h 488873"/>
                <a:gd name="connsiteX8" fmla="*/ 0 w 1049315"/>
                <a:gd name="connsiteY8" fmla="*/ 81480 h 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315" h="488873">
                  <a:moveTo>
                    <a:pt x="0" y="81480"/>
                  </a:moveTo>
                  <a:cubicBezTo>
                    <a:pt x="0" y="36480"/>
                    <a:pt x="36480" y="0"/>
                    <a:pt x="81480" y="0"/>
                  </a:cubicBezTo>
                  <a:lnTo>
                    <a:pt x="967835" y="0"/>
                  </a:lnTo>
                  <a:cubicBezTo>
                    <a:pt x="1012835" y="0"/>
                    <a:pt x="1049315" y="36480"/>
                    <a:pt x="1049315" y="81480"/>
                  </a:cubicBezTo>
                  <a:lnTo>
                    <a:pt x="1049315" y="407393"/>
                  </a:lnTo>
                  <a:cubicBezTo>
                    <a:pt x="1049315" y="452393"/>
                    <a:pt x="1012835" y="488873"/>
                    <a:pt x="967835" y="488873"/>
                  </a:cubicBezTo>
                  <a:lnTo>
                    <a:pt x="81480" y="488873"/>
                  </a:lnTo>
                  <a:cubicBezTo>
                    <a:pt x="36480" y="488873"/>
                    <a:pt x="0" y="452393"/>
                    <a:pt x="0" y="407393"/>
                  </a:cubicBezTo>
                  <a:lnTo>
                    <a:pt x="0" y="8148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965" tIns="61964" rIns="61964" bIns="6196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000" kern="1200" dirty="0" smtClean="0">
                  <a:latin typeface="Times New Roman" pitchFamily="18" charset="0"/>
                  <a:cs typeface="Times New Roman" pitchFamily="18" charset="0"/>
                </a:rPr>
                <a:t>Magasabb világítás és kontraszt</a:t>
              </a:r>
              <a:endParaRPr lang="hu-HU" sz="1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 rot="240000">
              <a:off x="7267967" y="4162602"/>
              <a:ext cx="1049315" cy="488873"/>
            </a:xfrm>
            <a:custGeom>
              <a:avLst/>
              <a:gdLst>
                <a:gd name="connsiteX0" fmla="*/ 0 w 1049315"/>
                <a:gd name="connsiteY0" fmla="*/ 81480 h 488873"/>
                <a:gd name="connsiteX1" fmla="*/ 81480 w 1049315"/>
                <a:gd name="connsiteY1" fmla="*/ 0 h 488873"/>
                <a:gd name="connsiteX2" fmla="*/ 967835 w 1049315"/>
                <a:gd name="connsiteY2" fmla="*/ 0 h 488873"/>
                <a:gd name="connsiteX3" fmla="*/ 1049315 w 1049315"/>
                <a:gd name="connsiteY3" fmla="*/ 81480 h 488873"/>
                <a:gd name="connsiteX4" fmla="*/ 1049315 w 1049315"/>
                <a:gd name="connsiteY4" fmla="*/ 407393 h 488873"/>
                <a:gd name="connsiteX5" fmla="*/ 967835 w 1049315"/>
                <a:gd name="connsiteY5" fmla="*/ 488873 h 488873"/>
                <a:gd name="connsiteX6" fmla="*/ 81480 w 1049315"/>
                <a:gd name="connsiteY6" fmla="*/ 488873 h 488873"/>
                <a:gd name="connsiteX7" fmla="*/ 0 w 1049315"/>
                <a:gd name="connsiteY7" fmla="*/ 407393 h 488873"/>
                <a:gd name="connsiteX8" fmla="*/ 0 w 1049315"/>
                <a:gd name="connsiteY8" fmla="*/ 81480 h 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315" h="488873">
                  <a:moveTo>
                    <a:pt x="0" y="81480"/>
                  </a:moveTo>
                  <a:cubicBezTo>
                    <a:pt x="0" y="36480"/>
                    <a:pt x="36480" y="0"/>
                    <a:pt x="81480" y="0"/>
                  </a:cubicBezTo>
                  <a:lnTo>
                    <a:pt x="967835" y="0"/>
                  </a:lnTo>
                  <a:cubicBezTo>
                    <a:pt x="1012835" y="0"/>
                    <a:pt x="1049315" y="36480"/>
                    <a:pt x="1049315" y="81480"/>
                  </a:cubicBezTo>
                  <a:lnTo>
                    <a:pt x="1049315" y="407393"/>
                  </a:lnTo>
                  <a:cubicBezTo>
                    <a:pt x="1049315" y="452393"/>
                    <a:pt x="1012835" y="488873"/>
                    <a:pt x="967835" y="488873"/>
                  </a:cubicBezTo>
                  <a:lnTo>
                    <a:pt x="81480" y="488873"/>
                  </a:lnTo>
                  <a:cubicBezTo>
                    <a:pt x="36480" y="488873"/>
                    <a:pt x="0" y="452393"/>
                    <a:pt x="0" y="407393"/>
                  </a:cubicBezTo>
                  <a:lnTo>
                    <a:pt x="0" y="8148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965" tIns="61964" rIns="61964" bIns="6196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000" kern="1200" dirty="0" smtClean="0">
                  <a:latin typeface="Times New Roman" pitchFamily="18" charset="0"/>
                  <a:cs typeface="Times New Roman" pitchFamily="18" charset="0"/>
                </a:rPr>
                <a:t>Jó képminőség</a:t>
              </a:r>
              <a:endParaRPr lang="hu-HU" sz="1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 rot="240000">
              <a:off x="7330312" y="3464350"/>
              <a:ext cx="1036853" cy="667095"/>
            </a:xfrm>
            <a:custGeom>
              <a:avLst/>
              <a:gdLst>
                <a:gd name="connsiteX0" fmla="*/ 0 w 1036853"/>
                <a:gd name="connsiteY0" fmla="*/ 111185 h 667095"/>
                <a:gd name="connsiteX1" fmla="*/ 111185 w 1036853"/>
                <a:gd name="connsiteY1" fmla="*/ 0 h 667095"/>
                <a:gd name="connsiteX2" fmla="*/ 925668 w 1036853"/>
                <a:gd name="connsiteY2" fmla="*/ 0 h 667095"/>
                <a:gd name="connsiteX3" fmla="*/ 1036853 w 1036853"/>
                <a:gd name="connsiteY3" fmla="*/ 111185 h 667095"/>
                <a:gd name="connsiteX4" fmla="*/ 1036853 w 1036853"/>
                <a:gd name="connsiteY4" fmla="*/ 555910 h 667095"/>
                <a:gd name="connsiteX5" fmla="*/ 925668 w 1036853"/>
                <a:gd name="connsiteY5" fmla="*/ 667095 h 667095"/>
                <a:gd name="connsiteX6" fmla="*/ 111185 w 1036853"/>
                <a:gd name="connsiteY6" fmla="*/ 667095 h 667095"/>
                <a:gd name="connsiteX7" fmla="*/ 0 w 1036853"/>
                <a:gd name="connsiteY7" fmla="*/ 555910 h 667095"/>
                <a:gd name="connsiteX8" fmla="*/ 0 w 1036853"/>
                <a:gd name="connsiteY8" fmla="*/ 111185 h 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6853" h="667095">
                  <a:moveTo>
                    <a:pt x="0" y="111185"/>
                  </a:moveTo>
                  <a:cubicBezTo>
                    <a:pt x="0" y="49779"/>
                    <a:pt x="49779" y="0"/>
                    <a:pt x="111185" y="0"/>
                  </a:cubicBezTo>
                  <a:lnTo>
                    <a:pt x="925668" y="0"/>
                  </a:lnTo>
                  <a:cubicBezTo>
                    <a:pt x="987074" y="0"/>
                    <a:pt x="1036853" y="49779"/>
                    <a:pt x="1036853" y="111185"/>
                  </a:cubicBezTo>
                  <a:lnTo>
                    <a:pt x="1036853" y="555910"/>
                  </a:lnTo>
                  <a:cubicBezTo>
                    <a:pt x="1036853" y="617316"/>
                    <a:pt x="987074" y="667095"/>
                    <a:pt x="925668" y="667095"/>
                  </a:cubicBezTo>
                  <a:lnTo>
                    <a:pt x="111185" y="667095"/>
                  </a:lnTo>
                  <a:cubicBezTo>
                    <a:pt x="49779" y="667095"/>
                    <a:pt x="0" y="617316"/>
                    <a:pt x="0" y="555910"/>
                  </a:cubicBezTo>
                  <a:lnTo>
                    <a:pt x="0" y="11118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65" tIns="70664" rIns="70664" bIns="7066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000" kern="1200" dirty="0" smtClean="0">
                  <a:latin typeface="Times New Roman" pitchFamily="18" charset="0"/>
                  <a:cs typeface="Times New Roman" pitchFamily="18" charset="0"/>
                </a:rPr>
                <a:t>Alkalmasabb grafikus alkalmazások futtatására</a:t>
              </a:r>
              <a:endParaRPr lang="hu-HU" sz="1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 rot="240000">
              <a:off x="5725548" y="4583262"/>
              <a:ext cx="1049315" cy="488873"/>
            </a:xfrm>
            <a:custGeom>
              <a:avLst/>
              <a:gdLst>
                <a:gd name="connsiteX0" fmla="*/ 0 w 1049315"/>
                <a:gd name="connsiteY0" fmla="*/ 81480 h 488873"/>
                <a:gd name="connsiteX1" fmla="*/ 81480 w 1049315"/>
                <a:gd name="connsiteY1" fmla="*/ 0 h 488873"/>
                <a:gd name="connsiteX2" fmla="*/ 967835 w 1049315"/>
                <a:gd name="connsiteY2" fmla="*/ 0 h 488873"/>
                <a:gd name="connsiteX3" fmla="*/ 1049315 w 1049315"/>
                <a:gd name="connsiteY3" fmla="*/ 81480 h 488873"/>
                <a:gd name="connsiteX4" fmla="*/ 1049315 w 1049315"/>
                <a:gd name="connsiteY4" fmla="*/ 407393 h 488873"/>
                <a:gd name="connsiteX5" fmla="*/ 967835 w 1049315"/>
                <a:gd name="connsiteY5" fmla="*/ 488873 h 488873"/>
                <a:gd name="connsiteX6" fmla="*/ 81480 w 1049315"/>
                <a:gd name="connsiteY6" fmla="*/ 488873 h 488873"/>
                <a:gd name="connsiteX7" fmla="*/ 0 w 1049315"/>
                <a:gd name="connsiteY7" fmla="*/ 407393 h 488873"/>
                <a:gd name="connsiteX8" fmla="*/ 0 w 1049315"/>
                <a:gd name="connsiteY8" fmla="*/ 81480 h 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315" h="488873">
                  <a:moveTo>
                    <a:pt x="0" y="81480"/>
                  </a:moveTo>
                  <a:cubicBezTo>
                    <a:pt x="0" y="36480"/>
                    <a:pt x="36480" y="0"/>
                    <a:pt x="81480" y="0"/>
                  </a:cubicBezTo>
                  <a:lnTo>
                    <a:pt x="967835" y="0"/>
                  </a:lnTo>
                  <a:cubicBezTo>
                    <a:pt x="1012835" y="0"/>
                    <a:pt x="1049315" y="36480"/>
                    <a:pt x="1049315" y="81480"/>
                  </a:cubicBezTo>
                  <a:lnTo>
                    <a:pt x="1049315" y="407393"/>
                  </a:lnTo>
                  <a:cubicBezTo>
                    <a:pt x="1049315" y="452393"/>
                    <a:pt x="1012835" y="488873"/>
                    <a:pt x="967835" y="488873"/>
                  </a:cubicBezTo>
                  <a:lnTo>
                    <a:pt x="81480" y="488873"/>
                  </a:lnTo>
                  <a:cubicBezTo>
                    <a:pt x="36480" y="488873"/>
                    <a:pt x="0" y="452393"/>
                    <a:pt x="0" y="407393"/>
                  </a:cubicBezTo>
                  <a:lnTo>
                    <a:pt x="0" y="8148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965" tIns="61964" rIns="61964" bIns="6196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000" kern="1200" dirty="0" smtClean="0">
                  <a:latin typeface="Times New Roman" pitchFamily="18" charset="0"/>
                  <a:cs typeface="Times New Roman" pitchFamily="18" charset="0"/>
                </a:rPr>
                <a:t>Háttérvilágítást igényel</a:t>
              </a:r>
              <a:endParaRPr lang="hu-HU" sz="1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 rot="240000">
              <a:off x="5763525" y="4057438"/>
              <a:ext cx="1049315" cy="488873"/>
            </a:xfrm>
            <a:custGeom>
              <a:avLst/>
              <a:gdLst>
                <a:gd name="connsiteX0" fmla="*/ 0 w 1049315"/>
                <a:gd name="connsiteY0" fmla="*/ 81480 h 488873"/>
                <a:gd name="connsiteX1" fmla="*/ 81480 w 1049315"/>
                <a:gd name="connsiteY1" fmla="*/ 0 h 488873"/>
                <a:gd name="connsiteX2" fmla="*/ 967835 w 1049315"/>
                <a:gd name="connsiteY2" fmla="*/ 0 h 488873"/>
                <a:gd name="connsiteX3" fmla="*/ 1049315 w 1049315"/>
                <a:gd name="connsiteY3" fmla="*/ 81480 h 488873"/>
                <a:gd name="connsiteX4" fmla="*/ 1049315 w 1049315"/>
                <a:gd name="connsiteY4" fmla="*/ 407393 h 488873"/>
                <a:gd name="connsiteX5" fmla="*/ 967835 w 1049315"/>
                <a:gd name="connsiteY5" fmla="*/ 488873 h 488873"/>
                <a:gd name="connsiteX6" fmla="*/ 81480 w 1049315"/>
                <a:gd name="connsiteY6" fmla="*/ 488873 h 488873"/>
                <a:gd name="connsiteX7" fmla="*/ 0 w 1049315"/>
                <a:gd name="connsiteY7" fmla="*/ 407393 h 488873"/>
                <a:gd name="connsiteX8" fmla="*/ 0 w 1049315"/>
                <a:gd name="connsiteY8" fmla="*/ 81480 h 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315" h="488873">
                  <a:moveTo>
                    <a:pt x="0" y="81480"/>
                  </a:moveTo>
                  <a:cubicBezTo>
                    <a:pt x="0" y="36480"/>
                    <a:pt x="36480" y="0"/>
                    <a:pt x="81480" y="0"/>
                  </a:cubicBezTo>
                  <a:lnTo>
                    <a:pt x="967835" y="0"/>
                  </a:lnTo>
                  <a:cubicBezTo>
                    <a:pt x="1012835" y="0"/>
                    <a:pt x="1049315" y="36480"/>
                    <a:pt x="1049315" y="81480"/>
                  </a:cubicBezTo>
                  <a:lnTo>
                    <a:pt x="1049315" y="407393"/>
                  </a:lnTo>
                  <a:cubicBezTo>
                    <a:pt x="1049315" y="452393"/>
                    <a:pt x="1012835" y="488873"/>
                    <a:pt x="967835" y="488873"/>
                  </a:cubicBezTo>
                  <a:lnTo>
                    <a:pt x="81480" y="488873"/>
                  </a:lnTo>
                  <a:cubicBezTo>
                    <a:pt x="36480" y="488873"/>
                    <a:pt x="0" y="452393"/>
                    <a:pt x="0" y="407393"/>
                  </a:cubicBezTo>
                  <a:lnTo>
                    <a:pt x="0" y="8148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965" tIns="61964" rIns="61964" bIns="6196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000" kern="1200" dirty="0" smtClean="0">
                  <a:latin typeface="Times New Roman" pitchFamily="18" charset="0"/>
                  <a:cs typeface="Times New Roman" pitchFamily="18" charset="0"/>
                </a:rPr>
                <a:t>Kevésbé telt színek</a:t>
              </a:r>
              <a:endParaRPr lang="hu-HU" sz="1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5910366"/>
              </p:ext>
            </p:extLst>
          </p:nvPr>
        </p:nvGraphicFramePr>
        <p:xfrm>
          <a:off x="683568" y="1268759"/>
          <a:ext cx="4752528" cy="397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8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0B9BCA-D02F-4DB0-A4C5-A39BD14F1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B80B9BCA-D02F-4DB0-A4C5-A39BD14F1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C3D5F7-CD73-41B2-AE4C-DA784B8B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7DC3D5F7-CD73-41B2-AE4C-DA784B8B7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304800" dir="12000000" algn="ctr" rotWithShape="0">
              <a:schemeClr val="accent5">
                <a:lumMod val="75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latin typeface="Footlight MT Light" pitchFamily="18" charset="0"/>
              </a:rPr>
              <a:t>3. Gázplazmás </a:t>
            </a:r>
            <a:r>
              <a:rPr lang="hu-HU" sz="2800" dirty="0">
                <a:latin typeface="Footlight MT Light" pitchFamily="18" charset="0"/>
              </a:rPr>
              <a:t>monitor </a:t>
            </a:r>
            <a:r>
              <a:rPr lang="hu-HU" sz="2800" dirty="0" smtClean="0">
                <a:latin typeface="Footlight MT Light" pitchFamily="18" charset="0"/>
              </a:rPr>
              <a:t>(PDP)</a:t>
            </a:r>
            <a:endParaRPr lang="hu-HU" sz="28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583162" y="1124744"/>
            <a:ext cx="7977676" cy="3469699"/>
            <a:chOff x="583162" y="1124744"/>
            <a:chExt cx="7977676" cy="3469699"/>
          </a:xfrm>
        </p:grpSpPr>
        <p:sp>
          <p:nvSpPr>
            <p:cNvPr id="5" name="Téglalap 4"/>
            <p:cNvSpPr/>
            <p:nvPr/>
          </p:nvSpPr>
          <p:spPr>
            <a:xfrm flipV="1">
              <a:off x="611570" y="1772815"/>
              <a:ext cx="3891549" cy="575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zabadkézi sokszög 5"/>
            <p:cNvSpPr/>
            <p:nvPr/>
          </p:nvSpPr>
          <p:spPr>
            <a:xfrm>
              <a:off x="583162" y="1124744"/>
              <a:ext cx="3891549" cy="822454"/>
            </a:xfrm>
            <a:custGeom>
              <a:avLst/>
              <a:gdLst>
                <a:gd name="connsiteX0" fmla="*/ 0 w 3891549"/>
                <a:gd name="connsiteY0" fmla="*/ 0 h 822454"/>
                <a:gd name="connsiteX1" fmla="*/ 3891549 w 3891549"/>
                <a:gd name="connsiteY1" fmla="*/ 0 h 822454"/>
                <a:gd name="connsiteX2" fmla="*/ 3891549 w 3891549"/>
                <a:gd name="connsiteY2" fmla="*/ 822454 h 822454"/>
                <a:gd name="connsiteX3" fmla="*/ 0 w 3891549"/>
                <a:gd name="connsiteY3" fmla="*/ 822454 h 822454"/>
                <a:gd name="connsiteX4" fmla="*/ 0 w 3891549"/>
                <a:gd name="connsiteY4" fmla="*/ 0 h 8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549" h="822454">
                  <a:moveTo>
                    <a:pt x="0" y="0"/>
                  </a:moveTo>
                  <a:lnTo>
                    <a:pt x="3891549" y="0"/>
                  </a:lnTo>
                  <a:lnTo>
                    <a:pt x="3891549" y="822454"/>
                  </a:lnTo>
                  <a:lnTo>
                    <a:pt x="0" y="8224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r="5400000" algn="ctr" rotWithShape="0">
                <a:schemeClr val="accent5">
                  <a:lumMod val="75000"/>
                </a:scheme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Franklin Gothic Demi Cond" pitchFamily="34" charset="0"/>
                </a:rPr>
                <a:t>Előnyök, hátrányok</a:t>
              </a:r>
              <a:endParaRPr lang="hu-HU" sz="20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855570" y="2595281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 dirty="0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855570" y="3261668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855570" y="3928056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4669289" y="1124744"/>
              <a:ext cx="3891549" cy="822454"/>
            </a:xfrm>
            <a:custGeom>
              <a:avLst/>
              <a:gdLst>
                <a:gd name="connsiteX0" fmla="*/ 0 w 3891549"/>
                <a:gd name="connsiteY0" fmla="*/ 0 h 822454"/>
                <a:gd name="connsiteX1" fmla="*/ 3891549 w 3891549"/>
                <a:gd name="connsiteY1" fmla="*/ 0 h 822454"/>
                <a:gd name="connsiteX2" fmla="*/ 3891549 w 3891549"/>
                <a:gd name="connsiteY2" fmla="*/ 822454 h 822454"/>
                <a:gd name="connsiteX3" fmla="*/ 0 w 3891549"/>
                <a:gd name="connsiteY3" fmla="*/ 822454 h 822454"/>
                <a:gd name="connsiteX4" fmla="*/ 0 w 3891549"/>
                <a:gd name="connsiteY4" fmla="*/ 0 h 8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549" h="822454">
                  <a:moveTo>
                    <a:pt x="0" y="0"/>
                  </a:moveTo>
                  <a:lnTo>
                    <a:pt x="3891549" y="0"/>
                  </a:lnTo>
                  <a:lnTo>
                    <a:pt x="3891549" y="822454"/>
                  </a:lnTo>
                  <a:lnTo>
                    <a:pt x="0" y="822454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r="5400000" algn="ctr" rotWithShape="0">
                <a:schemeClr val="accent5">
                  <a:lumMod val="75000"/>
                </a:scheme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Franklin Gothic Demi Cond" pitchFamily="34" charset="0"/>
                </a:rPr>
                <a:t>Működési elv</a:t>
              </a:r>
              <a:endParaRPr lang="hu-HU" sz="20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4941697" y="2595281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4941697" y="3261668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4941697" y="3928056"/>
              <a:ext cx="3619141" cy="666387"/>
            </a:xfrm>
            <a:custGeom>
              <a:avLst/>
              <a:gdLst>
                <a:gd name="connsiteX0" fmla="*/ 0 w 3619141"/>
                <a:gd name="connsiteY0" fmla="*/ 0 h 666387"/>
                <a:gd name="connsiteX1" fmla="*/ 3619141 w 3619141"/>
                <a:gd name="connsiteY1" fmla="*/ 0 h 666387"/>
                <a:gd name="connsiteX2" fmla="*/ 3619141 w 3619141"/>
                <a:gd name="connsiteY2" fmla="*/ 666387 h 666387"/>
                <a:gd name="connsiteX3" fmla="*/ 0 w 3619141"/>
                <a:gd name="connsiteY3" fmla="*/ 666387 h 666387"/>
                <a:gd name="connsiteX4" fmla="*/ 0 w 3619141"/>
                <a:gd name="connsiteY4" fmla="*/ 0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141" h="666387">
                  <a:moveTo>
                    <a:pt x="0" y="0"/>
                  </a:moveTo>
                  <a:lnTo>
                    <a:pt x="3619141" y="0"/>
                  </a:lnTo>
                  <a:lnTo>
                    <a:pt x="3619141" y="666387"/>
                  </a:lnTo>
                  <a:lnTo>
                    <a:pt x="0" y="6663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300" kern="1200"/>
            </a:p>
          </p:txBody>
        </p:sp>
      </p:grpSp>
      <p:sp>
        <p:nvSpPr>
          <p:cNvPr id="14" name="Téglalap 13"/>
          <p:cNvSpPr/>
          <p:nvPr/>
        </p:nvSpPr>
        <p:spPr>
          <a:xfrm flipV="1">
            <a:off x="4636822" y="1772814"/>
            <a:ext cx="3891549" cy="575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Kereszt 14"/>
          <p:cNvSpPr/>
          <p:nvPr/>
        </p:nvSpPr>
        <p:spPr>
          <a:xfrm>
            <a:off x="611570" y="2174704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églalap 15"/>
          <p:cNvSpPr/>
          <p:nvPr/>
        </p:nvSpPr>
        <p:spPr>
          <a:xfrm>
            <a:off x="642279" y="3550119"/>
            <a:ext cx="216024" cy="894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Szövegdoboz 16"/>
          <p:cNvSpPr txBox="1"/>
          <p:nvPr/>
        </p:nvSpPr>
        <p:spPr>
          <a:xfrm>
            <a:off x="872685" y="2060848"/>
            <a:ext cx="3863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n</a:t>
            </a: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em vibrál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minden szögből kiváló színeket ad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chemeClr val="accent5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n</a:t>
            </a: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agy fogyasztás</a:t>
            </a:r>
            <a:endParaRPr lang="hu-HU" dirty="0">
              <a:solidFill>
                <a:schemeClr val="accent5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18" name="Kereszt 17"/>
          <p:cNvSpPr/>
          <p:nvPr/>
        </p:nvSpPr>
        <p:spPr>
          <a:xfrm>
            <a:off x="611570" y="2600813"/>
            <a:ext cx="277442" cy="277442"/>
          </a:xfrm>
          <a:prstGeom prst="plus">
            <a:avLst>
              <a:gd name="adj" fmla="val 3281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zövegdoboz 18"/>
          <p:cNvSpPr txBox="1"/>
          <p:nvPr/>
        </p:nvSpPr>
        <p:spPr>
          <a:xfrm>
            <a:off x="4669289" y="2060848"/>
            <a:ext cx="3791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Courier New" pitchFamily="49" charset="0"/>
              <a:buChar char="o"/>
            </a:pPr>
            <a:r>
              <a:rPr lang="hu-H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Olyan gázokat tartalmaz, amelyek mozgó elektronjaik segítségével tudnak fényt kibocsátani.  Az efféle kijelzőkben az üveglapok közé speciális gázokat zárnak, melyek közt vezetékek futnak. Ez azért fontos, mert e vezetékek metszéspontja határozza meg azokat a képpontokat, amik a fényt kibocsátják.</a:t>
            </a:r>
            <a:endParaRPr lang="hu-HU" dirty="0">
              <a:solidFill>
                <a:schemeClr val="accent5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75556" y="404664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3200" cap="small" dirty="0" smtClean="0"/>
              <a:t>2. Feladat</a:t>
            </a:r>
            <a:endParaRPr lang="hu-HU" sz="32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556" y="1124744"/>
            <a:ext cx="7992888" cy="4794207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u-HU" dirty="0" smtClean="0">
                <a:latin typeface="Impact" pitchFamily="34" charset="0"/>
              </a:rPr>
              <a:t>Felismered? Kattints a helyes képre!</a:t>
            </a:r>
          </a:p>
          <a:p>
            <a:pPr marL="0" indent="0">
              <a:buNone/>
            </a:pPr>
            <a:r>
              <a:rPr lang="hu-HU" dirty="0" smtClean="0"/>
              <a:t>         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</a:rPr>
              <a:t>I. LCD monitor                            II. CRT monitor</a:t>
            </a:r>
            <a:endParaRPr lang="hu-HU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400" dirty="0" smtClean="0">
                <a:latin typeface="Times New Roman" pitchFamily="18" charset="0"/>
              </a:rPr>
              <a:t>III. PDP monitor</a:t>
            </a:r>
            <a:endParaRPr lang="hu-HU" sz="2400" dirty="0">
              <a:latin typeface="Times New Roman" pitchFamily="18" charset="0"/>
            </a:endParaRPr>
          </a:p>
        </p:txBody>
      </p:sp>
      <p:pic>
        <p:nvPicPr>
          <p:cNvPr id="4" name="Kép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1300932" cy="1294067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5" name="Kép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1"/>
            <a:ext cx="1296144" cy="1294067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8" name="Kép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0"/>
            <a:ext cx="1615972" cy="1294065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9" name="Kép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96" y="2636912"/>
            <a:ext cx="1357654" cy="1295590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90821"/>
            <a:ext cx="1296144" cy="1296144"/>
          </a:xfrm>
          <a:prstGeom prst="rect">
            <a:avLst/>
          </a:prstGeom>
          <a:ln>
            <a:solidFill>
              <a:srgbClr val="00CC00"/>
            </a:solidFill>
          </a:ln>
        </p:spPr>
      </p:pic>
      <p:pic>
        <p:nvPicPr>
          <p:cNvPr id="2" name="Kép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5" y="4590820"/>
            <a:ext cx="1286451" cy="1286451"/>
          </a:xfrm>
          <a:prstGeom prst="rect">
            <a:avLst/>
          </a:prstGeom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10504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Monitorok csoportosítása a megjelenített kép típusa alapján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hu-HU" sz="2600" dirty="0" smtClean="0"/>
              <a:t>A megjelenítésnek két módja van:</a:t>
            </a:r>
            <a:endParaRPr lang="hu-HU" sz="2600" dirty="0"/>
          </a:p>
        </p:txBody>
      </p:sp>
      <p:sp>
        <p:nvSpPr>
          <p:cNvPr id="5" name="Átellenes sarkain kerekített téglalap 4"/>
          <p:cNvSpPr/>
          <p:nvPr/>
        </p:nvSpPr>
        <p:spPr>
          <a:xfrm>
            <a:off x="755576" y="2132855"/>
            <a:ext cx="3600400" cy="350959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gradFill>
              <a:gsLst>
                <a:gs pos="0">
                  <a:srgbClr val="FB8605"/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761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187624" y="2139465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Karakteres üzemmód:</a:t>
            </a:r>
            <a:endParaRPr lang="hu-H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7584" y="2574196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000000"/>
                </a:solidFill>
                <a:latin typeface="Footlight MT Light" pitchFamily="18" charset="0"/>
              </a:rPr>
              <a:t>A megjelenítés egysége a karakter. Ebben az esetben a képernyő karakterhelyekre van felosztva. Ezek oszlopokból(rendszerint 80) és sorokból(általában 25) állnak, melyek azáltal keletkeznek, hogy a karakter a képernyő adott nagyságú területére terjed ki. A karakter képét a képpontok rajzolják ki, képek megjelenítése azonban nem lehetséges.</a:t>
            </a:r>
            <a:endParaRPr lang="hu-HU" dirty="0">
              <a:solidFill>
                <a:srgbClr val="000000"/>
              </a:solidFill>
              <a:latin typeface="Footlight MT Light" pitchFamily="18" charset="0"/>
            </a:endParaRPr>
          </a:p>
        </p:txBody>
      </p:sp>
      <p:sp>
        <p:nvSpPr>
          <p:cNvPr id="12" name="Átellenes sarkain kerekített téglalap 11"/>
          <p:cNvSpPr/>
          <p:nvPr/>
        </p:nvSpPr>
        <p:spPr>
          <a:xfrm flipV="1">
            <a:off x="4779016" y="2139465"/>
            <a:ext cx="3600400" cy="350959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gradFill>
              <a:gsLst>
                <a:gs pos="0">
                  <a:srgbClr val="FB8605"/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rgbClr val="FF761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849107" y="2574196"/>
            <a:ext cx="345638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dirty="0" smtClean="0">
                <a:latin typeface="Footlight MT Light" pitchFamily="18" charset="0"/>
              </a:rPr>
              <a:t>A megjelenítés egysége a képpont, melyeket nem egységként kezel. A képernyő </a:t>
            </a:r>
            <a:r>
              <a:rPr lang="hu-HU" dirty="0" err="1" smtClean="0">
                <a:latin typeface="Footlight MT Light" pitchFamily="18" charset="0"/>
              </a:rPr>
              <a:t>képpontsorokból</a:t>
            </a:r>
            <a:r>
              <a:rPr lang="hu-HU" dirty="0" smtClean="0">
                <a:latin typeface="Footlight MT Light" pitchFamily="18" charset="0"/>
              </a:rPr>
              <a:t> és </a:t>
            </a:r>
            <a:r>
              <a:rPr lang="hu-HU" dirty="0" err="1" smtClean="0">
                <a:latin typeface="Footlight MT Light" pitchFamily="18" charset="0"/>
              </a:rPr>
              <a:t>képpontoszlopokból</a:t>
            </a:r>
            <a:r>
              <a:rPr lang="hu-HU" dirty="0" smtClean="0">
                <a:latin typeface="Footlight MT Light" pitchFamily="18" charset="0"/>
              </a:rPr>
              <a:t> épül fel, melyek segítségével karakterek és képek is kirajzolhatóvá válnak.</a:t>
            </a:r>
            <a:endParaRPr lang="hu-HU" dirty="0">
              <a:latin typeface="Footlight MT Light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31044" y="215154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Grafikus üzemmód:</a:t>
            </a:r>
            <a:endParaRPr lang="hu-H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006511" cy="208823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3181350" cy="2581275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626170" y="1480138"/>
            <a:ext cx="2441773" cy="40011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Karakteres üzemmód</a:t>
            </a:r>
            <a:endParaRPr lang="hu-HU" sz="20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99191" y="4174931"/>
            <a:ext cx="2016223" cy="40011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Grafikus üzemmód</a:t>
            </a:r>
            <a:endParaRPr lang="hu-HU" sz="20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Jobbra nyíl 6"/>
          <p:cNvSpPr/>
          <p:nvPr/>
        </p:nvSpPr>
        <p:spPr>
          <a:xfrm flipH="1">
            <a:off x="4355976" y="4267264"/>
            <a:ext cx="1080120" cy="18466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4105830" y="1587860"/>
            <a:ext cx="790206" cy="1846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6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13" y="3805035"/>
            <a:ext cx="1496174" cy="1496174"/>
          </a:xfrm>
          <a:prstGeom prst="rect">
            <a:avLst/>
          </a:prstGeom>
          <a:ln w="9525">
            <a:solidFill>
              <a:srgbClr val="00FF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35100"/>
            <a:ext cx="1551654" cy="1584177"/>
          </a:xfrm>
          <a:prstGeom prst="rect">
            <a:avLst/>
          </a:prstGeom>
          <a:ln w="9525">
            <a:solidFill>
              <a:srgbClr val="00FF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3"/>
            <a:ext cx="1584176" cy="1584176"/>
          </a:xfrm>
          <a:prstGeom prst="rect">
            <a:avLst/>
          </a:prstGeom>
          <a:ln w="9525">
            <a:solidFill>
              <a:srgbClr val="00FF00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Csatlakoztatási lehetőségek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8" y="1340768"/>
            <a:ext cx="4005064" cy="2373371"/>
          </a:xfrm>
        </p:spPr>
      </p:pic>
      <p:sp>
        <p:nvSpPr>
          <p:cNvPr id="8" name="Szövegdoboz 7"/>
          <p:cNvSpPr txBox="1"/>
          <p:nvPr/>
        </p:nvSpPr>
        <p:spPr>
          <a:xfrm>
            <a:off x="2627784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small" dirty="0" err="1" smtClean="0">
                <a:solidFill>
                  <a:srgbClr val="C00000"/>
                </a:solidFill>
                <a:latin typeface="+mj-lt"/>
              </a:rPr>
              <a:t>Videókártya</a:t>
            </a:r>
            <a:endParaRPr lang="hu-HU" b="1" cap="sm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 rot="1010318">
            <a:off x="3421046" y="244615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VGA</a:t>
            </a:r>
            <a:endParaRPr lang="hu-HU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 rot="988029">
            <a:off x="3949742" y="261320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S-Video</a:t>
            </a:r>
            <a:endParaRPr lang="hu-HU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 rot="1078169">
            <a:off x="4811033" y="279513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DVI</a:t>
            </a:r>
            <a:endParaRPr lang="hu-HU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 rot="841745">
            <a:off x="3026799" y="2705593"/>
            <a:ext cx="848834" cy="426003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/>
          <p:cNvCxnSpPr>
            <a:endCxn id="12" idx="2"/>
          </p:cNvCxnSpPr>
          <p:nvPr/>
        </p:nvCxnSpPr>
        <p:spPr>
          <a:xfrm flipV="1">
            <a:off x="2555776" y="3125243"/>
            <a:ext cx="843805" cy="586722"/>
          </a:xfrm>
          <a:prstGeom prst="line">
            <a:avLst/>
          </a:prstGeom>
          <a:ln w="25400">
            <a:solidFill>
              <a:srgbClr val="00FF0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 12"/>
          <p:cNvSpPr/>
          <p:nvPr/>
        </p:nvSpPr>
        <p:spPr>
          <a:xfrm rot="841745">
            <a:off x="4417105" y="3116259"/>
            <a:ext cx="1056532" cy="426003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3923928" y="2888699"/>
            <a:ext cx="368830" cy="334709"/>
          </a:xfrm>
          <a:prstGeom prst="ellipse">
            <a:avLst/>
          </a:prstGeom>
          <a:noFill/>
          <a:ln>
            <a:solidFill>
              <a:srgbClr val="00FF0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/>
          <p:cNvCxnSpPr>
            <a:stCxn id="6" idx="0"/>
          </p:cNvCxnSpPr>
          <p:nvPr/>
        </p:nvCxnSpPr>
        <p:spPr>
          <a:xfrm flipH="1" flipV="1">
            <a:off x="4139952" y="3244320"/>
            <a:ext cx="432048" cy="560715"/>
          </a:xfrm>
          <a:prstGeom prst="line">
            <a:avLst/>
          </a:prstGeom>
          <a:ln w="25400">
            <a:solidFill>
              <a:srgbClr val="00FF0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13" idx="3"/>
          </p:cNvCxnSpPr>
          <p:nvPr/>
        </p:nvCxnSpPr>
        <p:spPr>
          <a:xfrm>
            <a:off x="5457880" y="3457320"/>
            <a:ext cx="1130344" cy="254645"/>
          </a:xfrm>
          <a:prstGeom prst="line">
            <a:avLst/>
          </a:prstGeom>
          <a:ln w="25400">
            <a:solidFill>
              <a:srgbClr val="00FF0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844721" y="5300341"/>
            <a:ext cx="183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"/>
            </a:pPr>
            <a:r>
              <a:rPr lang="hu-HU" sz="1400" dirty="0" smtClean="0">
                <a:solidFill>
                  <a:schemeClr val="bg1"/>
                </a:solidFill>
              </a:rPr>
              <a:t>CRT monitorhoz és analóg LCD-hez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823913" y="5319277"/>
            <a:ext cx="149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"/>
            </a:pPr>
            <a:r>
              <a:rPr lang="hu-HU" sz="1400" dirty="0" smtClean="0">
                <a:solidFill>
                  <a:schemeClr val="bg1"/>
                </a:solidFill>
              </a:rPr>
              <a:t>TV-hez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549829" y="5333177"/>
            <a:ext cx="16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"/>
            </a:pPr>
            <a:r>
              <a:rPr lang="hu-HU" sz="1400" dirty="0" smtClean="0">
                <a:solidFill>
                  <a:schemeClr val="bg1"/>
                </a:solidFill>
              </a:rPr>
              <a:t>Digitális LCD-hez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hu-HU" dirty="0" smtClean="0"/>
              <a:t>Tartalom: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8622" y="1196752"/>
            <a:ext cx="7615432" cy="4814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i="1" dirty="0" smtClean="0">
                <a:latin typeface="Tw Cen MT Condensed Extra Bold" pitchFamily="34" charset="-18"/>
              </a:rPr>
              <a:t>       </a:t>
            </a:r>
            <a:r>
              <a:rPr lang="hu-HU" sz="2400" i="1" dirty="0" smtClean="0">
                <a:latin typeface="Tw Cen MT Condensed Extra Bold" pitchFamily="34" charset="-18"/>
              </a:rPr>
              <a:t>3. dia: </a:t>
            </a:r>
            <a:r>
              <a:rPr lang="hu-HU" sz="2400" dirty="0" smtClean="0">
                <a:latin typeface="Tw Cen MT Condensed Extra Bold" pitchFamily="34" charset="-18"/>
              </a:rPr>
              <a:t>A számítógép részei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4-6. dia: </a:t>
            </a:r>
            <a:r>
              <a:rPr lang="hu-HU" sz="2400" dirty="0" smtClean="0">
                <a:latin typeface="Tw Cen MT Condensed Extra Bold" pitchFamily="34" charset="-18"/>
              </a:rPr>
              <a:t>A monitorok jellemzői, működésük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7-9. dia: </a:t>
            </a:r>
            <a:r>
              <a:rPr lang="hu-HU" sz="2400" dirty="0" smtClean="0">
                <a:latin typeface="Tw Cen MT Condensed Extra Bold" pitchFamily="34" charset="-18"/>
              </a:rPr>
              <a:t>Jellemző tulajdonságaik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10. dia: </a:t>
            </a:r>
            <a:r>
              <a:rPr lang="hu-HU" sz="2400" dirty="0" smtClean="0">
                <a:latin typeface="Tw Cen MT Condensed Extra Bold" pitchFamily="34" charset="-18"/>
              </a:rPr>
              <a:t>1. Feladat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11. dia: </a:t>
            </a:r>
            <a:r>
              <a:rPr lang="hu-HU" sz="2400" dirty="0" smtClean="0">
                <a:latin typeface="Tw Cen MT Condensed Extra Bold" pitchFamily="34" charset="-18"/>
              </a:rPr>
              <a:t>Monitorok csoportosítása működésük alapján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12-13. dia: </a:t>
            </a:r>
            <a:r>
              <a:rPr lang="hu-HU" sz="2400" dirty="0" smtClean="0">
                <a:latin typeface="Tw Cen MT Condensed Extra Bold" pitchFamily="34" charset="-18"/>
              </a:rPr>
              <a:t>Katódsugárcsöves monitor (CRT)</a:t>
            </a:r>
            <a:endParaRPr lang="hu-HU" sz="2400" dirty="0">
              <a:latin typeface="Tw Cen MT Condensed Extra Bold" pitchFamily="34" charset="-18"/>
            </a:endParaRP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14-15. dia: </a:t>
            </a:r>
            <a:r>
              <a:rPr lang="hu-HU" sz="2400" dirty="0" smtClean="0">
                <a:latin typeface="Tw Cen MT Condensed Extra Bold" pitchFamily="34" charset="-18"/>
              </a:rPr>
              <a:t>Folyadékkristályos monitor (LCD/TFT)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16. dia: </a:t>
            </a:r>
            <a:r>
              <a:rPr lang="hu-HU" sz="2400" dirty="0" smtClean="0">
                <a:latin typeface="Tw Cen MT Condensed Extra Bold" pitchFamily="34" charset="-18"/>
              </a:rPr>
              <a:t>Gázplazmás monitor (PDP)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17. dia: </a:t>
            </a:r>
            <a:r>
              <a:rPr lang="hu-HU" sz="2400" dirty="0" smtClean="0">
                <a:latin typeface="Tw Cen MT Condensed Extra Bold" pitchFamily="34" charset="-18"/>
              </a:rPr>
              <a:t>2. Feladat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18-19. dia: </a:t>
            </a:r>
            <a:r>
              <a:rPr lang="hu-HU" sz="2400" dirty="0" smtClean="0">
                <a:latin typeface="Tw Cen MT Condensed Extra Bold" pitchFamily="34" charset="-18"/>
              </a:rPr>
              <a:t>Monitorok csoportosítása a megjelenített kép alapján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20. dia: </a:t>
            </a:r>
            <a:r>
              <a:rPr lang="hu-HU" sz="2400" dirty="0" smtClean="0">
                <a:latin typeface="Tw Cen MT Condensed Extra Bold" pitchFamily="34" charset="-18"/>
              </a:rPr>
              <a:t>Csatlakoztatási lehetőségek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21. dia: </a:t>
            </a:r>
            <a:r>
              <a:rPr lang="hu-HU" sz="2400" dirty="0" smtClean="0">
                <a:latin typeface="Tw Cen MT Condensed Extra Bold" pitchFamily="34" charset="-18"/>
              </a:rPr>
              <a:t>3. Feladat</a:t>
            </a:r>
          </a:p>
          <a:p>
            <a:pPr marL="0" indent="0">
              <a:buNone/>
            </a:pPr>
            <a:r>
              <a:rPr lang="hu-HU" sz="2400" i="1" dirty="0" smtClean="0">
                <a:latin typeface="Tw Cen MT Condensed Extra Bold" pitchFamily="34" charset="-18"/>
              </a:rPr>
              <a:t>     22. dia: </a:t>
            </a:r>
            <a:r>
              <a:rPr lang="hu-HU" sz="2400" dirty="0" smtClean="0">
                <a:latin typeface="Tw Cen MT Condensed Extra Bold" pitchFamily="34" charset="-18"/>
              </a:rPr>
              <a:t>Források</a:t>
            </a:r>
          </a:p>
          <a:p>
            <a:pPr marL="0" indent="0">
              <a:buNone/>
            </a:pPr>
            <a:r>
              <a:rPr lang="hu-HU" sz="2400" dirty="0" smtClean="0">
                <a:latin typeface="Tw Cen MT Condensed Extra Bold" pitchFamily="34" charset="-18"/>
              </a:rPr>
              <a:t> </a:t>
            </a:r>
            <a:endParaRPr lang="hu-HU" sz="2400" dirty="0">
              <a:latin typeface="Tw Cen MT Condensed Extra Bold" pitchFamily="34" charset="-18"/>
            </a:endParaRPr>
          </a:p>
        </p:txBody>
      </p:sp>
      <p:sp>
        <p:nvSpPr>
          <p:cNvPr id="6" name="Sávnyíl 5">
            <a:hlinkClick r:id="rId2" action="ppaction://hlinksldjump"/>
          </p:cNvPr>
          <p:cNvSpPr/>
          <p:nvPr/>
        </p:nvSpPr>
        <p:spPr>
          <a:xfrm>
            <a:off x="775938" y="1340768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747070" y="549691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hu-HU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hu-HU" sz="16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Ugrás a diára)</a:t>
            </a:r>
            <a:endParaRPr lang="hu-HU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ávnyíl 12">
            <a:hlinkClick r:id="rId3" action="ppaction://hlinksldjump"/>
          </p:cNvPr>
          <p:cNvSpPr/>
          <p:nvPr/>
        </p:nvSpPr>
        <p:spPr>
          <a:xfrm>
            <a:off x="775938" y="1958752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Sávnyíl 13">
            <a:hlinkClick r:id="rId4" action="ppaction://hlinksldjump"/>
          </p:cNvPr>
          <p:cNvSpPr/>
          <p:nvPr/>
        </p:nvSpPr>
        <p:spPr>
          <a:xfrm>
            <a:off x="775938" y="2326788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Sávnyíl 14">
            <a:hlinkClick r:id="rId5" action="ppaction://hlinksldjump"/>
          </p:cNvPr>
          <p:cNvSpPr/>
          <p:nvPr/>
        </p:nvSpPr>
        <p:spPr>
          <a:xfrm>
            <a:off x="775938" y="2671346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Sávnyíl 15">
            <a:hlinkClick r:id="rId6" action="ppaction://hlinksldjump"/>
          </p:cNvPr>
          <p:cNvSpPr/>
          <p:nvPr/>
        </p:nvSpPr>
        <p:spPr>
          <a:xfrm>
            <a:off x="775938" y="3017168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ávnyíl 16">
            <a:hlinkClick r:id="rId7" action="ppaction://hlinksldjump"/>
          </p:cNvPr>
          <p:cNvSpPr/>
          <p:nvPr/>
        </p:nvSpPr>
        <p:spPr>
          <a:xfrm>
            <a:off x="775938" y="3312266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Sávnyíl 17">
            <a:hlinkClick r:id="rId8" action="ppaction://hlinksldjump"/>
          </p:cNvPr>
          <p:cNvSpPr/>
          <p:nvPr/>
        </p:nvSpPr>
        <p:spPr>
          <a:xfrm>
            <a:off x="775938" y="3645024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Sávnyíl 18">
            <a:hlinkClick r:id="rId9" action="ppaction://hlinksldjump"/>
          </p:cNvPr>
          <p:cNvSpPr/>
          <p:nvPr/>
        </p:nvSpPr>
        <p:spPr>
          <a:xfrm>
            <a:off x="775938" y="4005064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Sávnyíl 19">
            <a:hlinkClick r:id="rId10" action="ppaction://hlinksldjump"/>
          </p:cNvPr>
          <p:cNvSpPr/>
          <p:nvPr/>
        </p:nvSpPr>
        <p:spPr>
          <a:xfrm>
            <a:off x="775938" y="4352172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ávnyíl 20">
            <a:hlinkClick r:id="rId11" action="ppaction://hlinksldjump"/>
          </p:cNvPr>
          <p:cNvSpPr/>
          <p:nvPr/>
        </p:nvSpPr>
        <p:spPr>
          <a:xfrm>
            <a:off x="775938" y="4653136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2" name="Sávnyíl 21">
            <a:hlinkClick r:id="rId12" action="ppaction://hlinksldjump"/>
          </p:cNvPr>
          <p:cNvSpPr/>
          <p:nvPr/>
        </p:nvSpPr>
        <p:spPr>
          <a:xfrm>
            <a:off x="775938" y="5013176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Sávnyíl 22">
            <a:hlinkClick r:id="rId13" action="ppaction://hlinksldjump"/>
          </p:cNvPr>
          <p:cNvSpPr/>
          <p:nvPr/>
        </p:nvSpPr>
        <p:spPr>
          <a:xfrm>
            <a:off x="773882" y="5352895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" name="Sávnyíl 23">
            <a:hlinkClick r:id="rId14" action="ppaction://hlinksldjump"/>
          </p:cNvPr>
          <p:cNvSpPr/>
          <p:nvPr/>
        </p:nvSpPr>
        <p:spPr>
          <a:xfrm>
            <a:off x="775938" y="1653952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Sávnyíl 24"/>
          <p:cNvSpPr/>
          <p:nvPr/>
        </p:nvSpPr>
        <p:spPr>
          <a:xfrm>
            <a:off x="6948264" y="5629378"/>
            <a:ext cx="208158" cy="144016"/>
          </a:xfrm>
          <a:prstGeom prst="chevr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556" y="404664"/>
            <a:ext cx="7992888" cy="792088"/>
          </a:xfrm>
        </p:spPr>
        <p:txBody>
          <a:bodyPr>
            <a:normAutofit/>
          </a:bodyPr>
          <a:lstStyle/>
          <a:p>
            <a:pPr algn="l"/>
            <a:r>
              <a:rPr lang="hu-HU" sz="3200" cap="small" dirty="0"/>
              <a:t>3</a:t>
            </a:r>
            <a:r>
              <a:rPr lang="hu-HU" sz="3200" cap="small" dirty="0" smtClean="0"/>
              <a:t>. Feladat</a:t>
            </a:r>
            <a:endParaRPr lang="hu-HU" sz="32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772816"/>
            <a:ext cx="6480720" cy="43204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i="1" dirty="0" smtClean="0">
                <a:latin typeface="Times New Roman" pitchFamily="18" charset="0"/>
              </a:rPr>
              <a:t>A monitor a számítógép legfontosabb beviteli </a:t>
            </a:r>
            <a:br>
              <a:rPr lang="hu-HU" sz="2400" i="1" dirty="0" smtClean="0">
                <a:latin typeface="Times New Roman" pitchFamily="18" charset="0"/>
              </a:rPr>
            </a:br>
            <a:r>
              <a:rPr lang="hu-HU" sz="2400" i="1" dirty="0" smtClean="0">
                <a:latin typeface="Times New Roman" pitchFamily="18" charset="0"/>
              </a:rPr>
              <a:t>eszköze.</a:t>
            </a:r>
            <a:r>
              <a:rPr lang="hu-HU" sz="2400" dirty="0" smtClean="0">
                <a:latin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</a:rPr>
            </a:br>
            <a:r>
              <a:rPr lang="hu-HU" sz="2400" dirty="0" smtClean="0">
                <a:latin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</a:rPr>
            </a:br>
            <a:r>
              <a:rPr lang="hu-HU" sz="2400" i="1" dirty="0" smtClean="0">
                <a:latin typeface="Times New Roman" pitchFamily="18" charset="0"/>
              </a:rPr>
              <a:t>A </a:t>
            </a:r>
            <a:r>
              <a:rPr lang="hu-HU" sz="2400" i="1" dirty="0">
                <a:latin typeface="Times New Roman" pitchFamily="18" charset="0"/>
              </a:rPr>
              <a:t>karakteres üzemmód megjelenítési egysége </a:t>
            </a:r>
            <a:br>
              <a:rPr lang="hu-HU" sz="2400" i="1" dirty="0">
                <a:latin typeface="Times New Roman" pitchFamily="18" charset="0"/>
              </a:rPr>
            </a:br>
            <a:r>
              <a:rPr lang="hu-HU" sz="2400" i="1" dirty="0">
                <a:latin typeface="Times New Roman" pitchFamily="18" charset="0"/>
              </a:rPr>
              <a:t>a karakter.</a:t>
            </a:r>
            <a:r>
              <a:rPr lang="hu-HU" sz="2400" dirty="0" smtClean="0">
                <a:latin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</a:rPr>
            </a:br>
            <a:r>
              <a:rPr lang="hu-HU" sz="2400" dirty="0" smtClean="0">
                <a:latin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</a:rPr>
            </a:br>
            <a:r>
              <a:rPr lang="hu-HU" sz="2400" i="1" dirty="0" smtClean="0">
                <a:latin typeface="Times New Roman" pitchFamily="18" charset="0"/>
              </a:rPr>
              <a:t>A </a:t>
            </a:r>
            <a:r>
              <a:rPr lang="hu-HU" sz="2400" i="1" dirty="0">
                <a:latin typeface="Times New Roman" pitchFamily="18" charset="0"/>
              </a:rPr>
              <a:t>monokróm monitor többféle, akár több millió</a:t>
            </a:r>
            <a:br>
              <a:rPr lang="hu-HU" sz="2400" i="1" dirty="0">
                <a:latin typeface="Times New Roman" pitchFamily="18" charset="0"/>
              </a:rPr>
            </a:br>
            <a:r>
              <a:rPr lang="hu-HU" sz="2400" i="1" dirty="0">
                <a:latin typeface="Times New Roman" pitchFamily="18" charset="0"/>
              </a:rPr>
              <a:t>színt is képes megjeleníteni.</a:t>
            </a:r>
            <a:r>
              <a:rPr lang="hu-HU" sz="2400" dirty="0">
                <a:latin typeface="Times New Roman" pitchFamily="18" charset="0"/>
              </a:rPr>
              <a:t/>
            </a:r>
            <a:br>
              <a:rPr lang="hu-HU" sz="2400" dirty="0">
                <a:latin typeface="Times New Roman" pitchFamily="18" charset="0"/>
              </a:rPr>
            </a:br>
            <a:r>
              <a:rPr lang="hu-HU" sz="2400" dirty="0" smtClean="0">
                <a:latin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</a:rPr>
            </a:br>
            <a:r>
              <a:rPr lang="hu-HU" sz="2400" i="1" dirty="0" smtClean="0">
                <a:latin typeface="Times New Roman" pitchFamily="18" charset="0"/>
              </a:rPr>
              <a:t>Az RGB színkeverés három alapszíne a piros, </a:t>
            </a:r>
            <a:br>
              <a:rPr lang="hu-HU" sz="2400" i="1" dirty="0" smtClean="0">
                <a:latin typeface="Times New Roman" pitchFamily="18" charset="0"/>
              </a:rPr>
            </a:br>
            <a:r>
              <a:rPr lang="hu-HU" sz="2400" i="1" dirty="0" smtClean="0">
                <a:latin typeface="Times New Roman" pitchFamily="18" charset="0"/>
              </a:rPr>
              <a:t>a zöld és a kék.</a:t>
            </a:r>
            <a:endParaRPr lang="hu-HU" dirty="0"/>
          </a:p>
        </p:txBody>
      </p:sp>
      <p:sp>
        <p:nvSpPr>
          <p:cNvPr id="12" name="Akciógomb: Egyéni 11">
            <a:hlinkClick r:id="rId2" action="ppaction://hlinksldjump" highlightClick="1"/>
          </p:cNvPr>
          <p:cNvSpPr/>
          <p:nvPr/>
        </p:nvSpPr>
        <p:spPr>
          <a:xfrm>
            <a:off x="7236296" y="2206766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I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3" name="Akciógomb: Egyéni 12">
            <a:hlinkClick r:id="rId3" action="ppaction://hlinksldjump" highlightClick="1"/>
          </p:cNvPr>
          <p:cNvSpPr/>
          <p:nvPr/>
        </p:nvSpPr>
        <p:spPr>
          <a:xfrm>
            <a:off x="7740352" y="2206766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H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4" name="Akciógomb: Egyéni 13">
            <a:hlinkClick r:id="rId3" action="ppaction://hlinksldjump" highlightClick="1"/>
          </p:cNvPr>
          <p:cNvSpPr/>
          <p:nvPr/>
        </p:nvSpPr>
        <p:spPr>
          <a:xfrm>
            <a:off x="7236296" y="5229200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I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5" name="Akciógomb: Egyéni 14">
            <a:hlinkClick r:id="rId2" action="ppaction://hlinksldjump" highlightClick="1"/>
          </p:cNvPr>
          <p:cNvSpPr/>
          <p:nvPr/>
        </p:nvSpPr>
        <p:spPr>
          <a:xfrm>
            <a:off x="7236296" y="4293096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I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6" name="Akciógomb: Egyéni 15">
            <a:hlinkClick r:id="rId3" action="ppaction://hlinksldjump" highlightClick="1"/>
          </p:cNvPr>
          <p:cNvSpPr/>
          <p:nvPr/>
        </p:nvSpPr>
        <p:spPr>
          <a:xfrm>
            <a:off x="7236296" y="3275411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I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7" name="Akciógomb: Egyéni 16">
            <a:hlinkClick r:id="rId2" action="ppaction://hlinksldjump" highlightClick="1"/>
          </p:cNvPr>
          <p:cNvSpPr/>
          <p:nvPr/>
        </p:nvSpPr>
        <p:spPr>
          <a:xfrm>
            <a:off x="7740352" y="5229200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H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8" name="Akciógomb: Egyéni 17">
            <a:hlinkClick r:id="rId3" action="ppaction://hlinksldjump" highlightClick="1"/>
          </p:cNvPr>
          <p:cNvSpPr/>
          <p:nvPr/>
        </p:nvSpPr>
        <p:spPr>
          <a:xfrm>
            <a:off x="7740352" y="4293096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H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9" name="Akciógomb: Egyéni 18">
            <a:hlinkClick r:id="rId2" action="ppaction://hlinksldjump" highlightClick="1"/>
          </p:cNvPr>
          <p:cNvSpPr/>
          <p:nvPr/>
        </p:nvSpPr>
        <p:spPr>
          <a:xfrm>
            <a:off x="7740352" y="3275411"/>
            <a:ext cx="360040" cy="3600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H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1560" y="1196752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hu-H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Igaz(I) vagy hamis(H)?</a:t>
            </a:r>
            <a:r>
              <a:rPr lang="hu-HU" sz="2800" dirty="0" smtClean="0">
                <a:latin typeface="Impact" pitchFamily="34" charset="0"/>
              </a:rPr>
              <a:t/>
            </a:r>
            <a:br>
              <a:rPr lang="hu-HU" sz="2800" dirty="0" smtClean="0">
                <a:latin typeface="Impact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7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63408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Források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75556" y="1268760"/>
            <a:ext cx="7992888" cy="4650191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 smtClean="0"/>
              <a:t>Arthur </a:t>
            </a:r>
            <a:r>
              <a:rPr lang="hu-HU" dirty="0" err="1" smtClean="0"/>
              <a:t>Dickschus</a:t>
            </a:r>
            <a:r>
              <a:rPr lang="hu-HU" dirty="0" smtClean="0"/>
              <a:t>: Egyszerűen PC ismeretek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 smtClean="0">
                <a:effectLst/>
              </a:rPr>
              <a:t>I/7 Kiviteli perifériák </a:t>
            </a:r>
            <a:r>
              <a:rPr lang="hu-HU" dirty="0">
                <a:effectLst/>
              </a:rPr>
              <a:t>szöveges dokumentum </a:t>
            </a:r>
            <a:r>
              <a:rPr lang="hu-HU" dirty="0" smtClean="0">
                <a:effectLst/>
              </a:rPr>
              <a:t>a </a:t>
            </a:r>
            <a:r>
              <a:rPr lang="hu-H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http</a:t>
            </a:r>
            <a:r>
              <a:rPr lang="hu-HU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://www.google.hu/#hl=hu&amp;sclient=psy-ab&amp;q=kiviteli%20perif%C3%A9ri%C3%A1k&amp;oq=kiviteli%20&amp;aq=2&amp;aqi=g1g-s1g2&amp;aql=&amp;gs_sm=11&amp;gs_upl=7486l10522l0l12543l11l10l1l0l0l0l307l2049l0.6.3.1l11l0&amp;gs_l=&amp;pbx=1&amp;fp=1&amp;biw=1280&amp;bih=929&amp;pf=p&amp;pdl=300&amp;bav=on.2,or.r_gc.r_pw.r_qf.,</a:t>
            </a:r>
            <a:r>
              <a:rPr lang="hu-H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cf.osb&amp;cad=b </a:t>
            </a:r>
            <a:r>
              <a:rPr lang="hu-HU" dirty="0">
                <a:effectLst/>
              </a:rPr>
              <a:t>weboldalon </a:t>
            </a:r>
            <a:endParaRPr lang="hu-HU" dirty="0" smtClean="0">
              <a:solidFill>
                <a:schemeClr val="accent6">
                  <a:lumMod val="20000"/>
                  <a:lumOff val="80000"/>
                </a:schemeClr>
              </a:solidFill>
              <a:effectLst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 smtClean="0">
                <a:effectLst/>
              </a:rPr>
              <a:t>Kimeneti  perifériák című prezentáció a </a:t>
            </a:r>
            <a:r>
              <a:rPr lang="hu-H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http</a:t>
            </a:r>
            <a:r>
              <a:rPr lang="hu-HU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://www.google.hu/search?q=monitor&amp;hl=hu&amp;prmd=imvnsar&amp;source=lnms&amp;ei=jr1fT8PfM9HLtAaWx9S7CQ&amp;sa=X&amp;oi=mode_link&amp;ct=mode&amp;cd=1&amp;ved=0CDAQ_AUoAA&amp;biw=1280&amp;bih=929#hl=hu&amp;sclient=psy-ab&amp;q=monitorok+csoportos%C3%ADt%C3%A1sa+ppt&amp;oq=monitorok+csoportos%C3%ADt%C3%A1sa+ppt&amp;aq=f&amp;aqi=&amp;aql=&amp;gs_sm=3&amp;gs_upl=2987l3626l1l4065l4l4l0l0l0l0l348l961l0.1.2.1l4l0&amp;gs_l=serp.3...2987l3626l1l4065l4l4l0l0l0l0l348l961l0j1j2j1l4l0.llsin&amp;pbx=1&amp;bav=on.2,or.r_gc.r_pw.r_qf.,</a:t>
            </a:r>
            <a:r>
              <a:rPr lang="hu-H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cf.osb&amp;fp=910ac7aaf526233d&amp;biw=1280&amp;bih=929</a:t>
            </a:r>
            <a:r>
              <a:rPr lang="hu-HU" dirty="0" smtClean="0">
                <a:effectLst/>
              </a:rPr>
              <a:t>  weboldalon.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http://www.google.hu/search?q=crt+monitor&amp;hl=hu&amp;prmd=imvnsr&amp;tbm=isch&amp;tbo=u&amp;source=univ&amp;sa=X&amp;ei=l75fT_WBLIrYsgbr_fG7CQ&amp;sqi=2&amp;ved=0CEIQsAQ&amp;biw=1280&amp;bih=929#hl=hu&amp;tbm=isch&amp;sa=1&amp;q=lcd+monitor&amp;oq=lcd+monitor&amp;aq=f&amp;aqi=g4g-S6&amp;aql=&amp;gs_sm=3&amp;gs_upl=19909l23126l0l23314l6l6l0l0l0l0l131l717l0.6l6l0&amp;gs_l=img.3..0l4j0i24l6.19909l23126l0l23314l6l6l0l0l0l0l131l717l0j6l6l0.llsin&amp;bav=on.2,or.r_gc.r_pw.r_qf.,cf.osb&amp;fp=dac66907a4720847&amp;biw=1280&amp;bih=929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http://www.google.hu/search?q=crt+monitor&amp;hl=hu&amp;prmd=imvnsr&amp;tbm=isch&amp;tbo=u&amp;source=univ&amp;sa=X&amp;ei=l75fT_WBLIrYsgbr_fG7CQ&amp;sqi=2&amp;ved=0CEIQsAQ&amp;biw=1280&amp;bih=929#hl=hu&amp;tbm=isch&amp;sa=1&amp;q=pdp+monitor&amp;oq=pdp+monitor&amp;aq=f&amp;aqi=g1g-S1&amp;aql=&amp;gs_sm=3&amp;gs_upl=19282l20946l2l21469l6l6l0l1l0l0l133l501l1.4l5l0&amp;gs_l=img.3..0j0i24.19282l20946l2l21469l6l6l0l1l0l0l133l501l1j4l5l0.llsin&amp;bav=on.2,or.r_gc.r_pw.r_qf.,</a:t>
            </a:r>
            <a:r>
              <a:rPr lang="hu-H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cf.osb&amp;fp=dac66907a4720847&amp;biw=1280&amp;bih=929</a:t>
            </a:r>
            <a:endParaRPr lang="hu-HU" dirty="0" smtClean="0">
              <a:effectLst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http://www.amatematika.hu/helyesiras_dvd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http://www.linkek.eoldal.hu/fenykepek/nincs-megadva-rovat/smielik/felkialtojel.gif.-.html</a:t>
            </a:r>
          </a:p>
          <a:p>
            <a:endParaRPr lang="hu-HU" dirty="0" smtClean="0">
              <a:effectLst/>
            </a:endParaRPr>
          </a:p>
          <a:p>
            <a:endParaRPr lang="hu-HU" dirty="0" smtClean="0">
              <a:effectLst/>
            </a:endParaRPr>
          </a:p>
          <a:p>
            <a:endParaRPr lang="hu-HU" dirty="0" smtClean="0">
              <a:effectLst/>
            </a:endParaRPr>
          </a:p>
          <a:p>
            <a:endParaRPr lang="hu-HU" dirty="0"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9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556" y="620688"/>
            <a:ext cx="7992888" cy="52982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u="sng" dirty="0">
                <a:effectLst/>
                <a:hlinkClick r:id="rId2"/>
              </a:rPr>
              <a:t>http://hu.wikipedia.org/wiki/Monitor#A_monitorok_f.C5.91bb_param.C3.A9terei</a:t>
            </a:r>
            <a:endParaRPr lang="hu-HU" u="sng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>
                <a:effectLst/>
                <a:hlinkClick r:id="rId3"/>
              </a:rPr>
              <a:t>http://www.gifmania.hu/Animalt-Gif-Animalt-Betuk/Animalt-gifek-Kullonleges-Irasjelek/Animacio-Kerdojel/</a:t>
            </a:r>
            <a:endParaRPr lang="hu-HU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>
                <a:effectLst/>
                <a:hlinkClick r:id="rId4"/>
              </a:rPr>
              <a:t>http://inter-partner.hu/portal/?</a:t>
            </a:r>
            <a:r>
              <a:rPr lang="hu-HU" dirty="0" smtClean="0">
                <a:effectLst/>
                <a:hlinkClick r:id="rId4"/>
              </a:rPr>
              <a:t>p=61</a:t>
            </a:r>
            <a:endParaRPr lang="hu-HU" dirty="0" smtClean="0">
              <a:effectLst/>
              <a:hlinkClick r:id="rId5"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rgbClr val="FF0000"/>
                </a:solidFill>
                <a:effectLst/>
                <a:hlinkClick r:id="rId5"/>
              </a:rPr>
              <a:t>http</a:t>
            </a:r>
            <a:r>
              <a:rPr lang="hu-HU" dirty="0">
                <a:solidFill>
                  <a:srgbClr val="FF0000"/>
                </a:solidFill>
                <a:effectLst/>
                <a:hlinkClick r:id="rId5"/>
              </a:rPr>
              <a:t>://www.google.hu/search?q=crt+monitor&amp;hl=hu&amp;prmd=imvnsr&amp;tbm=isch&amp;tbo=u&amp;source=univ&amp;sa=X&amp;ei=l75fT_WBLIrYsgbr_fG7CQ&amp;sqi=2&amp;ved=0CEIQsAQ&amp;biw=1280&amp;bih=929</a:t>
            </a:r>
            <a:endParaRPr lang="hu-HU" dirty="0">
              <a:solidFill>
                <a:srgbClr val="FF0000"/>
              </a:solidFill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u="sng" dirty="0" smtClean="0">
                <a:solidFill>
                  <a:srgbClr val="FF0000"/>
                </a:solidFill>
                <a:effectLst/>
                <a:hlinkClick r:id="rId6"/>
              </a:rPr>
              <a:t>http</a:t>
            </a:r>
            <a:r>
              <a:rPr lang="hu-HU" u="sng" dirty="0">
                <a:solidFill>
                  <a:srgbClr val="FF0000"/>
                </a:solidFill>
                <a:effectLst/>
                <a:hlinkClick r:id="rId6"/>
              </a:rPr>
              <a:t>://informatika.gtportal.eu/index.php?f0=Monitor_01</a:t>
            </a:r>
            <a:endParaRPr lang="hu-HU" dirty="0">
              <a:solidFill>
                <a:srgbClr val="FF0000"/>
              </a:solidFill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 smtClean="0">
                <a:effectLst/>
                <a:hlinkClick r:id="rId7"/>
              </a:rPr>
              <a:t>http</a:t>
            </a:r>
            <a:r>
              <a:rPr lang="hu-HU" dirty="0">
                <a:effectLst/>
                <a:hlinkClick r:id="rId7"/>
              </a:rPr>
              <a:t>://hardverapro.hu/apro/elado_ati_radeon_9250_128mb_128bit_agp_8x_dsub_dvi/hsz_1-50.html</a:t>
            </a:r>
            <a:endParaRPr lang="hu-HU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>
                <a:effectLst/>
                <a:hlinkClick r:id="rId8"/>
              </a:rPr>
              <a:t>http://www.hotdog.hu/magazin/magazin_article.hot?m_id=29220&amp;h_id=90911&amp;a_id=509113</a:t>
            </a:r>
            <a:endParaRPr lang="hu-HU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>
                <a:effectLst/>
                <a:hlinkClick r:id="rId9"/>
              </a:rPr>
              <a:t>http://shophunter.eu/hu/shop_det.php?shopcat=szamitogep,laptop_kabel,csatlakozo/monitor_kabel,adapter_vga,dvi,hdmi/310/2</a:t>
            </a:r>
            <a:endParaRPr lang="hu-HU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dirty="0">
                <a:effectLst/>
                <a:hlinkClick r:id="rId10"/>
              </a:rPr>
              <a:t>http://</a:t>
            </a:r>
            <a:r>
              <a:rPr lang="hu-HU" dirty="0" smtClean="0">
                <a:effectLst/>
                <a:hlinkClick r:id="rId10"/>
              </a:rPr>
              <a:t>prohardver.hu/tema/azonnali_kerdesek_oraja_2/hsz_22651-22700.html</a:t>
            </a:r>
            <a:endParaRPr lang="hu-HU" dirty="0" smtClean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i="1" dirty="0">
                <a:effectLst/>
                <a:hlinkClick r:id="rId11"/>
              </a:rPr>
              <a:t>http://www.asztrolizing.hu/szgepkezeles/italapok/1.2.2.9_Monitor.pdf</a:t>
            </a:r>
            <a:endParaRPr lang="hu-HU" i="1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u="sng" dirty="0">
                <a:effectLst/>
                <a:hlinkClick r:id="rId12"/>
              </a:rPr>
              <a:t>http://wapday.com/animacio/?__sid=WTKAZAOMMWWD&amp;lang=hu&amp;__mt=i</a:t>
            </a:r>
            <a:endParaRPr lang="hu-HU" dirty="0">
              <a:effectLst/>
            </a:endParaRPr>
          </a:p>
          <a:p>
            <a:pPr>
              <a:lnSpc>
                <a:spcPct val="170000"/>
              </a:lnSpc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r>
              <a:rPr lang="hu-HU" i="1" dirty="0">
                <a:effectLst/>
                <a:hlinkClick r:id="rId13"/>
              </a:rPr>
              <a:t>http://openclipart.org/tags/monitor?page=2</a:t>
            </a:r>
            <a:endParaRPr lang="hu-HU" i="1" dirty="0">
              <a:effectLst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</a:pPr>
            <a:endParaRPr lang="hu-HU" dirty="0"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7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04664"/>
            <a:ext cx="7992888" cy="5538395"/>
          </a:xfrm>
          <a:prstGeom prst="rect">
            <a:avLst/>
          </a:prstGeom>
        </p:spPr>
      </p:pic>
      <p:sp>
        <p:nvSpPr>
          <p:cNvPr id="10" name="Jobbra nyíl 9">
            <a:hlinkClick r:id="rId3" action="ppaction://hlinksldjump"/>
          </p:cNvPr>
          <p:cNvSpPr/>
          <p:nvPr/>
        </p:nvSpPr>
        <p:spPr>
          <a:xfrm>
            <a:off x="7123722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>
            <a:hlinkClick r:id="rId4" action="ppaction://hlinksldjump"/>
          </p:cNvPr>
          <p:cNvSpPr/>
          <p:nvPr/>
        </p:nvSpPr>
        <p:spPr>
          <a:xfrm flipH="1">
            <a:off x="779160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hlinkClick r:id="rId4" action="ppaction://hlinksldjump"/>
          </p:cNvPr>
          <p:cNvSpPr txBox="1"/>
          <p:nvPr/>
        </p:nvSpPr>
        <p:spPr>
          <a:xfrm>
            <a:off x="1115616" y="5221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Vissza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zövegdoboz 12">
            <a:hlinkClick r:id="rId3" action="ppaction://hlinksldjump"/>
          </p:cNvPr>
          <p:cNvSpPr txBox="1"/>
          <p:nvPr/>
        </p:nvSpPr>
        <p:spPr>
          <a:xfrm>
            <a:off x="7123722" y="5221326"/>
            <a:ext cx="90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Tovább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011957" y="4221088"/>
            <a:ext cx="312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Sikerült!!!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1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7898"/>
            <a:ext cx="8064896" cy="5485293"/>
          </a:xfrm>
          <a:prstGeom prst="rect">
            <a:avLst/>
          </a:prstGeom>
        </p:spPr>
      </p:pic>
      <p:sp>
        <p:nvSpPr>
          <p:cNvPr id="10" name="Jobbra nyíl 9">
            <a:hlinkClick r:id="rId3" action="ppaction://hlinksldjump"/>
          </p:cNvPr>
          <p:cNvSpPr/>
          <p:nvPr/>
        </p:nvSpPr>
        <p:spPr>
          <a:xfrm>
            <a:off x="7123722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>
            <a:hlinkClick r:id="rId4" action="ppaction://hlinksldjump"/>
          </p:cNvPr>
          <p:cNvSpPr/>
          <p:nvPr/>
        </p:nvSpPr>
        <p:spPr>
          <a:xfrm flipH="1">
            <a:off x="779160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hlinkClick r:id="rId4" action="ppaction://hlinksldjump"/>
          </p:cNvPr>
          <p:cNvSpPr txBox="1"/>
          <p:nvPr/>
        </p:nvSpPr>
        <p:spPr>
          <a:xfrm>
            <a:off x="1115616" y="5221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Vissza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zövegdoboz 12">
            <a:hlinkClick r:id="rId3" action="ppaction://hlinksldjump"/>
          </p:cNvPr>
          <p:cNvSpPr txBox="1"/>
          <p:nvPr/>
        </p:nvSpPr>
        <p:spPr>
          <a:xfrm>
            <a:off x="7123722" y="5221326"/>
            <a:ext cx="90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Tovább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31404" y="908720"/>
            <a:ext cx="388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Jó válasz!!!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4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836713"/>
            <a:ext cx="3981349" cy="5053930"/>
          </a:xfrm>
          <a:prstGeom prst="rect">
            <a:avLst/>
          </a:prstGeom>
        </p:spPr>
      </p:pic>
      <p:sp>
        <p:nvSpPr>
          <p:cNvPr id="10" name="Jobbra nyíl 9">
            <a:hlinkClick r:id="rId3" action="ppaction://hlinksldjump"/>
          </p:cNvPr>
          <p:cNvSpPr/>
          <p:nvPr/>
        </p:nvSpPr>
        <p:spPr>
          <a:xfrm>
            <a:off x="7123722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>
            <a:hlinkClick r:id="rId4" action="ppaction://hlinksldjump"/>
          </p:cNvPr>
          <p:cNvSpPr/>
          <p:nvPr/>
        </p:nvSpPr>
        <p:spPr>
          <a:xfrm flipH="1">
            <a:off x="779160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hlinkClick r:id="rId4" action="ppaction://hlinksldjump"/>
          </p:cNvPr>
          <p:cNvSpPr txBox="1"/>
          <p:nvPr/>
        </p:nvSpPr>
        <p:spPr>
          <a:xfrm>
            <a:off x="1115616" y="5221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Vissza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Szövegdoboz 15">
            <a:hlinkClick r:id="rId3" action="ppaction://hlinksldjump"/>
          </p:cNvPr>
          <p:cNvSpPr txBox="1"/>
          <p:nvPr/>
        </p:nvSpPr>
        <p:spPr>
          <a:xfrm>
            <a:off x="7123722" y="5221326"/>
            <a:ext cx="90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Tovább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 rot="19323932">
            <a:off x="813547" y="1792749"/>
            <a:ext cx="3425269" cy="14186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hu-HU" sz="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Igeeeen</a:t>
            </a:r>
            <a:r>
              <a:rPr lang="hu-H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hu-H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0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6" y="404664"/>
            <a:ext cx="8081508" cy="5503709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655676" y="47667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Sajnos nem nyert!</a:t>
            </a:r>
            <a:endParaRPr lang="hu-H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447764" y="522048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Újra próbálkozhatsz!</a:t>
            </a:r>
            <a:endParaRPr lang="hu-H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5" name="Jobbra nyíl 14">
            <a:hlinkClick r:id="rId3" action="ppaction://hlinksldjump"/>
          </p:cNvPr>
          <p:cNvSpPr/>
          <p:nvPr/>
        </p:nvSpPr>
        <p:spPr>
          <a:xfrm flipH="1">
            <a:off x="683568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1115616" y="5221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Vissza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7" y="404664"/>
            <a:ext cx="7992887" cy="5544582"/>
          </a:xfrm>
          <a:prstGeom prst="rect">
            <a:avLst/>
          </a:prstGeom>
        </p:spPr>
      </p:pic>
      <p:sp>
        <p:nvSpPr>
          <p:cNvPr id="15" name="Jobbra nyíl 14">
            <a:hlinkClick r:id="rId3" action="ppaction://hlinksldjump"/>
          </p:cNvPr>
          <p:cNvSpPr/>
          <p:nvPr/>
        </p:nvSpPr>
        <p:spPr>
          <a:xfrm flipH="1">
            <a:off x="683568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hlinkClick r:id="rId3" action="ppaction://hlinksldjump"/>
          </p:cNvPr>
          <p:cNvSpPr txBox="1"/>
          <p:nvPr/>
        </p:nvSpPr>
        <p:spPr>
          <a:xfrm>
            <a:off x="1115616" y="5221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Vissza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157036" y="4551511"/>
            <a:ext cx="488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Rossz válasz!!!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20094"/>
            <a:ext cx="7992888" cy="5529186"/>
          </a:xfrm>
          <a:prstGeom prst="rect">
            <a:avLst/>
          </a:prstGeom>
        </p:spPr>
      </p:pic>
      <p:sp>
        <p:nvSpPr>
          <p:cNvPr id="15" name="Jobbra nyíl 14">
            <a:hlinkClick r:id="rId3" action="ppaction://hlinksldjump"/>
          </p:cNvPr>
          <p:cNvSpPr/>
          <p:nvPr/>
        </p:nvSpPr>
        <p:spPr>
          <a:xfrm flipH="1">
            <a:off x="683568" y="5013176"/>
            <a:ext cx="1275078" cy="792088"/>
          </a:xfrm>
          <a:prstGeom prst="rightArrow">
            <a:avLst/>
          </a:prstGeom>
          <a:solidFill>
            <a:srgbClr val="1217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>
            <a:hlinkClick r:id="rId3" action="ppaction://hlinksldjump"/>
          </p:cNvPr>
          <p:cNvSpPr txBox="1"/>
          <p:nvPr/>
        </p:nvSpPr>
        <p:spPr>
          <a:xfrm>
            <a:off x="1115616" y="5221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Vissza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 rot="599440">
            <a:off x="3566956" y="2784240"/>
            <a:ext cx="4269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hu-H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Neeeem</a:t>
            </a:r>
            <a:r>
              <a:rPr lang="hu-H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hu-H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3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3796633" y="458112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>
                <a:solidFill>
                  <a:schemeClr val="bg1"/>
                </a:solidFill>
                <a:latin typeface="Constantia" pitchFamily="18" charset="0"/>
              </a:rPr>
              <a:t>Például:             a monitor</a:t>
            </a:r>
            <a:endParaRPr lang="hu-HU" sz="16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4484375" y="4077855"/>
            <a:ext cx="0" cy="503274"/>
          </a:xfrm>
          <a:prstGeom prst="line">
            <a:avLst/>
          </a:prstGeom>
          <a:ln w="31750">
            <a:gradFill flip="none" rotWithShape="1">
              <a:gsLst>
                <a:gs pos="0">
                  <a:srgbClr val="008000"/>
                </a:gs>
                <a:gs pos="100000">
                  <a:srgbClr val="0ED42F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Átellenes sarkain kerekített téglalap 1"/>
          <p:cNvSpPr/>
          <p:nvPr/>
        </p:nvSpPr>
        <p:spPr>
          <a:xfrm>
            <a:off x="3796633" y="4581129"/>
            <a:ext cx="1299810" cy="707886"/>
          </a:xfrm>
          <a:prstGeom prst="round2DiagRect">
            <a:avLst/>
          </a:prstGeom>
          <a:noFill/>
          <a:ln w="31750">
            <a:gradFill>
              <a:gsLst>
                <a:gs pos="0">
                  <a:srgbClr val="008000"/>
                </a:gs>
                <a:gs pos="100000">
                  <a:srgbClr val="00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 részei</a:t>
            </a:r>
            <a:endParaRPr lang="hu-HU" dirty="0"/>
          </a:p>
        </p:txBody>
      </p:sp>
      <p:sp>
        <p:nvSpPr>
          <p:cNvPr id="17" name="Átellenes sarkain kerekített téglalap 16"/>
          <p:cNvSpPr/>
          <p:nvPr/>
        </p:nvSpPr>
        <p:spPr>
          <a:xfrm>
            <a:off x="3527884" y="2925727"/>
            <a:ext cx="2088232" cy="115212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Átellenes sarkain kerekített téglalap 17"/>
          <p:cNvSpPr/>
          <p:nvPr/>
        </p:nvSpPr>
        <p:spPr>
          <a:xfrm>
            <a:off x="3496072" y="4477762"/>
            <a:ext cx="2088232" cy="115212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Átellenes sarkain kerekített téglalap 18"/>
          <p:cNvSpPr/>
          <p:nvPr/>
        </p:nvSpPr>
        <p:spPr>
          <a:xfrm>
            <a:off x="3500264" y="1375443"/>
            <a:ext cx="2088232" cy="115212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Átellenes sarkain kerekített téglalap 19"/>
          <p:cNvSpPr/>
          <p:nvPr/>
        </p:nvSpPr>
        <p:spPr>
          <a:xfrm>
            <a:off x="6228184" y="2925727"/>
            <a:ext cx="2088232" cy="115212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827584" y="2925727"/>
            <a:ext cx="2088232" cy="115212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3788296" y="1804174"/>
            <a:ext cx="16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>
                <a:latin typeface="Footlight MT Light" pitchFamily="18" charset="0"/>
                <a:cs typeface="Times New Roman" pitchFamily="18" charset="0"/>
              </a:rPr>
              <a:t>H</a:t>
            </a:r>
            <a:r>
              <a:rPr lang="hu-HU" cap="small" dirty="0" smtClean="0">
                <a:latin typeface="Footlight MT Light" pitchFamily="18" charset="0"/>
                <a:cs typeface="Times New Roman" pitchFamily="18" charset="0"/>
              </a:rPr>
              <a:t>áttértárolók</a:t>
            </a:r>
            <a:endParaRPr lang="hu-HU" cap="small" dirty="0"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995936" y="317862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 smtClean="0">
                <a:latin typeface="Footlight MT Light" pitchFamily="18" charset="0"/>
              </a:rPr>
              <a:t>Operatív memória</a:t>
            </a:r>
            <a:endParaRPr lang="hu-HU" cap="small" dirty="0">
              <a:latin typeface="Footlight MT Light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115616" y="33171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 smtClean="0">
                <a:latin typeface="Footlight MT Light" pitchFamily="18" charset="0"/>
              </a:rPr>
              <a:t>Beviteli egység</a:t>
            </a:r>
            <a:endParaRPr lang="hu-HU" cap="small" dirty="0">
              <a:latin typeface="Footlight MT Light" pitchFamily="18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923928" y="48691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>
                <a:latin typeface="Footlight MT Light" pitchFamily="18" charset="0"/>
              </a:rPr>
              <a:t>P</a:t>
            </a:r>
            <a:r>
              <a:rPr lang="hu-HU" cap="small" dirty="0" smtClean="0">
                <a:latin typeface="Footlight MT Light" pitchFamily="18" charset="0"/>
              </a:rPr>
              <a:t>rocesszor</a:t>
            </a:r>
            <a:endParaRPr lang="hu-HU" cap="small" dirty="0">
              <a:latin typeface="Footlight MT Light" pitchFamily="18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588224" y="33171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 smtClean="0">
                <a:latin typeface="Footlight MT Light" pitchFamily="18" charset="0"/>
              </a:rPr>
              <a:t>Kiviteli egység</a:t>
            </a:r>
            <a:endParaRPr lang="hu-HU" cap="small" dirty="0">
              <a:latin typeface="Footlight MT Light" pitchFamily="18" charset="0"/>
            </a:endParaRPr>
          </a:p>
        </p:txBody>
      </p:sp>
      <p:sp>
        <p:nvSpPr>
          <p:cNvPr id="27" name="Jobbra nyíl 26"/>
          <p:cNvSpPr/>
          <p:nvPr/>
        </p:nvSpPr>
        <p:spPr>
          <a:xfrm>
            <a:off x="2996208" y="3317125"/>
            <a:ext cx="504056" cy="36933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Jobbra nyíl 27"/>
          <p:cNvSpPr/>
          <p:nvPr/>
        </p:nvSpPr>
        <p:spPr>
          <a:xfrm>
            <a:off x="5680999" y="3317124"/>
            <a:ext cx="504056" cy="36933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elfelé-lefelé nyíl 30"/>
          <p:cNvSpPr/>
          <p:nvPr/>
        </p:nvSpPr>
        <p:spPr>
          <a:xfrm>
            <a:off x="4432176" y="2564904"/>
            <a:ext cx="216024" cy="360823"/>
          </a:xfrm>
          <a:prstGeom prst="up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Felfelé-lefelé nyíl 32"/>
          <p:cNvSpPr/>
          <p:nvPr/>
        </p:nvSpPr>
        <p:spPr>
          <a:xfrm>
            <a:off x="4432176" y="4093825"/>
            <a:ext cx="216024" cy="360823"/>
          </a:xfrm>
          <a:prstGeom prst="up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6444208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96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1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2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61" presetID="21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9584E-6 L -0.29722 -4.49584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9584E-6 L -0.28351 -4.49584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build="allAtOnce"/>
      <p:bldP spid="23" grpId="0" build="allAtOnce"/>
      <p:bldP spid="24" grpId="0" build="allAtOnce"/>
      <p:bldP spid="25" grpId="0" build="allAtOnce"/>
      <p:bldP spid="26" grpId="1" build="allAtOnce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monitorok jellemzői, működésük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464495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monitor alapvető </a:t>
            </a:r>
            <a:r>
              <a:rPr lang="hu-HU" sz="24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kiviteli periféria</a:t>
            </a:r>
            <a:r>
              <a:rPr lang="hu-H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hu-H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elsődleges megjelenítő eszköz. A számítógép legfontosabb kimeneti egysége.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400" dirty="0" smtClean="0"/>
              <a:t>Két fontos feladata van: az operációs rendszer üzeneteinek megjelenítése, valamint lehetővé teszi, hogy a felhasználó nyomon követhesse, mit tesz. Így láthatjuk például a programok eredményeit, begépelt adatainkat, stb.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endParaRPr lang="hu-HU" sz="2400" i="1" dirty="0"/>
          </a:p>
        </p:txBody>
      </p:sp>
      <p:pic>
        <p:nvPicPr>
          <p:cNvPr id="4098" name="Picture 2" descr="http://hangulatjel.gportal.hu/portal/hangulatjel/image/gallery/11759828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33" y="1506457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99592" y="48691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Footlight MT Light" pitchFamily="18" charset="0"/>
              </a:rPr>
              <a:t>Kiviteli periféria: a számítógépben tárolt és feldolgozott  adatokat információvá alakítják vissza, kapcsolatot teremtenek a felhasználó és a számítógép között.</a:t>
            </a:r>
          </a:p>
          <a:p>
            <a:endParaRPr lang="hu-HU" dirty="0"/>
          </a:p>
        </p:txBody>
      </p:sp>
      <p:pic>
        <p:nvPicPr>
          <p:cNvPr id="6" name="Picture 2" descr="http://hangulatjel.gportal.hu/portal/hangulatjel/image/gallery/117598287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9824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476672"/>
            <a:ext cx="4320480" cy="345638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3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hu-HU" sz="2400" dirty="0" smtClean="0"/>
              <a:t>Egy vezetéken keresztül összeköttetésben </a:t>
            </a:r>
            <a:r>
              <a:rPr lang="hu-HU" sz="2400" dirty="0"/>
              <a:t>van a </a:t>
            </a:r>
            <a:r>
              <a:rPr lang="hu-HU" sz="2400" dirty="0" smtClean="0"/>
              <a:t>grafikus kártyával, </a:t>
            </a:r>
            <a:r>
              <a:rPr lang="hu-HU" sz="2400" dirty="0"/>
              <a:t>ami a </a:t>
            </a:r>
            <a:r>
              <a:rPr lang="hu-HU" sz="2400" dirty="0" smtClean="0"/>
              <a:t>gépházban található</a:t>
            </a:r>
            <a:r>
              <a:rPr lang="hu-HU" sz="2400" dirty="0"/>
              <a:t>. </a:t>
            </a:r>
            <a:r>
              <a:rPr lang="hu-HU" sz="2400" dirty="0" smtClean="0"/>
              <a:t>Ennek utasításai alapján jeleníti meg a monitor a képeket, ábrákat raszteres formában. Ez </a:t>
            </a:r>
            <a:r>
              <a:rPr lang="hu-HU" sz="2400" dirty="0"/>
              <a:t>azt jelenti, hogy képpontokhoz, azaz pixelekhez színt rendel. </a:t>
            </a:r>
            <a:br>
              <a:rPr lang="hu-HU" sz="2400" dirty="0"/>
            </a:br>
            <a:endParaRPr lang="hu-HU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9012781"/>
              </p:ext>
            </p:extLst>
          </p:nvPr>
        </p:nvGraphicFramePr>
        <p:xfrm>
          <a:off x="3851920" y="476672"/>
          <a:ext cx="6096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89856" y="3645024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</a:t>
            </a:r>
            <a:r>
              <a:rPr lang="hu-HU" sz="20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három alapszín: piros, zöld és kék. E három színből különböző színek keverhetők ki. Ezt RGB színkeverésnek vagy additív színkeverésnek nevezzük, melyben a szín értéke 0 és 255 közötti lehet.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D7ACD-B39D-48EF-AC49-B7ADA9BE7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D7ACD-B39D-48EF-AC49-B7ADA9BE7CF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D7ACD-B39D-48EF-AC49-B7ADA9BE7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5ED7ACD-B39D-48EF-AC49-B7ADA9BE7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D1AA11-79CC-4C76-9AD3-B37398DC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D1AA11-79CC-4C76-9AD3-B37398DC564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D1AA11-79CC-4C76-9AD3-B37398DC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5D1AA11-79CC-4C76-9AD3-B37398DC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11976-63E3-4D12-8D59-CDF4EC417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11976-63E3-4D12-8D59-CDF4EC417B8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11976-63E3-4D12-8D59-CDF4EC417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99411976-63E3-4D12-8D59-CDF4EC417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195DE-0919-412D-8F1D-FAD6328E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195DE-0919-412D-8F1D-FAD6328EC40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195DE-0919-412D-8F1D-FAD6328E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28195DE-0919-412D-8F1D-FAD6328EC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CD5B8-E9C8-4379-B278-08D085265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CD5B8-E9C8-4379-B278-08D08526531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CD5B8-E9C8-4379-B278-08D085265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333CD5B8-E9C8-4379-B278-08D085265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27E35-0C8F-4BA4-9E48-3ABBEB3A7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27E35-0C8F-4BA4-9E48-3ABBEB3A784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27E35-0C8F-4BA4-9E48-3ABBEB3A7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61327E35-0C8F-4BA4-9E48-3ABBEB3A7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 tulajdonságaik</a:t>
            </a:r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760807" y="2090283"/>
            <a:ext cx="7543939" cy="2856695"/>
            <a:chOff x="760807" y="2090283"/>
            <a:chExt cx="7543939" cy="2856695"/>
          </a:xfrm>
        </p:grpSpPr>
        <p:sp>
          <p:nvSpPr>
            <p:cNvPr id="14" name="Szabadkézi sokszög 13"/>
            <p:cNvSpPr/>
            <p:nvPr/>
          </p:nvSpPr>
          <p:spPr>
            <a:xfrm>
              <a:off x="760807" y="2091118"/>
              <a:ext cx="2259714" cy="2572549"/>
            </a:xfrm>
            <a:custGeom>
              <a:avLst/>
              <a:gdLst>
                <a:gd name="connsiteX0" fmla="*/ 180777 w 2259714"/>
                <a:gd name="connsiteY0" fmla="*/ 0 h 2572549"/>
                <a:gd name="connsiteX1" fmla="*/ 2078937 w 2259714"/>
                <a:gd name="connsiteY1" fmla="*/ 0 h 2572549"/>
                <a:gd name="connsiteX2" fmla="*/ 2259714 w 2259714"/>
                <a:gd name="connsiteY2" fmla="*/ 180777 h 2572549"/>
                <a:gd name="connsiteX3" fmla="*/ 2259714 w 2259714"/>
                <a:gd name="connsiteY3" fmla="*/ 2572549 h 2572549"/>
                <a:gd name="connsiteX4" fmla="*/ 2259714 w 2259714"/>
                <a:gd name="connsiteY4" fmla="*/ 2572549 h 2572549"/>
                <a:gd name="connsiteX5" fmla="*/ 0 w 2259714"/>
                <a:gd name="connsiteY5" fmla="*/ 2572549 h 2572549"/>
                <a:gd name="connsiteX6" fmla="*/ 0 w 2259714"/>
                <a:gd name="connsiteY6" fmla="*/ 2572549 h 2572549"/>
                <a:gd name="connsiteX7" fmla="*/ 0 w 2259714"/>
                <a:gd name="connsiteY7" fmla="*/ 180777 h 2572549"/>
                <a:gd name="connsiteX8" fmla="*/ 180777 w 2259714"/>
                <a:gd name="connsiteY8" fmla="*/ 0 h 257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714" h="2572549">
                  <a:moveTo>
                    <a:pt x="180777" y="0"/>
                  </a:moveTo>
                  <a:lnTo>
                    <a:pt x="2078937" y="0"/>
                  </a:lnTo>
                  <a:cubicBezTo>
                    <a:pt x="2178777" y="0"/>
                    <a:pt x="2259714" y="80937"/>
                    <a:pt x="2259714" y="180777"/>
                  </a:cubicBezTo>
                  <a:lnTo>
                    <a:pt x="2259714" y="2572549"/>
                  </a:lnTo>
                  <a:lnTo>
                    <a:pt x="2259714" y="2572549"/>
                  </a:lnTo>
                  <a:lnTo>
                    <a:pt x="0" y="2572549"/>
                  </a:lnTo>
                  <a:lnTo>
                    <a:pt x="0" y="2572549"/>
                  </a:lnTo>
                  <a:lnTo>
                    <a:pt x="0" y="180777"/>
                  </a:lnTo>
                  <a:cubicBezTo>
                    <a:pt x="0" y="80937"/>
                    <a:pt x="80937" y="0"/>
                    <a:pt x="180777" y="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458" tIns="102478" rIns="69458" bIns="16510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Font typeface="Arial" pitchFamily="34" charset="0"/>
                <a:buChar char="•"/>
              </a:pPr>
              <a:r>
                <a:rPr lang="hu-HU" sz="1300" kern="120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Minőségi jellemző.</a:t>
              </a:r>
              <a:endParaRPr lang="hu-HU" sz="1300" kern="120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Font typeface="Arial" pitchFamily="34" charset="0"/>
                <a:buChar char="•"/>
              </a:pPr>
              <a:r>
                <a:rPr lang="hu-HU" sz="1300" kern="120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Azt határozza meg, hogy hányszor hány pixelből, azaz hány oszlopból és hány sorból áll a megjelenő kép. </a:t>
              </a:r>
              <a:r>
                <a:rPr lang="hu-HU" sz="130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E</a:t>
              </a:r>
              <a:r>
                <a:rPr lang="hu-HU" sz="1300" kern="120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zt egy szorzat fejezi ki.</a:t>
              </a:r>
              <a:endParaRPr lang="hu-HU" sz="1300" kern="120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Font typeface="Arial" pitchFamily="34" charset="0"/>
                <a:buChar char="•"/>
              </a:pPr>
              <a:r>
                <a:rPr lang="hu-HU" sz="1300" kern="120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Minél több oszlopból és sorból áll a kép, annál kisebbek a képpontok, ezáltal a kép is szebb lesz.</a:t>
              </a:r>
              <a:endParaRPr lang="hu-HU" sz="1300" kern="120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760807" y="4220807"/>
              <a:ext cx="2259714" cy="725336"/>
            </a:xfrm>
            <a:custGeom>
              <a:avLst/>
              <a:gdLst>
                <a:gd name="connsiteX0" fmla="*/ 0 w 2259714"/>
                <a:gd name="connsiteY0" fmla="*/ 0 h 725336"/>
                <a:gd name="connsiteX1" fmla="*/ 2259714 w 2259714"/>
                <a:gd name="connsiteY1" fmla="*/ 0 h 725336"/>
                <a:gd name="connsiteX2" fmla="*/ 2259714 w 2259714"/>
                <a:gd name="connsiteY2" fmla="*/ 725336 h 725336"/>
                <a:gd name="connsiteX3" fmla="*/ 0 w 2259714"/>
                <a:gd name="connsiteY3" fmla="*/ 725336 h 725336"/>
                <a:gd name="connsiteX4" fmla="*/ 0 w 2259714"/>
                <a:gd name="connsiteY4" fmla="*/ 0 h 7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714" h="725336">
                  <a:moveTo>
                    <a:pt x="0" y="0"/>
                  </a:moveTo>
                  <a:lnTo>
                    <a:pt x="2259714" y="0"/>
                  </a:lnTo>
                  <a:lnTo>
                    <a:pt x="2259714" y="725336"/>
                  </a:lnTo>
                  <a:lnTo>
                    <a:pt x="0" y="72533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0" rIns="698846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cap="small" baseline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itchFamily="18" charset="0"/>
                </a:rPr>
                <a:t>Felbontás</a:t>
              </a:r>
              <a:endParaRPr lang="hu-HU" sz="2400" kern="1200" cap="small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3402920" y="2090283"/>
              <a:ext cx="2259714" cy="2575889"/>
            </a:xfrm>
            <a:custGeom>
              <a:avLst/>
              <a:gdLst>
                <a:gd name="connsiteX0" fmla="*/ 180777 w 2259714"/>
                <a:gd name="connsiteY0" fmla="*/ 0 h 2575889"/>
                <a:gd name="connsiteX1" fmla="*/ 2078937 w 2259714"/>
                <a:gd name="connsiteY1" fmla="*/ 0 h 2575889"/>
                <a:gd name="connsiteX2" fmla="*/ 2259714 w 2259714"/>
                <a:gd name="connsiteY2" fmla="*/ 180777 h 2575889"/>
                <a:gd name="connsiteX3" fmla="*/ 2259714 w 2259714"/>
                <a:gd name="connsiteY3" fmla="*/ 2575889 h 2575889"/>
                <a:gd name="connsiteX4" fmla="*/ 2259714 w 2259714"/>
                <a:gd name="connsiteY4" fmla="*/ 2575889 h 2575889"/>
                <a:gd name="connsiteX5" fmla="*/ 0 w 2259714"/>
                <a:gd name="connsiteY5" fmla="*/ 2575889 h 2575889"/>
                <a:gd name="connsiteX6" fmla="*/ 0 w 2259714"/>
                <a:gd name="connsiteY6" fmla="*/ 2575889 h 2575889"/>
                <a:gd name="connsiteX7" fmla="*/ 0 w 2259714"/>
                <a:gd name="connsiteY7" fmla="*/ 180777 h 2575889"/>
                <a:gd name="connsiteX8" fmla="*/ 180777 w 2259714"/>
                <a:gd name="connsiteY8" fmla="*/ 0 h 257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714" h="2575889">
                  <a:moveTo>
                    <a:pt x="180777" y="0"/>
                  </a:moveTo>
                  <a:lnTo>
                    <a:pt x="2078937" y="0"/>
                  </a:lnTo>
                  <a:cubicBezTo>
                    <a:pt x="2178777" y="0"/>
                    <a:pt x="2259714" y="80937"/>
                    <a:pt x="2259714" y="180777"/>
                  </a:cubicBezTo>
                  <a:lnTo>
                    <a:pt x="2259714" y="2575889"/>
                  </a:lnTo>
                  <a:lnTo>
                    <a:pt x="2259714" y="2575889"/>
                  </a:lnTo>
                  <a:lnTo>
                    <a:pt x="0" y="2575889"/>
                  </a:lnTo>
                  <a:lnTo>
                    <a:pt x="0" y="2575889"/>
                  </a:lnTo>
                  <a:lnTo>
                    <a:pt x="0" y="180777"/>
                  </a:lnTo>
                  <a:cubicBezTo>
                    <a:pt x="0" y="80937"/>
                    <a:pt x="80937" y="0"/>
                    <a:pt x="180777" y="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458" tIns="102478" rIns="69458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Azt mutatja, hogy a képet másodpercenként hányszor rajzolja a képernyőre a monitor azért, hogy az látható maradjon.</a:t>
              </a:r>
              <a:endParaRPr lang="hu-HU" sz="13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Mértékegysége a Hertz (Hz).</a:t>
              </a:r>
              <a:endParaRPr lang="hu-HU" sz="13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Minél nagyobb a képfrissítési frekvencia, annál stabilabb, kevésbé vibráló a kép.</a:t>
              </a:r>
              <a:endParaRPr lang="hu-H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3402920" y="4221642"/>
              <a:ext cx="2259714" cy="725336"/>
            </a:xfrm>
            <a:custGeom>
              <a:avLst/>
              <a:gdLst>
                <a:gd name="connsiteX0" fmla="*/ 0 w 2259714"/>
                <a:gd name="connsiteY0" fmla="*/ 0 h 725336"/>
                <a:gd name="connsiteX1" fmla="*/ 2259714 w 2259714"/>
                <a:gd name="connsiteY1" fmla="*/ 0 h 725336"/>
                <a:gd name="connsiteX2" fmla="*/ 2259714 w 2259714"/>
                <a:gd name="connsiteY2" fmla="*/ 725336 h 725336"/>
                <a:gd name="connsiteX3" fmla="*/ 0 w 2259714"/>
                <a:gd name="connsiteY3" fmla="*/ 725336 h 725336"/>
                <a:gd name="connsiteX4" fmla="*/ 0 w 2259714"/>
                <a:gd name="connsiteY4" fmla="*/ 0 h 7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714" h="725336">
                  <a:moveTo>
                    <a:pt x="0" y="0"/>
                  </a:moveTo>
                  <a:lnTo>
                    <a:pt x="2259714" y="0"/>
                  </a:lnTo>
                  <a:lnTo>
                    <a:pt x="2259714" y="725336"/>
                  </a:lnTo>
                  <a:lnTo>
                    <a:pt x="0" y="72533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0" rIns="698846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cap="small" baseline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itchFamily="18" charset="0"/>
                </a:rPr>
                <a:t>Képfrissítési frekvencia</a:t>
              </a:r>
              <a:endParaRPr lang="hu-HU" sz="2400" kern="1200" cap="small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endParaRPr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6045032" y="2103458"/>
              <a:ext cx="2259714" cy="2523192"/>
            </a:xfrm>
            <a:custGeom>
              <a:avLst/>
              <a:gdLst>
                <a:gd name="connsiteX0" fmla="*/ 180777 w 2259714"/>
                <a:gd name="connsiteY0" fmla="*/ 0 h 2523192"/>
                <a:gd name="connsiteX1" fmla="*/ 2078937 w 2259714"/>
                <a:gd name="connsiteY1" fmla="*/ 0 h 2523192"/>
                <a:gd name="connsiteX2" fmla="*/ 2259714 w 2259714"/>
                <a:gd name="connsiteY2" fmla="*/ 180777 h 2523192"/>
                <a:gd name="connsiteX3" fmla="*/ 2259714 w 2259714"/>
                <a:gd name="connsiteY3" fmla="*/ 2523192 h 2523192"/>
                <a:gd name="connsiteX4" fmla="*/ 2259714 w 2259714"/>
                <a:gd name="connsiteY4" fmla="*/ 2523192 h 2523192"/>
                <a:gd name="connsiteX5" fmla="*/ 0 w 2259714"/>
                <a:gd name="connsiteY5" fmla="*/ 2523192 h 2523192"/>
                <a:gd name="connsiteX6" fmla="*/ 0 w 2259714"/>
                <a:gd name="connsiteY6" fmla="*/ 2523192 h 2523192"/>
                <a:gd name="connsiteX7" fmla="*/ 0 w 2259714"/>
                <a:gd name="connsiteY7" fmla="*/ 180777 h 2523192"/>
                <a:gd name="connsiteX8" fmla="*/ 180777 w 2259714"/>
                <a:gd name="connsiteY8" fmla="*/ 0 h 25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714" h="2523192">
                  <a:moveTo>
                    <a:pt x="180777" y="0"/>
                  </a:moveTo>
                  <a:lnTo>
                    <a:pt x="2078937" y="0"/>
                  </a:lnTo>
                  <a:cubicBezTo>
                    <a:pt x="2178777" y="0"/>
                    <a:pt x="2259714" y="80937"/>
                    <a:pt x="2259714" y="180777"/>
                  </a:cubicBezTo>
                  <a:lnTo>
                    <a:pt x="2259714" y="2523192"/>
                  </a:lnTo>
                  <a:lnTo>
                    <a:pt x="2259714" y="2523192"/>
                  </a:lnTo>
                  <a:lnTo>
                    <a:pt x="0" y="2523192"/>
                  </a:lnTo>
                  <a:lnTo>
                    <a:pt x="0" y="2523192"/>
                  </a:lnTo>
                  <a:lnTo>
                    <a:pt x="0" y="180777"/>
                  </a:lnTo>
                  <a:cubicBezTo>
                    <a:pt x="0" y="80937"/>
                    <a:pt x="80937" y="0"/>
                    <a:pt x="180777" y="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458" tIns="102478" rIns="69458" bIns="1651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A képernyő megjelenítő felületének átlója.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Mértékegysége a coll.</a:t>
              </a:r>
              <a:endParaRPr lang="hu-HU" sz="13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Jelölésére a ” jelet használjuk.</a:t>
              </a:r>
              <a:endParaRPr lang="hu-HU" sz="13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6600"/>
                </a:buClr>
                <a:buChar char="••"/>
              </a:pPr>
              <a:r>
                <a:rPr lang="hu-HU" sz="1300" kern="1200" dirty="0" smtClean="0">
                  <a:latin typeface="Times New Roman" pitchFamily="18" charset="0"/>
                  <a:cs typeface="Times New Roman" pitchFamily="18" charset="0"/>
                </a:rPr>
                <a:t>1 coll 2, 54 cm-rel egyenlő.</a:t>
              </a:r>
              <a:endParaRPr lang="hu-H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6045032" y="4208468"/>
              <a:ext cx="2259714" cy="725336"/>
            </a:xfrm>
            <a:custGeom>
              <a:avLst/>
              <a:gdLst>
                <a:gd name="connsiteX0" fmla="*/ 0 w 2259714"/>
                <a:gd name="connsiteY0" fmla="*/ 0 h 725336"/>
                <a:gd name="connsiteX1" fmla="*/ 2259714 w 2259714"/>
                <a:gd name="connsiteY1" fmla="*/ 0 h 725336"/>
                <a:gd name="connsiteX2" fmla="*/ 2259714 w 2259714"/>
                <a:gd name="connsiteY2" fmla="*/ 725336 h 725336"/>
                <a:gd name="connsiteX3" fmla="*/ 0 w 2259714"/>
                <a:gd name="connsiteY3" fmla="*/ 725336 h 725336"/>
                <a:gd name="connsiteX4" fmla="*/ 0 w 2259714"/>
                <a:gd name="connsiteY4" fmla="*/ 0 h 7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9714" h="725336">
                  <a:moveTo>
                    <a:pt x="0" y="0"/>
                  </a:moveTo>
                  <a:lnTo>
                    <a:pt x="2259714" y="0"/>
                  </a:lnTo>
                  <a:lnTo>
                    <a:pt x="2259714" y="725336"/>
                  </a:lnTo>
                  <a:lnTo>
                    <a:pt x="0" y="72533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0" rIns="698846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cap="small" baseline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itchFamily="18" charset="0"/>
                </a:rPr>
                <a:t>Képátló</a:t>
              </a:r>
              <a:endParaRPr lang="hu-HU" sz="2400" kern="1200" cap="small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endParaRPr>
            </a:p>
          </p:txBody>
        </p:sp>
      </p:grpSp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0" y="3212975"/>
            <a:ext cx="1232784" cy="1109139"/>
          </a:xfrm>
          <a:prstGeom prst="rect">
            <a:avLst/>
          </a:prstGeom>
        </p:spPr>
      </p:pic>
      <p:cxnSp>
        <p:nvCxnSpPr>
          <p:cNvPr id="26" name="Egyenes összekötő nyíllal 25"/>
          <p:cNvCxnSpPr/>
          <p:nvPr/>
        </p:nvCxnSpPr>
        <p:spPr>
          <a:xfrm flipV="1">
            <a:off x="6783649" y="3356244"/>
            <a:ext cx="892006" cy="569358"/>
          </a:xfrm>
          <a:prstGeom prst="straightConnector1">
            <a:avLst/>
          </a:prstGeom>
          <a:ln w="19050">
            <a:solidFill>
              <a:srgbClr val="0ED42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575556" y="599816"/>
            <a:ext cx="7992888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200" dirty="0" smtClean="0"/>
              <a:t>A felbontást az asztalra jobb egérgombbal kattintva, a </a:t>
            </a:r>
            <a:r>
              <a:rPr lang="hu-HU" sz="2200" i="1" dirty="0" smtClean="0"/>
              <a:t>Képernyőfelbontás</a:t>
            </a:r>
            <a:r>
              <a:rPr lang="hu-HU" sz="2200" dirty="0" smtClean="0"/>
              <a:t> menüpontban állíthatjuk be.</a:t>
            </a:r>
          </a:p>
          <a:p>
            <a:pPr>
              <a:buFont typeface="Wingdings" pitchFamily="2" charset="2"/>
              <a:buChar char="§"/>
            </a:pPr>
            <a:endParaRPr lang="hu-HU" sz="2400" dirty="0"/>
          </a:p>
          <a:p>
            <a:pPr>
              <a:buFont typeface="Wingdings" pitchFamily="2" charset="2"/>
              <a:buChar char="§"/>
            </a:pPr>
            <a:endParaRPr lang="hu-HU" sz="2400" dirty="0" smtClean="0"/>
          </a:p>
          <a:p>
            <a:pPr>
              <a:buFont typeface="Wingdings" pitchFamily="2" charset="2"/>
              <a:buChar char="§"/>
            </a:pPr>
            <a:endParaRPr lang="hu-HU" sz="2400" dirty="0"/>
          </a:p>
          <a:p>
            <a:pPr>
              <a:buFont typeface="Wingdings" pitchFamily="2" charset="2"/>
              <a:buChar char="§"/>
            </a:pPr>
            <a:endParaRPr lang="hu-HU" sz="2400" dirty="0" smtClean="0"/>
          </a:p>
          <a:p>
            <a:pPr>
              <a:buFont typeface="Wingdings" pitchFamily="2" charset="2"/>
              <a:buChar char="§"/>
            </a:pPr>
            <a:endParaRPr lang="hu-HU" sz="2400" dirty="0"/>
          </a:p>
          <a:p>
            <a:pPr>
              <a:buFont typeface="Wingdings" pitchFamily="2" charset="2"/>
              <a:buChar char="§"/>
            </a:pPr>
            <a:endParaRPr lang="hu-HU" sz="2400" dirty="0" smtClean="0"/>
          </a:p>
          <a:p>
            <a:pPr>
              <a:buFont typeface="Wingdings" pitchFamily="2" charset="2"/>
              <a:buChar char="§"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3" y="2343975"/>
            <a:ext cx="25717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09" y="1859956"/>
            <a:ext cx="4299315" cy="357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Átellenes sarkain kerekített téglalap 11"/>
          <p:cNvSpPr/>
          <p:nvPr/>
        </p:nvSpPr>
        <p:spPr>
          <a:xfrm>
            <a:off x="892495" y="4823658"/>
            <a:ext cx="2571750" cy="216024"/>
          </a:xfrm>
          <a:prstGeom prst="round2DiagRect">
            <a:avLst/>
          </a:prstGeom>
          <a:noFill/>
          <a:ln>
            <a:solidFill>
              <a:srgbClr val="2C5FF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Szögletes összekötő 14"/>
          <p:cNvCxnSpPr/>
          <p:nvPr/>
        </p:nvCxnSpPr>
        <p:spPr>
          <a:xfrm rot="5400000" flipH="1" flipV="1">
            <a:off x="3243159" y="3797465"/>
            <a:ext cx="1080120" cy="889392"/>
          </a:xfrm>
          <a:prstGeom prst="bentConnector3">
            <a:avLst>
              <a:gd name="adj1" fmla="val 50000"/>
            </a:avLst>
          </a:prstGeom>
          <a:ln w="25400">
            <a:solidFill>
              <a:srgbClr val="2C5FF0"/>
            </a:solidFill>
            <a:tailEnd type="arrow"/>
          </a:ln>
          <a:effectLst>
            <a:outerShdw blurRad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3993596" y="3336120"/>
            <a:ext cx="516702" cy="311485"/>
          </a:xfrm>
          <a:prstGeom prst="ellipse">
            <a:avLst/>
          </a:prstGeom>
          <a:noFill/>
          <a:ln>
            <a:solidFill>
              <a:srgbClr val="2C5FF0"/>
            </a:solidFill>
          </a:ln>
          <a:effectLst>
            <a:outerShdw blurRad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5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548680"/>
            <a:ext cx="7956884" cy="53702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400" dirty="0" smtClean="0"/>
              <a:t>Felbontás típusai</a:t>
            </a:r>
            <a:endParaRPr lang="hu-HU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2476244"/>
              </p:ext>
            </p:extLst>
          </p:nvPr>
        </p:nvGraphicFramePr>
        <p:xfrm>
          <a:off x="1184094" y="1124744"/>
          <a:ext cx="6775813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3. sz. felirat 11"/>
          <p:cNvSpPr/>
          <p:nvPr/>
        </p:nvSpPr>
        <p:spPr>
          <a:xfrm rot="16200000">
            <a:off x="4743547" y="2807034"/>
            <a:ext cx="216024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36299"/>
              <a:gd name="adj8" fmla="val 654389"/>
            </a:avLst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3. sz. felirat 12"/>
          <p:cNvSpPr/>
          <p:nvPr/>
        </p:nvSpPr>
        <p:spPr>
          <a:xfrm rot="16200000">
            <a:off x="4252443" y="2766553"/>
            <a:ext cx="216026" cy="4410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555245"/>
              <a:gd name="adj8" fmla="val -807869"/>
            </a:avLst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549857" y="472514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cap="small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Oszlopok száma</a:t>
            </a:r>
            <a:endParaRPr lang="hu-HU" sz="2000" cap="small" dirty="0">
              <a:solidFill>
                <a:schemeClr val="accent6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56176" y="134076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small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Sorok száma</a:t>
            </a:r>
            <a:endParaRPr lang="hu-HU" sz="2000" b="1" cap="small" dirty="0">
              <a:solidFill>
                <a:schemeClr val="accent6">
                  <a:lumMod val="75000"/>
                </a:schemeClr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819747-C171-40BB-A4E4-01383495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D6819747-C171-40BB-A4E4-013834957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3D68D-4B46-48EF-880E-E69183F50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FAF3D68D-4B46-48EF-880E-E69183F50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7F4D92-CF69-45FD-A3E0-8B0B498FD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647F4D92-CF69-45FD-A3E0-8B0B498FD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3BF04A-DAED-4858-B596-311EB28CC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503BF04A-DAED-4858-B596-311EB28CC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D84F55-949A-4654-A4A9-C56859791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ABD84F55-949A-4654-A4A9-C56859791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 rev="1"/>
        </p:bldSub>
      </p:bldGraphic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556" y="404664"/>
            <a:ext cx="7992888" cy="720080"/>
          </a:xfrm>
        </p:spPr>
        <p:txBody>
          <a:bodyPr>
            <a:normAutofit/>
          </a:bodyPr>
          <a:lstStyle/>
          <a:p>
            <a:pPr algn="l"/>
            <a:r>
              <a:rPr lang="hu-HU" sz="3200" cap="small" dirty="0"/>
              <a:t>1</a:t>
            </a:r>
            <a:r>
              <a:rPr lang="hu-HU" sz="3200" cap="small" dirty="0" smtClean="0"/>
              <a:t>. Feladat</a:t>
            </a:r>
            <a:endParaRPr lang="hu-HU" sz="3200" cap="small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75556" y="1124744"/>
            <a:ext cx="7992888" cy="4794207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hu-HU" dirty="0" smtClean="0">
                <a:latin typeface="Impact" pitchFamily="34" charset="0"/>
              </a:rPr>
              <a:t>Melyikre igaz?</a:t>
            </a:r>
            <a:r>
              <a:rPr lang="hu-HU" dirty="0">
                <a:latin typeface="Impact" pitchFamily="34" charset="0"/>
              </a:rPr>
              <a:t/>
            </a:r>
            <a:br>
              <a:rPr lang="hu-HU" dirty="0">
                <a:latin typeface="Impact" pitchFamily="34" charset="0"/>
              </a:rPr>
            </a:br>
            <a:endParaRPr lang="hu-HU" dirty="0" smtClean="0">
              <a:latin typeface="Impact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000" i="1" dirty="0" smtClean="0">
                <a:latin typeface="Times New Roman" pitchFamily="18" charset="0"/>
              </a:rPr>
              <a:t>Mértékegysége a coll.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000" dirty="0" smtClean="0">
                <a:latin typeface="Times New Roman" pitchFamily="18" charset="0"/>
              </a:rPr>
              <a:t>     Anyagmennyiség                      Képátló                        Erő</a:t>
            </a:r>
            <a:br>
              <a:rPr lang="hu-HU" sz="2000" dirty="0" smtClean="0">
                <a:latin typeface="Times New Roman" pitchFamily="18" charset="0"/>
              </a:rPr>
            </a:br>
            <a:endParaRPr lang="hu-HU" sz="2000" dirty="0" smtClean="0">
              <a:latin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i="1" dirty="0" smtClean="0">
                <a:latin typeface="Times New Roman" pitchFamily="18" charset="0"/>
              </a:rPr>
              <a:t>A képernyő másodpercenkénti frissítésének számát mutatja.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 smtClean="0">
                <a:latin typeface="Times New Roman" pitchFamily="18" charset="0"/>
              </a:rPr>
              <a:t>     Képfrissítési frekvencia            Térfogat                       Hatásfok </a:t>
            </a:r>
            <a:br>
              <a:rPr lang="hu-HU" sz="2000" dirty="0" smtClean="0">
                <a:latin typeface="Times New Roman" pitchFamily="18" charset="0"/>
              </a:rPr>
            </a:br>
            <a:endParaRPr lang="hu-HU" sz="2000" dirty="0" smtClean="0">
              <a:latin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i="1" dirty="0" smtClean="0">
                <a:latin typeface="Times New Roman" pitchFamily="18" charset="0"/>
              </a:rPr>
              <a:t>Minőségi jellemző, értékét egy szorzat fejezi ki.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 smtClean="0">
                <a:latin typeface="Times New Roman" pitchFamily="18" charset="0"/>
              </a:rPr>
              <a:t>     Sűrűség                                     Teljesítmény                Felbontás </a:t>
            </a:r>
            <a:endParaRPr lang="hu-HU" sz="2000" dirty="0">
              <a:latin typeface="Times New Roman" pitchFamily="18" charset="0"/>
            </a:endParaRPr>
          </a:p>
        </p:txBody>
      </p:sp>
      <p:sp>
        <p:nvSpPr>
          <p:cNvPr id="3" name="Akciógomb: Egyéni 2">
            <a:hlinkClick r:id="rId2" action="ppaction://hlinksldjump" highlightClick="1"/>
          </p:cNvPr>
          <p:cNvSpPr/>
          <p:nvPr/>
        </p:nvSpPr>
        <p:spPr>
          <a:xfrm>
            <a:off x="670643" y="2492896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A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4" name="Akciógomb: Egyéni 3">
            <a:hlinkClick r:id="rId3" action="ppaction://hlinksldjump" highlightClick="1"/>
          </p:cNvPr>
          <p:cNvSpPr/>
          <p:nvPr/>
        </p:nvSpPr>
        <p:spPr>
          <a:xfrm>
            <a:off x="670643" y="3717032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A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6" name="Akciógomb: Egyéni 5">
            <a:hlinkClick r:id="rId2" action="ppaction://hlinksldjump" highlightClick="1"/>
          </p:cNvPr>
          <p:cNvSpPr/>
          <p:nvPr/>
        </p:nvSpPr>
        <p:spPr>
          <a:xfrm>
            <a:off x="670643" y="4941168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A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7" name="Akciógomb: Egyéni 6">
            <a:hlinkClick r:id="rId3" action="ppaction://hlinksldjump" highlightClick="1"/>
          </p:cNvPr>
          <p:cNvSpPr/>
          <p:nvPr/>
        </p:nvSpPr>
        <p:spPr>
          <a:xfrm>
            <a:off x="6156176" y="4915628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Footlight MT Light" pitchFamily="18" charset="0"/>
              </a:rPr>
              <a:t>C</a:t>
            </a:r>
          </a:p>
        </p:txBody>
      </p:sp>
      <p:sp>
        <p:nvSpPr>
          <p:cNvPr id="8" name="Akciógomb: Egyéni 7">
            <a:hlinkClick r:id="rId2" action="ppaction://hlinksldjump" highlightClick="1"/>
          </p:cNvPr>
          <p:cNvSpPr/>
          <p:nvPr/>
        </p:nvSpPr>
        <p:spPr>
          <a:xfrm>
            <a:off x="6156176" y="3698280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Footlight MT Light" pitchFamily="18" charset="0"/>
              </a:rPr>
              <a:t>C</a:t>
            </a:r>
          </a:p>
        </p:txBody>
      </p:sp>
      <p:sp>
        <p:nvSpPr>
          <p:cNvPr id="9" name="Akciógomb: Egyéni 8">
            <a:hlinkClick r:id="rId2" action="ppaction://hlinksldjump" highlightClick="1"/>
          </p:cNvPr>
          <p:cNvSpPr/>
          <p:nvPr/>
        </p:nvSpPr>
        <p:spPr>
          <a:xfrm>
            <a:off x="3779912" y="4900762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Footlight MT Light" pitchFamily="18" charset="0"/>
              </a:rPr>
              <a:t>B</a:t>
            </a:r>
          </a:p>
        </p:txBody>
      </p:sp>
      <p:sp>
        <p:nvSpPr>
          <p:cNvPr id="10" name="Akciógomb: Egyéni 9">
            <a:hlinkClick r:id="rId2" action="ppaction://hlinksldjump" highlightClick="1"/>
          </p:cNvPr>
          <p:cNvSpPr/>
          <p:nvPr/>
        </p:nvSpPr>
        <p:spPr>
          <a:xfrm>
            <a:off x="6156176" y="2492896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Footlight MT Light" pitchFamily="18" charset="0"/>
              </a:rPr>
              <a:t>C</a:t>
            </a:r>
            <a:endParaRPr lang="hu-HU" b="1" dirty="0">
              <a:solidFill>
                <a:schemeClr val="tx1"/>
              </a:solidFill>
              <a:latin typeface="Footlight MT Light" pitchFamily="18" charset="0"/>
            </a:endParaRPr>
          </a:p>
        </p:txBody>
      </p:sp>
      <p:sp>
        <p:nvSpPr>
          <p:cNvPr id="11" name="Akciógomb: Egyéni 10">
            <a:hlinkClick r:id="rId2" action="ppaction://hlinksldjump" highlightClick="1"/>
          </p:cNvPr>
          <p:cNvSpPr/>
          <p:nvPr/>
        </p:nvSpPr>
        <p:spPr>
          <a:xfrm>
            <a:off x="3779912" y="3685863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Footlight MT Light" pitchFamily="18" charset="0"/>
              </a:rPr>
              <a:t>B</a:t>
            </a:r>
          </a:p>
        </p:txBody>
      </p:sp>
      <p:sp>
        <p:nvSpPr>
          <p:cNvPr id="12" name="Akciógomb: Egyéni 11">
            <a:hlinkClick r:id="rId3" action="ppaction://hlinksldjump" highlightClick="1"/>
          </p:cNvPr>
          <p:cNvSpPr/>
          <p:nvPr/>
        </p:nvSpPr>
        <p:spPr>
          <a:xfrm>
            <a:off x="3779912" y="2492896"/>
            <a:ext cx="288032" cy="289934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90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Footlight MT Light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810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1132</Words>
  <Application>Microsoft Office PowerPoint</Application>
  <PresentationFormat>Diavetítés a képernyőre (4:3 oldalarány)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Monitorok csoportosítása, működésük, jellemzőik</vt:lpstr>
      <vt:lpstr>Tartalom:</vt:lpstr>
      <vt:lpstr>A számítógép részei</vt:lpstr>
      <vt:lpstr>A monitorok jellemzői, működésük</vt:lpstr>
      <vt:lpstr>PowerPoint bemutató</vt:lpstr>
      <vt:lpstr>Jellemző tulajdonságaik</vt:lpstr>
      <vt:lpstr>PowerPoint bemutató</vt:lpstr>
      <vt:lpstr>PowerPoint bemutató</vt:lpstr>
      <vt:lpstr>1. Feladat</vt:lpstr>
      <vt:lpstr>Monitorok csoportosítása működésük alapján</vt:lpstr>
      <vt:lpstr>1. Katódsugárcsöves monitor (CRT)</vt:lpstr>
      <vt:lpstr>PowerPoint bemutató</vt:lpstr>
      <vt:lpstr>2.a Folyadékkristályos monitor (LCD monitor)</vt:lpstr>
      <vt:lpstr>2.b Aktív-mátrixos LCD monitor (TFT)</vt:lpstr>
      <vt:lpstr>3. Gázplazmás monitor (PDP)</vt:lpstr>
      <vt:lpstr>2. Feladat</vt:lpstr>
      <vt:lpstr>Monitorok csoportosítása a megjelenített kép típusa alapján </vt:lpstr>
      <vt:lpstr>PowerPoint bemutató</vt:lpstr>
      <vt:lpstr>Csatlakoztatási lehetőségek</vt:lpstr>
      <vt:lpstr>3. Feladat</vt:lpstr>
      <vt:lpstr>Források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Boldizsár család</dc:creator>
  <cp:lastModifiedBy>Boldizsár család</cp:lastModifiedBy>
  <cp:revision>151</cp:revision>
  <dcterms:created xsi:type="dcterms:W3CDTF">2012-03-03T10:53:52Z</dcterms:created>
  <dcterms:modified xsi:type="dcterms:W3CDTF">2012-03-14T14:14:54Z</dcterms:modified>
</cp:coreProperties>
</file>