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62" r:id="rId13"/>
    <p:sldId id="263" r:id="rId14"/>
    <p:sldId id="279" r:id="rId15"/>
    <p:sldId id="264" r:id="rId16"/>
    <p:sldId id="265" r:id="rId17"/>
    <p:sldId id="266" r:id="rId18"/>
    <p:sldId id="291" r:id="rId19"/>
    <p:sldId id="272" r:id="rId20"/>
    <p:sldId id="287" r:id="rId21"/>
    <p:sldId id="269" r:id="rId22"/>
    <p:sldId id="290" r:id="rId23"/>
    <p:sldId id="288" r:id="rId24"/>
    <p:sldId id="28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3366"/>
    <a:srgbClr val="A50021"/>
    <a:srgbClr val="0066FF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12" autoAdjust="0"/>
    <p:restoredTop sz="94660"/>
  </p:normalViewPr>
  <p:slideViewPr>
    <p:cSldViewPr>
      <p:cViewPr>
        <p:scale>
          <a:sx n="68" d="100"/>
          <a:sy n="68" d="100"/>
        </p:scale>
        <p:origin x="-13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FA6A5-0461-4536-97A4-2E950EDAAB5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A521499-539F-4F0E-9772-A4E6205C620E}">
      <dgm:prSet phldrT="[Szöveg]" phldr="1"/>
      <dgm:spPr/>
      <dgm:t>
        <a:bodyPr/>
        <a:lstStyle/>
        <a:p>
          <a:endParaRPr lang="hu-HU" dirty="0"/>
        </a:p>
      </dgm:t>
    </dgm:pt>
    <dgm:pt modelId="{DC47F7C1-A041-414C-AB49-AFDD7EAC7D71}" type="parTrans" cxnId="{AF08984B-1FAA-4E6D-8781-584D260634BD}">
      <dgm:prSet/>
      <dgm:spPr/>
      <dgm:t>
        <a:bodyPr/>
        <a:lstStyle/>
        <a:p>
          <a:endParaRPr lang="hu-HU"/>
        </a:p>
      </dgm:t>
    </dgm:pt>
    <dgm:pt modelId="{27088597-7CF8-4794-8F11-D0E766A37537}" type="sibTrans" cxnId="{AF08984B-1FAA-4E6D-8781-584D260634BD}">
      <dgm:prSet/>
      <dgm:spPr/>
      <dgm:t>
        <a:bodyPr/>
        <a:lstStyle/>
        <a:p>
          <a:endParaRPr lang="hu-HU"/>
        </a:p>
      </dgm:t>
    </dgm:pt>
    <dgm:pt modelId="{EA161951-FC46-4C77-95E0-4A608FEF83DC}">
      <dgm:prSet phldrT="[Szöveg]" phldr="1"/>
      <dgm:spPr/>
      <dgm:t>
        <a:bodyPr/>
        <a:lstStyle/>
        <a:p>
          <a:endParaRPr lang="hu-HU" dirty="0"/>
        </a:p>
      </dgm:t>
    </dgm:pt>
    <dgm:pt modelId="{7BF03780-364F-441B-AC81-4DB815BFE923}" type="parTrans" cxnId="{450B4B80-C9B3-4B6F-B033-1C48B95F7536}">
      <dgm:prSet/>
      <dgm:spPr/>
      <dgm:t>
        <a:bodyPr/>
        <a:lstStyle/>
        <a:p>
          <a:endParaRPr lang="hu-HU"/>
        </a:p>
      </dgm:t>
    </dgm:pt>
    <dgm:pt modelId="{0A132660-1FC9-4BEA-93A8-D1356899B953}" type="sibTrans" cxnId="{450B4B80-C9B3-4B6F-B033-1C48B95F7536}">
      <dgm:prSet/>
      <dgm:spPr/>
      <dgm:t>
        <a:bodyPr/>
        <a:lstStyle/>
        <a:p>
          <a:endParaRPr lang="hu-HU"/>
        </a:p>
      </dgm:t>
    </dgm:pt>
    <dgm:pt modelId="{887238AE-9A54-4098-B3DB-86E7FE7A3AE9}">
      <dgm:prSet phldrT="[Szöveg]" phldr="1"/>
      <dgm:spPr/>
      <dgm:t>
        <a:bodyPr/>
        <a:lstStyle/>
        <a:p>
          <a:endParaRPr lang="hu-HU"/>
        </a:p>
      </dgm:t>
    </dgm:pt>
    <dgm:pt modelId="{3638018F-B1EA-493D-964C-363EBCFE0964}" type="parTrans" cxnId="{00205278-F559-419B-9A7C-A8282DF2AAEF}">
      <dgm:prSet/>
      <dgm:spPr/>
      <dgm:t>
        <a:bodyPr/>
        <a:lstStyle/>
        <a:p>
          <a:endParaRPr lang="hu-HU"/>
        </a:p>
      </dgm:t>
    </dgm:pt>
    <dgm:pt modelId="{C30F5CC7-A5BD-42E1-A302-722BC962CB92}" type="sibTrans" cxnId="{00205278-F559-419B-9A7C-A8282DF2AAEF}">
      <dgm:prSet/>
      <dgm:spPr/>
      <dgm:t>
        <a:bodyPr/>
        <a:lstStyle/>
        <a:p>
          <a:endParaRPr lang="hu-HU"/>
        </a:p>
      </dgm:t>
    </dgm:pt>
    <dgm:pt modelId="{6F272C04-9477-4515-ACE3-BF37637C9C5A}">
      <dgm:prSet phldrT="[Szöveg]" phldr="1"/>
      <dgm:spPr/>
      <dgm:t>
        <a:bodyPr/>
        <a:lstStyle/>
        <a:p>
          <a:endParaRPr lang="hu-HU" dirty="0"/>
        </a:p>
      </dgm:t>
    </dgm:pt>
    <dgm:pt modelId="{B7F8C4C9-5CCB-4EC7-9057-7DF6936B2A6E}" type="sibTrans" cxnId="{A1BBC8F4-58BC-4DF4-9D2C-D0A73C1FE2C2}">
      <dgm:prSet/>
      <dgm:spPr/>
      <dgm:t>
        <a:bodyPr/>
        <a:lstStyle/>
        <a:p>
          <a:endParaRPr lang="hu-HU"/>
        </a:p>
      </dgm:t>
    </dgm:pt>
    <dgm:pt modelId="{AB09AAD3-E610-4EE3-B1AC-F289FF61B0F1}" type="parTrans" cxnId="{A1BBC8F4-58BC-4DF4-9D2C-D0A73C1FE2C2}">
      <dgm:prSet/>
      <dgm:spPr/>
      <dgm:t>
        <a:bodyPr/>
        <a:lstStyle/>
        <a:p>
          <a:endParaRPr lang="hu-HU"/>
        </a:p>
      </dgm:t>
    </dgm:pt>
    <dgm:pt modelId="{24170BF7-7EDB-4B6B-97C9-A8F403D03C5A}">
      <dgm:prSet phldrT="[Szöveg]" phldr="1"/>
      <dgm:spPr/>
      <dgm:t>
        <a:bodyPr/>
        <a:lstStyle/>
        <a:p>
          <a:endParaRPr lang="hu-HU" dirty="0"/>
        </a:p>
      </dgm:t>
    </dgm:pt>
    <dgm:pt modelId="{AA113FF0-53E3-4973-83BF-3BAE1EF3AE29}" type="sibTrans" cxnId="{9E796933-02B2-47AB-8DE5-D6C3671E214C}">
      <dgm:prSet/>
      <dgm:spPr/>
      <dgm:t>
        <a:bodyPr/>
        <a:lstStyle/>
        <a:p>
          <a:endParaRPr lang="hu-HU"/>
        </a:p>
      </dgm:t>
    </dgm:pt>
    <dgm:pt modelId="{5E835481-44FF-478E-9B71-541261C85BCC}" type="parTrans" cxnId="{9E796933-02B2-47AB-8DE5-D6C3671E214C}">
      <dgm:prSet/>
      <dgm:spPr/>
      <dgm:t>
        <a:bodyPr/>
        <a:lstStyle/>
        <a:p>
          <a:endParaRPr lang="hu-HU"/>
        </a:p>
      </dgm:t>
    </dgm:pt>
    <dgm:pt modelId="{D3D35A8B-DE9F-4E9C-9BB5-EE811F2DAAC5}" type="pres">
      <dgm:prSet presAssocID="{AADFA6A5-0461-4536-97A4-2E950EDAAB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15F3F3E-2143-44A0-AC91-61FC2A3D4D80}" type="pres">
      <dgm:prSet presAssocID="{24170BF7-7EDB-4B6B-97C9-A8F403D03C5A}" presName="circle1" presStyleLbl="node1" presStyleIdx="0" presStyleCnt="3" custScaleX="93123" custScaleY="151592"/>
      <dgm:spPr/>
    </dgm:pt>
    <dgm:pt modelId="{84AD2BD6-C8E6-4495-A0B8-29F5A4D8E039}" type="pres">
      <dgm:prSet presAssocID="{24170BF7-7EDB-4B6B-97C9-A8F403D03C5A}" presName="space" presStyleCnt="0"/>
      <dgm:spPr/>
    </dgm:pt>
    <dgm:pt modelId="{DD29EDC4-1A2E-489A-9318-3955F7CE0902}" type="pres">
      <dgm:prSet presAssocID="{24170BF7-7EDB-4B6B-97C9-A8F403D03C5A}" presName="rect1" presStyleLbl="alignAcc1" presStyleIdx="0" presStyleCnt="3" custScaleX="100129" custScaleY="33873" custLinFactNeighborX="-573" custLinFactNeighborY="-60828"/>
      <dgm:spPr/>
      <dgm:t>
        <a:bodyPr/>
        <a:lstStyle/>
        <a:p>
          <a:endParaRPr lang="hu-HU"/>
        </a:p>
      </dgm:t>
    </dgm:pt>
    <dgm:pt modelId="{C9C89DF6-2AAB-412E-894F-870639A21F23}" type="pres">
      <dgm:prSet presAssocID="{6F272C04-9477-4515-ACE3-BF37637C9C5A}" presName="vertSpace2" presStyleLbl="node1" presStyleIdx="0" presStyleCnt="3"/>
      <dgm:spPr/>
    </dgm:pt>
    <dgm:pt modelId="{D7E857E9-13BE-40A2-8156-6A80320CE1E9}" type="pres">
      <dgm:prSet presAssocID="{6F272C04-9477-4515-ACE3-BF37637C9C5A}" presName="circle2" presStyleLbl="node1" presStyleIdx="1" presStyleCnt="3"/>
      <dgm:spPr/>
    </dgm:pt>
    <dgm:pt modelId="{1B94CFAE-8BA3-49F2-9EFD-DDFFC5063D38}" type="pres">
      <dgm:prSet presAssocID="{6F272C04-9477-4515-ACE3-BF37637C9C5A}" presName="rect2" presStyleLbl="alignAcc1" presStyleIdx="1" presStyleCnt="3" custScaleX="100504" custScaleY="53606" custLinFactNeighborX="-386" custLinFactNeighborY="-20289"/>
      <dgm:spPr/>
      <dgm:t>
        <a:bodyPr/>
        <a:lstStyle/>
        <a:p>
          <a:endParaRPr lang="hu-HU"/>
        </a:p>
      </dgm:t>
    </dgm:pt>
    <dgm:pt modelId="{FBD75964-6B0A-4908-8F8D-7366E9DD1332}" type="pres">
      <dgm:prSet presAssocID="{7A521499-539F-4F0E-9772-A4E6205C620E}" presName="vertSpace3" presStyleLbl="node1" presStyleIdx="1" presStyleCnt="3"/>
      <dgm:spPr/>
    </dgm:pt>
    <dgm:pt modelId="{A7F5B7FE-8398-4EC9-A598-0A991AEFD8F0}" type="pres">
      <dgm:prSet presAssocID="{7A521499-539F-4F0E-9772-A4E6205C620E}" presName="circle3" presStyleLbl="node1" presStyleIdx="2" presStyleCnt="3"/>
      <dgm:spPr/>
    </dgm:pt>
    <dgm:pt modelId="{8916F732-C967-43D7-9342-05E4BDCDC873}" type="pres">
      <dgm:prSet presAssocID="{7A521499-539F-4F0E-9772-A4E6205C620E}" presName="rect3" presStyleLbl="alignAcc1" presStyleIdx="2" presStyleCnt="3" custScaleX="100302" custScaleY="113125" custLinFactY="14321" custLinFactNeighborX="-393" custLinFactNeighborY="100000"/>
      <dgm:spPr/>
      <dgm:t>
        <a:bodyPr/>
        <a:lstStyle/>
        <a:p>
          <a:endParaRPr lang="hu-HU"/>
        </a:p>
      </dgm:t>
    </dgm:pt>
    <dgm:pt modelId="{2C03451E-E628-4C81-AFA0-02D28269B123}" type="pres">
      <dgm:prSet presAssocID="{24170BF7-7EDB-4B6B-97C9-A8F403D03C5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F45FCF-04E0-41C4-81DF-C2820D04CBA6}" type="pres">
      <dgm:prSet presAssocID="{24170BF7-7EDB-4B6B-97C9-A8F403D03C5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EC3D4F-BBAE-45A5-9D22-09F238F1624E}" type="pres">
      <dgm:prSet presAssocID="{6F272C04-9477-4515-ACE3-BF37637C9C5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3EB90C-1069-40DF-8471-D39268B90E7B}" type="pres">
      <dgm:prSet presAssocID="{6F272C04-9477-4515-ACE3-BF37637C9C5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672363-4F4B-4747-AF44-ABDC339D1B64}" type="pres">
      <dgm:prSet presAssocID="{7A521499-539F-4F0E-9772-A4E6205C620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B03537-7DAD-4BFB-A7A4-97F23A19B3FB}" type="pres">
      <dgm:prSet presAssocID="{7A521499-539F-4F0E-9772-A4E6205C620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923A028-8521-41B6-BF60-05F24C581F74}" type="presOf" srcId="{EA161951-FC46-4C77-95E0-4A608FEF83DC}" destId="{5EB03537-7DAD-4BFB-A7A4-97F23A19B3FB}" srcOrd="0" destOrd="0" presId="urn:microsoft.com/office/officeart/2005/8/layout/target3"/>
    <dgm:cxn modelId="{450B4B80-C9B3-4B6F-B033-1C48B95F7536}" srcId="{7A521499-539F-4F0E-9772-A4E6205C620E}" destId="{EA161951-FC46-4C77-95E0-4A608FEF83DC}" srcOrd="0" destOrd="0" parTransId="{7BF03780-364F-441B-AC81-4DB815BFE923}" sibTransId="{0A132660-1FC9-4BEA-93A8-D1356899B953}"/>
    <dgm:cxn modelId="{D4321C99-49F9-45AB-960B-0C53C3E2E040}" type="presOf" srcId="{24170BF7-7EDB-4B6B-97C9-A8F403D03C5A}" destId="{DD29EDC4-1A2E-489A-9318-3955F7CE0902}" srcOrd="0" destOrd="0" presId="urn:microsoft.com/office/officeart/2005/8/layout/target3"/>
    <dgm:cxn modelId="{BF27D94F-64FC-4B79-A844-25352447E425}" type="presOf" srcId="{887238AE-9A54-4098-B3DB-86E7FE7A3AE9}" destId="{5EB03537-7DAD-4BFB-A7A4-97F23A19B3FB}" srcOrd="0" destOrd="1" presId="urn:microsoft.com/office/officeart/2005/8/layout/target3"/>
    <dgm:cxn modelId="{CD977F89-1F41-408F-91DE-D95D1AAC57E0}" type="presOf" srcId="{7A521499-539F-4F0E-9772-A4E6205C620E}" destId="{25672363-4F4B-4747-AF44-ABDC339D1B64}" srcOrd="1" destOrd="0" presId="urn:microsoft.com/office/officeart/2005/8/layout/target3"/>
    <dgm:cxn modelId="{7551CCBE-34EB-4B21-9AE7-277391A2D2EB}" type="presOf" srcId="{24170BF7-7EDB-4B6B-97C9-A8F403D03C5A}" destId="{2C03451E-E628-4C81-AFA0-02D28269B123}" srcOrd="1" destOrd="0" presId="urn:microsoft.com/office/officeart/2005/8/layout/target3"/>
    <dgm:cxn modelId="{9E796933-02B2-47AB-8DE5-D6C3671E214C}" srcId="{AADFA6A5-0461-4536-97A4-2E950EDAAB50}" destId="{24170BF7-7EDB-4B6B-97C9-A8F403D03C5A}" srcOrd="0" destOrd="0" parTransId="{5E835481-44FF-478E-9B71-541261C85BCC}" sibTransId="{AA113FF0-53E3-4973-83BF-3BAE1EF3AE29}"/>
    <dgm:cxn modelId="{A1BBC8F4-58BC-4DF4-9D2C-D0A73C1FE2C2}" srcId="{AADFA6A5-0461-4536-97A4-2E950EDAAB50}" destId="{6F272C04-9477-4515-ACE3-BF37637C9C5A}" srcOrd="1" destOrd="0" parTransId="{AB09AAD3-E610-4EE3-B1AC-F289FF61B0F1}" sibTransId="{B7F8C4C9-5CCB-4EC7-9057-7DF6936B2A6E}"/>
    <dgm:cxn modelId="{FB5443E2-914C-4277-858A-5BC352C0194D}" type="presOf" srcId="{7A521499-539F-4F0E-9772-A4E6205C620E}" destId="{8916F732-C967-43D7-9342-05E4BDCDC873}" srcOrd="0" destOrd="0" presId="urn:microsoft.com/office/officeart/2005/8/layout/target3"/>
    <dgm:cxn modelId="{AF08984B-1FAA-4E6D-8781-584D260634BD}" srcId="{AADFA6A5-0461-4536-97A4-2E950EDAAB50}" destId="{7A521499-539F-4F0E-9772-A4E6205C620E}" srcOrd="2" destOrd="0" parTransId="{DC47F7C1-A041-414C-AB49-AFDD7EAC7D71}" sibTransId="{27088597-7CF8-4794-8F11-D0E766A37537}"/>
    <dgm:cxn modelId="{2466A4F2-1128-4529-B23C-6076834EEF15}" type="presOf" srcId="{AADFA6A5-0461-4536-97A4-2E950EDAAB50}" destId="{D3D35A8B-DE9F-4E9C-9BB5-EE811F2DAAC5}" srcOrd="0" destOrd="0" presId="urn:microsoft.com/office/officeart/2005/8/layout/target3"/>
    <dgm:cxn modelId="{A3E64893-BA64-4FBE-9B86-E5BE0449DB8D}" type="presOf" srcId="{6F272C04-9477-4515-ACE3-BF37637C9C5A}" destId="{B8EC3D4F-BBAE-45A5-9D22-09F238F1624E}" srcOrd="1" destOrd="0" presId="urn:microsoft.com/office/officeart/2005/8/layout/target3"/>
    <dgm:cxn modelId="{C9F38EA6-CBB5-4557-B8C0-9688040D9009}" type="presOf" srcId="{6F272C04-9477-4515-ACE3-BF37637C9C5A}" destId="{1B94CFAE-8BA3-49F2-9EFD-DDFFC5063D38}" srcOrd="0" destOrd="0" presId="urn:microsoft.com/office/officeart/2005/8/layout/target3"/>
    <dgm:cxn modelId="{00205278-F559-419B-9A7C-A8282DF2AAEF}" srcId="{7A521499-539F-4F0E-9772-A4E6205C620E}" destId="{887238AE-9A54-4098-B3DB-86E7FE7A3AE9}" srcOrd="1" destOrd="0" parTransId="{3638018F-B1EA-493D-964C-363EBCFE0964}" sibTransId="{C30F5CC7-A5BD-42E1-A302-722BC962CB92}"/>
    <dgm:cxn modelId="{5C4F7F05-D04C-43A9-B65F-9FA2D5F3466C}" type="presParOf" srcId="{D3D35A8B-DE9F-4E9C-9BB5-EE811F2DAAC5}" destId="{415F3F3E-2143-44A0-AC91-61FC2A3D4D80}" srcOrd="0" destOrd="0" presId="urn:microsoft.com/office/officeart/2005/8/layout/target3"/>
    <dgm:cxn modelId="{12B6252E-D2A9-4F88-A113-038BC022D9DF}" type="presParOf" srcId="{D3D35A8B-DE9F-4E9C-9BB5-EE811F2DAAC5}" destId="{84AD2BD6-C8E6-4495-A0B8-29F5A4D8E039}" srcOrd="1" destOrd="0" presId="urn:microsoft.com/office/officeart/2005/8/layout/target3"/>
    <dgm:cxn modelId="{748276E2-77AB-4167-BB37-A4E6BC8D22DA}" type="presParOf" srcId="{D3D35A8B-DE9F-4E9C-9BB5-EE811F2DAAC5}" destId="{DD29EDC4-1A2E-489A-9318-3955F7CE0902}" srcOrd="2" destOrd="0" presId="urn:microsoft.com/office/officeart/2005/8/layout/target3"/>
    <dgm:cxn modelId="{9FBBCE35-BDB1-4EF7-AAA1-19933C337B7D}" type="presParOf" srcId="{D3D35A8B-DE9F-4E9C-9BB5-EE811F2DAAC5}" destId="{C9C89DF6-2AAB-412E-894F-870639A21F23}" srcOrd="3" destOrd="0" presId="urn:microsoft.com/office/officeart/2005/8/layout/target3"/>
    <dgm:cxn modelId="{F9DB6DD1-29EE-4EBF-B86E-78373B4C85F3}" type="presParOf" srcId="{D3D35A8B-DE9F-4E9C-9BB5-EE811F2DAAC5}" destId="{D7E857E9-13BE-40A2-8156-6A80320CE1E9}" srcOrd="4" destOrd="0" presId="urn:microsoft.com/office/officeart/2005/8/layout/target3"/>
    <dgm:cxn modelId="{D68F21ED-70D2-4348-AE2F-0BC808C24F7A}" type="presParOf" srcId="{D3D35A8B-DE9F-4E9C-9BB5-EE811F2DAAC5}" destId="{1B94CFAE-8BA3-49F2-9EFD-DDFFC5063D38}" srcOrd="5" destOrd="0" presId="urn:microsoft.com/office/officeart/2005/8/layout/target3"/>
    <dgm:cxn modelId="{539C0719-3430-4757-8B62-AD82470A64A7}" type="presParOf" srcId="{D3D35A8B-DE9F-4E9C-9BB5-EE811F2DAAC5}" destId="{FBD75964-6B0A-4908-8F8D-7366E9DD1332}" srcOrd="6" destOrd="0" presId="urn:microsoft.com/office/officeart/2005/8/layout/target3"/>
    <dgm:cxn modelId="{51C3BC7F-A134-4E6D-856B-9867898230DF}" type="presParOf" srcId="{D3D35A8B-DE9F-4E9C-9BB5-EE811F2DAAC5}" destId="{A7F5B7FE-8398-4EC9-A598-0A991AEFD8F0}" srcOrd="7" destOrd="0" presId="urn:microsoft.com/office/officeart/2005/8/layout/target3"/>
    <dgm:cxn modelId="{84509491-1017-4329-BA47-95FDD9ED9D11}" type="presParOf" srcId="{D3D35A8B-DE9F-4E9C-9BB5-EE811F2DAAC5}" destId="{8916F732-C967-43D7-9342-05E4BDCDC873}" srcOrd="8" destOrd="0" presId="urn:microsoft.com/office/officeart/2005/8/layout/target3"/>
    <dgm:cxn modelId="{CB3AEFFF-FC43-4371-81B0-9A386AEF2B18}" type="presParOf" srcId="{D3D35A8B-DE9F-4E9C-9BB5-EE811F2DAAC5}" destId="{2C03451E-E628-4C81-AFA0-02D28269B123}" srcOrd="9" destOrd="0" presId="urn:microsoft.com/office/officeart/2005/8/layout/target3"/>
    <dgm:cxn modelId="{16B99619-C93D-457C-95CF-6B7A842D95F5}" type="presParOf" srcId="{D3D35A8B-DE9F-4E9C-9BB5-EE811F2DAAC5}" destId="{F6F45FCF-04E0-41C4-81DF-C2820D04CBA6}" srcOrd="10" destOrd="0" presId="urn:microsoft.com/office/officeart/2005/8/layout/target3"/>
    <dgm:cxn modelId="{170C1CE2-A756-4386-AA59-10A2E7B7397B}" type="presParOf" srcId="{D3D35A8B-DE9F-4E9C-9BB5-EE811F2DAAC5}" destId="{B8EC3D4F-BBAE-45A5-9D22-09F238F1624E}" srcOrd="11" destOrd="0" presId="urn:microsoft.com/office/officeart/2005/8/layout/target3"/>
    <dgm:cxn modelId="{4B39029B-56E1-42DD-AC42-3679832EB0AF}" type="presParOf" srcId="{D3D35A8B-DE9F-4E9C-9BB5-EE811F2DAAC5}" destId="{C23EB90C-1069-40DF-8471-D39268B90E7B}" srcOrd="12" destOrd="0" presId="urn:microsoft.com/office/officeart/2005/8/layout/target3"/>
    <dgm:cxn modelId="{56689725-4EF8-4E02-B773-4A3A398CE1B3}" type="presParOf" srcId="{D3D35A8B-DE9F-4E9C-9BB5-EE811F2DAAC5}" destId="{25672363-4F4B-4747-AF44-ABDC339D1B64}" srcOrd="13" destOrd="0" presId="urn:microsoft.com/office/officeart/2005/8/layout/target3"/>
    <dgm:cxn modelId="{4F276E42-40E3-4912-AD6A-320225E651E3}" type="presParOf" srcId="{D3D35A8B-DE9F-4E9C-9BB5-EE811F2DAAC5}" destId="{5EB03537-7DAD-4BFB-A7A4-97F23A19B3FB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F3F3E-2143-44A0-AC91-61FC2A3D4D80}">
      <dsp:nvSpPr>
        <dsp:cNvPr id="0" name=""/>
        <dsp:cNvSpPr/>
      </dsp:nvSpPr>
      <dsp:spPr>
        <a:xfrm>
          <a:off x="120389" y="288025"/>
          <a:ext cx="3406066" cy="554462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9EDC4-1A2E-489A-9318-3955F7CE0902}">
      <dsp:nvSpPr>
        <dsp:cNvPr id="0" name=""/>
        <dsp:cNvSpPr/>
      </dsp:nvSpPr>
      <dsp:spPr>
        <a:xfrm>
          <a:off x="1796219" y="216025"/>
          <a:ext cx="4272704" cy="12389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 dirty="0"/>
        </a:p>
      </dsp:txBody>
      <dsp:txXfrm>
        <a:off x="1796219" y="216025"/>
        <a:ext cx="2136352" cy="371682"/>
      </dsp:txXfrm>
    </dsp:sp>
    <dsp:sp modelId="{D7E857E9-13BE-40A2-8156-6A80320CE1E9}">
      <dsp:nvSpPr>
        <dsp:cNvPr id="0" name=""/>
        <dsp:cNvSpPr/>
      </dsp:nvSpPr>
      <dsp:spPr>
        <a:xfrm>
          <a:off x="634704" y="232882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4CFAE-8BA3-49F2-9EFD-DDFFC5063D38}">
      <dsp:nvSpPr>
        <dsp:cNvPr id="0" name=""/>
        <dsp:cNvSpPr/>
      </dsp:nvSpPr>
      <dsp:spPr>
        <a:xfrm>
          <a:off x="1796198" y="2397958"/>
          <a:ext cx="4288706" cy="1274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700" kern="1200" dirty="0"/>
        </a:p>
      </dsp:txBody>
      <dsp:txXfrm>
        <a:off x="1796198" y="2397958"/>
        <a:ext cx="2144353" cy="588207"/>
      </dsp:txXfrm>
    </dsp:sp>
    <dsp:sp modelId="{A7F5B7FE-8398-4EC9-A598-0A991AEFD8F0}">
      <dsp:nvSpPr>
        <dsp:cNvPr id="0" name=""/>
        <dsp:cNvSpPr/>
      </dsp:nvSpPr>
      <dsp:spPr>
        <a:xfrm>
          <a:off x="1274783" y="342610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6F732-C967-43D7-9342-05E4BDCDC873}">
      <dsp:nvSpPr>
        <dsp:cNvPr id="0" name=""/>
        <dsp:cNvSpPr/>
      </dsp:nvSpPr>
      <dsp:spPr>
        <a:xfrm>
          <a:off x="1800209" y="4608512"/>
          <a:ext cx="4280086" cy="1241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200" kern="1200" dirty="0"/>
        </a:p>
      </dsp:txBody>
      <dsp:txXfrm>
        <a:off x="1800209" y="4608512"/>
        <a:ext cx="2140043" cy="1241296"/>
      </dsp:txXfrm>
    </dsp:sp>
    <dsp:sp modelId="{5EB03537-7DAD-4BFB-A7A4-97F23A19B3FB}">
      <dsp:nvSpPr>
        <dsp:cNvPr id="0" name=""/>
        <dsp:cNvSpPr/>
      </dsp:nvSpPr>
      <dsp:spPr>
        <a:xfrm>
          <a:off x="3957023" y="3426101"/>
          <a:ext cx="2133600" cy="10972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2800" kern="1200"/>
        </a:p>
      </dsp:txBody>
      <dsp:txXfrm>
        <a:off x="3957023" y="3426101"/>
        <a:ext cx="2133600" cy="109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2012.03.11.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microsoft.com/office/2007/relationships/diagramDrawing" Target="../diagrams/drawing1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napidoktor.hu/cikk/105.13317/5-tipp-hogy-ne-fajjon-a-sze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Pixel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hu.wikipedia.org/wiki/Moni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www.szamitogep.info/feltoltes/kep/6668.pi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3300"/>
            <a:ext cx="3333750" cy="3314700"/>
          </a:xfrm>
          <a:prstGeom prst="rect">
            <a:avLst/>
          </a:prstGeom>
          <a:noFill/>
        </p:spPr>
      </p:pic>
      <p:sp>
        <p:nvSpPr>
          <p:cNvPr id="14" name="Téglalap 13"/>
          <p:cNvSpPr/>
          <p:nvPr/>
        </p:nvSpPr>
        <p:spPr>
          <a:xfrm>
            <a:off x="2483768" y="836712"/>
            <a:ext cx="38218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A monitor</a:t>
            </a:r>
            <a:endParaRPr lang="hu-HU" sz="9600" b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67544" y="188640"/>
            <a:ext cx="81369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Gútai Magyar Tannyelvű Magán Szakközépiskola, Szlovákia</a:t>
            </a:r>
            <a:endParaRPr lang="hu-H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0" y="2276872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Készítette: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Balogh Ákos</a:t>
            </a:r>
            <a:endParaRPr lang="hu-H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0" y="2708920"/>
            <a:ext cx="502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Felkészítő tanár: 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Mgr. Spek Krisztina</a:t>
            </a:r>
            <a:endParaRPr lang="hu-H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23528" y="188640"/>
            <a:ext cx="4038600" cy="3556992"/>
          </a:xfr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tx1"/>
                </a:solidFill>
              </a:rPr>
              <a:t>	Karakteres:</a:t>
            </a:r>
            <a:r>
              <a:rPr lang="hu-HU" dirty="0" smtClean="0">
                <a:solidFill>
                  <a:schemeClr val="tx1"/>
                </a:solidFill>
              </a:rPr>
              <a:t> </a:t>
            </a:r>
            <a:endParaRPr lang="hu-H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 smtClean="0">
                <a:solidFill>
                  <a:schemeClr val="tx1"/>
                </a:solidFill>
              </a:rPr>
              <a:t>képernyő csak karaktereket képes megjeleníteni, a képernyő karakterhelyekre van osztva, ez számítógépenként változó.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Picture 2" descr="Olvasó fi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857500" cy="2247901"/>
          </a:xfrm>
          <a:prstGeom prst="rect">
            <a:avLst/>
          </a:prstGeom>
          <a:noFill/>
        </p:spPr>
      </p:pic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788024" y="764704"/>
            <a:ext cx="4038600" cy="3960440"/>
          </a:xfr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b="1" dirty="0" smtClean="0">
                <a:solidFill>
                  <a:schemeClr val="tx1"/>
                </a:solidFill>
              </a:rPr>
              <a:t>	</a:t>
            </a:r>
            <a:r>
              <a:rPr lang="sk-SK" b="1" dirty="0" err="1" smtClean="0">
                <a:solidFill>
                  <a:schemeClr val="tx1"/>
                </a:solidFill>
              </a:rPr>
              <a:t>Grafikus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 smtClean="0">
                <a:solidFill>
                  <a:schemeClr val="tx1"/>
                </a:solidFill>
              </a:rPr>
              <a:t>megjelenített kép nem csak karaktereket tartalmaz, hanem a teljes képernyőt betöltő grafikus felületet definiál, ahol a képpontokat külön-külön kezeli.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://images.esellerpro.com/2542/I/205/8/benq-ew2420-full-hd-led-lcd-24-hdmi-monitor-175-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1187624" y="1484784"/>
            <a:ext cx="6696744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megjeleníthető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színárnyalatok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száma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általában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16,7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millió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színt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megjeleníteni </a:t>
            </a:r>
            <a:r>
              <a:rPr lang="sk-SK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monitor,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gyakran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„csak“ </a:t>
            </a:r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16,2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milliót.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inter-partner.hu/portal/wp-content/uploads/lg_crt500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88640"/>
            <a:ext cx="2304256" cy="2198919"/>
          </a:xfrm>
          <a:prstGeom prst="rect">
            <a:avLst/>
          </a:prstGeom>
          <a:noFill/>
        </p:spPr>
      </p:pic>
      <p:pic>
        <p:nvPicPr>
          <p:cNvPr id="11270" name="Picture 6" descr="http://inter-partner.hu/portal/wp-content/uploads/benq-world-fastest-lcd-monitor_Fu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276872"/>
            <a:ext cx="2555776" cy="2429741"/>
          </a:xfrm>
          <a:prstGeom prst="rect">
            <a:avLst/>
          </a:prstGeom>
          <a:noFill/>
        </p:spPr>
      </p:pic>
      <p:pic>
        <p:nvPicPr>
          <p:cNvPr id="11272" name="Picture 8" descr="http://static.flickr.com/63/155651555_1247780f0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637746"/>
            <a:ext cx="2699792" cy="2220254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7092280" y="692696"/>
            <a:ext cx="1073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236296" y="2924944"/>
            <a:ext cx="1070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164288" y="5301208"/>
            <a:ext cx="114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PDP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323528" y="260648"/>
          <a:ext cx="6096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zövegdoboz 3"/>
          <p:cNvSpPr txBox="1"/>
          <p:nvPr/>
        </p:nvSpPr>
        <p:spPr>
          <a:xfrm rot="19878963">
            <a:off x="13117" y="677716"/>
            <a:ext cx="303640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Monitorok fajtái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555776" y="908720"/>
            <a:ext cx="37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CRT</a:t>
            </a:r>
            <a:r>
              <a:rPr lang="sk-SK" sz="2800" dirty="0" smtClean="0"/>
              <a:t> </a:t>
            </a:r>
            <a:r>
              <a:rPr lang="sk-SK" sz="2800" i="1" dirty="0" smtClean="0"/>
              <a:t>/Cathode Ray Tube/</a:t>
            </a:r>
            <a:endParaRPr lang="hu-HU" sz="2800" i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339752" y="3068960"/>
            <a:ext cx="4183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LCD</a:t>
            </a:r>
            <a:r>
              <a:rPr lang="sk-SK" sz="2800" dirty="0" smtClean="0"/>
              <a:t> </a:t>
            </a:r>
            <a:r>
              <a:rPr lang="sk-SK" sz="2800" i="1" dirty="0" smtClean="0"/>
              <a:t>/Liquid Crystal Display/</a:t>
            </a:r>
            <a:endParaRPr lang="hu-HU" sz="2800" i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123728" y="5229200"/>
            <a:ext cx="415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PDP</a:t>
            </a:r>
            <a:r>
              <a:rPr lang="sk-SK" sz="2800" i="1" dirty="0" smtClean="0"/>
              <a:t>/Plazma Display </a:t>
            </a:r>
            <a:r>
              <a:rPr lang="sk-SK" sz="2800" i="1" dirty="0" smtClean="0"/>
              <a:t>Panel/</a:t>
            </a:r>
            <a:endParaRPr lang="hu-H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image.made-in-china.com/2f0j00beIagCKcAiqB/17-CRT-Monitor-GL-CM1712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17639"/>
            <a:ext cx="3240360" cy="3240361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 rot="21069914">
            <a:off x="2195736" y="836712"/>
            <a:ext cx="365766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Hagyományos képernyő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rot="767748">
            <a:off x="2744769" y="4392648"/>
            <a:ext cx="5889048" cy="95410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A fekete-fehér mellett a sárga és a zöld 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színűek is elterjedtek voltak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://binetsolution.com/yahoo_site_admin/assets/images/binet_77se.27933727_st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814" y="260649"/>
            <a:ext cx="2641185" cy="266429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971600" y="2204864"/>
            <a:ext cx="6402650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Az első monitorok egyetlen szín árnyalatait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 tudták megjeleníteni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10246" name="Picture 6" descr="http://images.brighthub.com/65/7/657a347a811ee9a4e735f2dd83054e5daefbd17b_lar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-315416"/>
            <a:ext cx="1872208" cy="216024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83568" y="908720"/>
            <a:ext cx="1154868" cy="83099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build="p" animBg="1"/>
      <p:bldP spid="7" grpId="0" build="allAtOnce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Fájl:Kalman Tihanyi (British Air Ministry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2880320" cy="4003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http://www.atariarchives.org/deli/creative_pla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149080"/>
            <a:ext cx="2818284" cy="2536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 rot="1015749">
            <a:off x="862066" y="1352500"/>
            <a:ext cx="8229600" cy="1584176"/>
          </a:xfr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sz="3900" dirty="0" smtClean="0"/>
              <a:t>	</a:t>
            </a:r>
            <a:r>
              <a:rPr lang="sk-SK" sz="3900" b="1" dirty="0" smtClean="0">
                <a:solidFill>
                  <a:srgbClr val="FF0000"/>
                </a:solidFill>
              </a:rPr>
              <a:t>Tudtad, hogy az CRT tévé és kamera feltalálója a magyar szármozású </a:t>
            </a:r>
            <a:r>
              <a:rPr lang="sk-SK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Tihanyi Kálmán</a:t>
            </a:r>
            <a:r>
              <a:rPr lang="sk-SK" sz="3900" b="1" dirty="0" smtClean="0">
                <a:solidFill>
                  <a:srgbClr val="FF0000"/>
                </a:solidFill>
              </a:rPr>
              <a:t> volt?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ájl:LCDSajátgé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3434011" cy="262841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7380312" y="3861048"/>
            <a:ext cx="140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pixelek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://www.highdisplay.com/wp-content/uploads/2010/06/pro-lcd-monitors-for-photo-editing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973610" cy="204637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331640" y="1196752"/>
            <a:ext cx="1150187" cy="83099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 rot="700737">
            <a:off x="3068570" y="1047631"/>
            <a:ext cx="4271747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Folyadékkristályos képernyő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 rot="21192714">
            <a:off x="323528" y="2636912"/>
            <a:ext cx="7655942" cy="52322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Működő LCD monitorok 1960-ban készültek először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99592" y="4005064"/>
            <a:ext cx="4109908" cy="52322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Képpontok sokaságából áll 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640924">
            <a:off x="214580" y="5341431"/>
            <a:ext cx="6158096" cy="95410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tx1"/>
                </a:solidFill>
              </a:rPr>
              <a:t>A gyártás tökéletlensége miatt előfordul, 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hogy „halott“ képpontokat találunk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www.audiovelemeny.hu/kepek/05-televiziok/02-plazma/lg-42pc5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584364" cy="134076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899592" y="980728"/>
            <a:ext cx="1226618" cy="83099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PDP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67944" y="2780928"/>
            <a:ext cx="4432367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Használt nevén plazmakijelző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55776" y="764704"/>
            <a:ext cx="6022162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Az első példányt 1964-ben készítették el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5576" y="2060848"/>
            <a:ext cx="5157117" cy="52322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Működés az LCD-nél is egyszerűbb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563888" y="4005064"/>
            <a:ext cx="5182188" cy="95410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sk-SK" sz="2800" dirty="0" smtClean="0">
                <a:solidFill>
                  <a:schemeClr val="tx1"/>
                </a:solidFill>
              </a:rPr>
              <a:t>A háttérvilágításért felelős fénycső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 60 000 órát is kibír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9552" y="4869160"/>
            <a:ext cx="4824078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Ma az egyik leggyakoribb kijelző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11" grpId="0" build="p" animBg="1"/>
      <p:bldP spid="12" grpId="0" build="p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://img.whynotgif.com/computer/computer-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60848"/>
            <a:ext cx="4248472" cy="42484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2339752" y="2132856"/>
            <a:ext cx="41044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70" name="Picture 2" descr="Kérdője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FFCC"/>
              </a:clrFrom>
              <a:clrTo>
                <a:srgbClr val="CC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2029222" cy="2369451"/>
          </a:xfrm>
          <a:prstGeom prst="rect">
            <a:avLst/>
          </a:prstGeom>
          <a:noFill/>
        </p:spPr>
      </p:pic>
      <p:sp>
        <p:nvSpPr>
          <p:cNvPr id="9" name="Felhő 8"/>
          <p:cNvSpPr/>
          <p:nvPr/>
        </p:nvSpPr>
        <p:spPr>
          <a:xfrm>
            <a:off x="359024" y="188640"/>
            <a:ext cx="8784976" cy="1755576"/>
          </a:xfrm>
          <a:prstGeom prst="cloudCallout">
            <a:avLst>
              <a:gd name="adj1" fmla="val -37326"/>
              <a:gd name="adj2" fmla="val 12936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alábbi kijelzőt melyik fajtába tennéd?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9552" y="2780928"/>
            <a:ext cx="835292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 helyes válasz:</a:t>
            </a:r>
          </a:p>
          <a:p>
            <a:pPr algn="ctr"/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CRT, azaz a hagyományos monitor</a:t>
            </a:r>
            <a:endParaRPr lang="hu-H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media.merchantcircle.com/13776633/computer%20dude_ful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420888"/>
            <a:ext cx="2483768" cy="289546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 rot="524283">
            <a:off x="4098543" y="548633"/>
            <a:ext cx="4798108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5 tipp, hogy ne fájjon a szem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</a:rPr>
              <a:t>	Az emberek egész napjukat a számítógép képernyője előtt a munkahelyükön töltik, majd hazaérve kezdődik az újabb fejezet. Az eredmény gyakran a fáradt és fájdalmas szem.</a:t>
            </a:r>
          </a:p>
          <a:p>
            <a:endParaRPr lang="hu-H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napidoktor.hu/napidoki/webimage/1/5/4/7/wimage/munka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4608512" cy="3062741"/>
          </a:xfrm>
          <a:prstGeom prst="rect">
            <a:avLst/>
          </a:prstGeom>
          <a:noFill/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67544" y="332657"/>
            <a:ext cx="3747266" cy="2592287"/>
          </a:xfr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tx1"/>
                </a:solidFill>
              </a:rPr>
              <a:t>	1. Megfelelő </a:t>
            </a:r>
            <a:r>
              <a:rPr lang="hu-HU" b="1" dirty="0" smtClean="0">
                <a:solidFill>
                  <a:schemeClr val="tx1"/>
                </a:solidFill>
              </a:rPr>
              <a:t>világítás</a:t>
            </a:r>
            <a:r>
              <a:rPr lang="hu-HU" b="1" dirty="0" smtClean="0">
                <a:solidFill>
                  <a:schemeClr val="tx1"/>
                </a:solidFill>
              </a:rPr>
              <a:t> </a:t>
            </a:r>
            <a:endParaRPr lang="hu-H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</a:rPr>
              <a:t>Egy </a:t>
            </a:r>
            <a:r>
              <a:rPr lang="hu-HU" dirty="0" smtClean="0">
                <a:solidFill>
                  <a:schemeClr val="tx1"/>
                </a:solidFill>
              </a:rPr>
              <a:t>asztali lámpa felállításával máris nagyban csökkenthetjük a szem terhelését.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Tartalom helye 6"/>
          <p:cNvSpPr>
            <a:spLocks noGrp="1"/>
          </p:cNvSpPr>
          <p:nvPr>
            <p:ph sz="half" idx="2"/>
          </p:nvPr>
        </p:nvSpPr>
        <p:spPr>
          <a:xfrm>
            <a:off x="4857752" y="260648"/>
            <a:ext cx="4071966" cy="2668286"/>
          </a:xfr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hu-HU" sz="2400" b="1" dirty="0" smtClean="0"/>
          </a:p>
          <a:p>
            <a:pPr algn="ctr">
              <a:buNone/>
            </a:pPr>
            <a:r>
              <a:rPr lang="hu-HU" sz="2400" b="1" dirty="0" smtClean="0"/>
              <a:t>2</a:t>
            </a:r>
            <a:r>
              <a:rPr lang="hu-HU" sz="2400" b="1" dirty="0" smtClean="0"/>
              <a:t>. Megfelelő </a:t>
            </a:r>
            <a:r>
              <a:rPr lang="hu-HU" sz="2400" b="1" dirty="0" smtClean="0"/>
              <a:t>elhelyezkedés</a:t>
            </a:r>
          </a:p>
          <a:p>
            <a:pPr algn="ctr">
              <a:buNone/>
            </a:pPr>
            <a:r>
              <a:rPr lang="hu-HU" b="1" dirty="0" smtClean="0"/>
              <a:t> </a:t>
            </a:r>
            <a:r>
              <a:rPr lang="hu-HU" dirty="0" smtClean="0"/>
              <a:t>A </a:t>
            </a:r>
            <a:r>
              <a:rPr lang="hu-HU" dirty="0" smtClean="0"/>
              <a:t>legkényelmesebb, ha kicsit lefelé kell néznünk.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Tartalom helye 6"/>
          <p:cNvSpPr>
            <a:spLocks noGrp="1"/>
          </p:cNvSpPr>
          <p:nvPr>
            <p:ph sz="half" idx="2"/>
          </p:nvPr>
        </p:nvSpPr>
        <p:spPr>
          <a:xfrm>
            <a:off x="5143504" y="3645024"/>
            <a:ext cx="3748976" cy="2592287"/>
          </a:xfr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b="1" dirty="0" smtClean="0"/>
              <a:t>	</a:t>
            </a:r>
            <a:endParaRPr lang="hu-HU" b="1" dirty="0" smtClean="0"/>
          </a:p>
          <a:p>
            <a:pPr algn="ctr">
              <a:buNone/>
            </a:pPr>
            <a:r>
              <a:rPr lang="hu-HU" b="1" dirty="0" smtClean="0"/>
              <a:t>3</a:t>
            </a:r>
            <a:r>
              <a:rPr lang="hu-HU" b="1" dirty="0" smtClean="0"/>
              <a:t>. </a:t>
            </a:r>
            <a:r>
              <a:rPr lang="hu-HU" b="1" dirty="0" smtClean="0"/>
              <a:t>Pislogás</a:t>
            </a:r>
          </a:p>
          <a:p>
            <a:pPr algn="ctr">
              <a:buNone/>
            </a:pPr>
            <a:r>
              <a:rPr lang="hu-HU" dirty="0" smtClean="0"/>
              <a:t>A </a:t>
            </a:r>
            <a:r>
              <a:rPr lang="hu-HU" dirty="0" smtClean="0"/>
              <a:t>képernyő hosszú nézése közben hajlamosak vagyunk elfeledkezni róla, pedig nagyon fontos a könnyképződéshez, ami a szem kiszáradása ellen véd.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755576" y="620688"/>
            <a:ext cx="6085320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Szerinted mit nevezünk monitornak?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2276872"/>
            <a:ext cx="5991640" cy="5232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A,   egy szupergyors internetes  keresőt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3429000"/>
            <a:ext cx="5904656" cy="5232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B,   egy számítógépes kimeneti eszközt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7544" y="4509120"/>
            <a:ext cx="5904656" cy="5232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C,     egy szövegszerkesztő programot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clubnautic.hu/admin/spaw/uploads/images/tanacstal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562349"/>
            <a:ext cx="3295650" cy="3295651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467544" y="3429000"/>
            <a:ext cx="5904656" cy="5040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  <p:bldP spid="6" grpId="0" build="p" animBg="1"/>
      <p:bldP spid="7" grpId="0" build="p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67544" y="332657"/>
            <a:ext cx="3528392" cy="2592287"/>
          </a:xfr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hu-HU" b="1" dirty="0" smtClean="0"/>
              <a:t>	4. Tartsunk szünetet!</a:t>
            </a:r>
            <a:r>
              <a:rPr lang="hu-HU" dirty="0" smtClean="0"/>
              <a:t> </a:t>
            </a:r>
            <a:endParaRPr lang="hu-HU" dirty="0" smtClean="0"/>
          </a:p>
          <a:p>
            <a:pPr algn="ctr">
              <a:buNone/>
            </a:pPr>
            <a:r>
              <a:rPr lang="hu-HU" dirty="0" smtClean="0"/>
              <a:t>20-30 </a:t>
            </a:r>
            <a:r>
              <a:rPr lang="hu-HU" dirty="0" smtClean="0"/>
              <a:t>perc gépezés után keressünk egy távolabbi pontot, és azt nézzük legalább fél percig!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Tartalom helye 6"/>
          <p:cNvSpPr>
            <a:spLocks noGrp="1"/>
          </p:cNvSpPr>
          <p:nvPr>
            <p:ph sz="half" idx="2"/>
          </p:nvPr>
        </p:nvSpPr>
        <p:spPr>
          <a:xfrm>
            <a:off x="5220072" y="404664"/>
            <a:ext cx="3528392" cy="2592287"/>
          </a:xfr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b="1" dirty="0" smtClean="0"/>
              <a:t>	5. Eddzük a szemet</a:t>
            </a:r>
            <a:r>
              <a:rPr lang="hu-HU" b="1" dirty="0" smtClean="0"/>
              <a:t>!</a:t>
            </a:r>
          </a:p>
          <a:p>
            <a:pPr algn="ctr">
              <a:buNone/>
            </a:pPr>
            <a:r>
              <a:rPr lang="hu-HU" b="1" dirty="0" smtClean="0"/>
              <a:t> </a:t>
            </a:r>
            <a:r>
              <a:rPr lang="hu-HU" dirty="0" smtClean="0"/>
              <a:t>Számtalan gyakorlat közül válogathatunk, amelyek erősebbé teszik a terület izmait.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" name="Picture 6" descr="http://techline.hu/image.aspx?id=971905cc-e713-4098-9387-7629f5fc0a33&amp;view=502415cc-3fa5-4873-acd2-59ffd8e4cdf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528392" cy="2867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12" name="Tartalom helye 11"/>
          <p:cNvSpPr>
            <a:spLocks noGrp="1"/>
          </p:cNvSpPr>
          <p:nvPr>
            <p:ph sz="quarter" idx="4"/>
          </p:nvPr>
        </p:nvSpPr>
        <p:spPr>
          <a:xfrm>
            <a:off x="395536" y="1556792"/>
            <a:ext cx="4041775" cy="18722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	</a:t>
            </a:r>
            <a:r>
              <a:rPr lang="hu-HU" sz="2800" dirty="0" smtClean="0">
                <a:solidFill>
                  <a:schemeClr val="tx1"/>
                </a:solidFill>
              </a:rPr>
              <a:t>Képernyője egyszerre </a:t>
            </a:r>
            <a:r>
              <a:rPr lang="hu-HU" sz="2800" b="1" dirty="0" smtClean="0">
                <a:solidFill>
                  <a:schemeClr val="tx1"/>
                </a:solidFill>
              </a:rPr>
              <a:t>bemeneti</a:t>
            </a:r>
            <a:r>
              <a:rPr lang="hu-HU" sz="2800" dirty="0" smtClean="0">
                <a:solidFill>
                  <a:schemeClr val="tx1"/>
                </a:solidFill>
              </a:rPr>
              <a:t> és </a:t>
            </a:r>
            <a:r>
              <a:rPr lang="hu-HU" sz="2800" b="1" dirty="0" smtClean="0">
                <a:solidFill>
                  <a:schemeClr val="tx1"/>
                </a:solidFill>
              </a:rPr>
              <a:t>kimeneti</a:t>
            </a:r>
            <a:r>
              <a:rPr lang="hu-HU" sz="2800" dirty="0" smtClean="0">
                <a:solidFill>
                  <a:schemeClr val="tx1"/>
                </a:solidFill>
              </a:rPr>
              <a:t> eszköz is, megtudnád mondani, hogy </a:t>
            </a:r>
            <a:r>
              <a:rPr lang="hu-HU" sz="2800" dirty="0" smtClean="0">
                <a:solidFill>
                  <a:srgbClr val="FF0000"/>
                </a:solidFill>
              </a:rPr>
              <a:t>miért?</a:t>
            </a:r>
          </a:p>
          <a:p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4932040" y="620688"/>
            <a:ext cx="4040188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hu-HU" sz="2800" dirty="0" smtClean="0">
                <a:solidFill>
                  <a:schemeClr val="tx1"/>
                </a:solidFill>
              </a:rPr>
              <a:t>	Bizonyára hallottál te is az </a:t>
            </a:r>
            <a:r>
              <a:rPr lang="hu-HU" sz="2800" b="1" dirty="0" smtClean="0">
                <a:solidFill>
                  <a:schemeClr val="tx1"/>
                </a:solidFill>
              </a:rPr>
              <a:t>érintőképernyős</a:t>
            </a:r>
            <a:r>
              <a:rPr lang="hu-HU" sz="2800" dirty="0" smtClean="0">
                <a:solidFill>
                  <a:schemeClr val="tx1"/>
                </a:solidFill>
              </a:rPr>
              <a:t> telefonokról.</a:t>
            </a:r>
            <a:r>
              <a:rPr lang="hu-HU" sz="2800" b="1" dirty="0" smtClean="0">
                <a:solidFill>
                  <a:schemeClr val="tx1"/>
                </a:solidFill>
              </a:rPr>
              <a:t/>
            </a:r>
            <a:br>
              <a:rPr lang="hu-HU" sz="2800" b="1" dirty="0" smtClean="0">
                <a:solidFill>
                  <a:schemeClr val="tx1"/>
                </a:solidFill>
              </a:rPr>
            </a:b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7176" name="Picture 8" descr="http://www.plymouth.k12.ma.us/Portals/0/Uploads/Images/PNHS/News%20&amp;%20Staff/man_with_question_mark-blu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1184" y="5085184"/>
            <a:ext cx="1772816" cy="1772816"/>
          </a:xfrm>
          <a:prstGeom prst="rect">
            <a:avLst/>
          </a:prstGeom>
          <a:noFill/>
        </p:spPr>
      </p:pic>
      <p:pic>
        <p:nvPicPr>
          <p:cNvPr id="1026" name="Picture 2" descr="C:\Users\AA\Pictures\Képkivágá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98804"/>
            <a:ext cx="3384376" cy="2876100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571472" y="3714752"/>
            <a:ext cx="828092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telefonba ujjunk segítségével adatot tudunk bejuttatni, </a:t>
            </a:r>
            <a:b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közben a telefon is információt nyújt </a:t>
            </a:r>
            <a:b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számunkra, vagyis „adatot ad ki magából“.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23528" y="548680"/>
            <a:ext cx="8229600" cy="1143000"/>
          </a:xfrm>
          <a:prstGeom prst="rect">
            <a:avLst/>
          </a:prstGeom>
          <a:ln w="5715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Köszönöm a figyelmet!</a:t>
            </a:r>
            <a:endParaRPr kumimoji="0" lang="hu-H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pic>
        <p:nvPicPr>
          <p:cNvPr id="49154" name="Picture 2" descr="Varjú-jó tanulást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04864"/>
            <a:ext cx="3384376" cy="373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4" descr="on computer rough sketc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75724"/>
            <a:ext cx="2843808" cy="3231600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357158" y="42860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Munkámhoz segítséget vettem:</a:t>
            </a:r>
            <a:endParaRPr lang="hu-H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http://cache.ohinternet.com/images/6/63/Wikipedia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2071208" cy="2537124"/>
          </a:xfrm>
          <a:prstGeom prst="rect">
            <a:avLst/>
          </a:prstGeom>
          <a:noFill/>
        </p:spPr>
      </p:pic>
      <p:pic>
        <p:nvPicPr>
          <p:cNvPr id="47108" name="Picture 4" descr="http://simplyzesty.com/wp-content/uploads/2012/02/Googl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492896"/>
            <a:ext cx="4147661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Felhasznált irodalom:</a:t>
            </a:r>
            <a:endParaRPr lang="hu-H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dirty="0" smtClean="0">
                <a:hlinkClick r:id="rId4"/>
              </a:rPr>
              <a:t>http://hu.wikipedia.org/wiki/Monitor</a:t>
            </a:r>
            <a:endParaRPr lang="hu-HU" dirty="0"/>
          </a:p>
        </p:txBody>
      </p:sp>
      <p:pic>
        <p:nvPicPr>
          <p:cNvPr id="9" name="Picture 8" descr="http://www.szamitogep.info/feltoltes/kep/6668.pic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2289957" cy="2276872"/>
          </a:xfrm>
          <a:prstGeom prst="rect">
            <a:avLst/>
          </a:prstGeom>
          <a:noFill/>
        </p:spPr>
      </p:pic>
      <p:sp>
        <p:nvSpPr>
          <p:cNvPr id="12" name="Tartalom helye 9"/>
          <p:cNvSpPr txBox="1">
            <a:spLocks/>
          </p:cNvSpPr>
          <p:nvPr/>
        </p:nvSpPr>
        <p:spPr>
          <a:xfrm>
            <a:off x="467544" y="2420888"/>
            <a:ext cx="822960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dirty="0" smtClean="0">
                <a:hlinkClick r:id="rId6"/>
              </a:rPr>
              <a:t>http://hu.wikipedia.org/wiki/Pixel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artalom helye 9"/>
          <p:cNvSpPr txBox="1">
            <a:spLocks/>
          </p:cNvSpPr>
          <p:nvPr/>
        </p:nvSpPr>
        <p:spPr>
          <a:xfrm>
            <a:off x="467544" y="3356992"/>
            <a:ext cx="822960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dirty="0" smtClean="0">
                <a:hlinkClick r:id="rId7"/>
              </a:rPr>
              <a:t>http://napidoktor.hu/cikk/105.13317/5-tipp-hogy-ne-fajjon-a-szem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95536" y="908721"/>
            <a:ext cx="4747968" cy="19487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k-SK" b="1" dirty="0" smtClean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A </a:t>
            </a:r>
            <a:r>
              <a:rPr lang="sk-SK" b="1" dirty="0" smtClean="0">
                <a:solidFill>
                  <a:schemeClr val="bg1"/>
                </a:solidFill>
              </a:rPr>
              <a:t>monitor</a:t>
            </a:r>
            <a:r>
              <a:rPr lang="sk-SK" dirty="0" smtClean="0">
                <a:solidFill>
                  <a:schemeClr val="bg1"/>
                </a:solidFill>
              </a:rPr>
              <a:t> a számítógép részét képező tárgy, amin keresztül </a:t>
            </a:r>
            <a:r>
              <a:rPr lang="sk-SK" b="1" dirty="0" smtClean="0">
                <a:solidFill>
                  <a:schemeClr val="bg1"/>
                </a:solidFill>
              </a:rPr>
              <a:t>információ</a:t>
            </a:r>
            <a:r>
              <a:rPr lang="sk-SK" dirty="0" smtClean="0">
                <a:solidFill>
                  <a:schemeClr val="bg1"/>
                </a:solidFill>
              </a:rPr>
              <a:t>hoz jutunk.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lodi.gov/public_works/images/comput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69375"/>
            <a:ext cx="4608512" cy="4188625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2987824" y="2924944"/>
            <a:ext cx="2664296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79512" y="1268760"/>
            <a:ext cx="5535496" cy="3017496"/>
          </a:xfr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>
                <a:solidFill>
                  <a:schemeClr val="tx1"/>
                </a:solidFill>
              </a:rPr>
              <a:t>Az információ a </a:t>
            </a:r>
            <a:r>
              <a:rPr lang="sk-SK" b="1" dirty="0" smtClean="0">
                <a:solidFill>
                  <a:schemeClr val="tx1"/>
                </a:solidFill>
              </a:rPr>
              <a:t>bemenetei eszközök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i="1" dirty="0" smtClean="0">
                <a:solidFill>
                  <a:schemeClr val="tx1"/>
                </a:solidFill>
              </a:rPr>
              <a:t>/billentyűzet,egér/ </a:t>
            </a:r>
            <a:r>
              <a:rPr lang="sk-SK" dirty="0" smtClean="0">
                <a:solidFill>
                  <a:schemeClr val="tx1"/>
                </a:solidFill>
              </a:rPr>
              <a:t>segítségével kerül a számítógépbe és a </a:t>
            </a:r>
            <a:r>
              <a:rPr lang="sk-SK" b="1" dirty="0" smtClean="0">
                <a:solidFill>
                  <a:schemeClr val="tx1"/>
                </a:solidFill>
              </a:rPr>
              <a:t>kimeneti eszközökön</a:t>
            </a:r>
            <a:r>
              <a:rPr lang="sk-SK" dirty="0" smtClean="0">
                <a:solidFill>
                  <a:schemeClr val="tx1"/>
                </a:solidFill>
              </a:rPr>
              <a:t> keresztül jut el hozzánk.Ilyen kimeneti eszköz </a:t>
            </a:r>
            <a:r>
              <a:rPr lang="sk-SK" dirty="0" err="1" smtClean="0">
                <a:solidFill>
                  <a:schemeClr val="tx1"/>
                </a:solidFill>
              </a:rPr>
              <a:t>a</a:t>
            </a:r>
            <a:r>
              <a:rPr lang="sk-SK" dirty="0" smtClean="0">
                <a:solidFill>
                  <a:schemeClr val="tx1"/>
                </a:solidFill>
              </a:rPr>
              <a:t>        </a:t>
            </a:r>
            <a:r>
              <a:rPr lang="sk-SK" b="1" dirty="0" smtClean="0">
                <a:solidFill>
                  <a:schemeClr val="tx1"/>
                </a:solidFill>
              </a:rPr>
              <a:t>monitor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is.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 rot="848248">
            <a:off x="2789107" y="762854"/>
            <a:ext cx="6350641" cy="83967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Hogy jut hozzánk el az információ?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2" descr="Mozgóképes meló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3357554" cy="331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6984776" cy="2376264"/>
          </a:xfr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     A monitort egy kábel köti össze </a:t>
            </a:r>
            <a:r>
              <a:rPr lang="sk-SK" b="1" dirty="0" smtClean="0">
                <a:solidFill>
                  <a:schemeClr val="tx1"/>
                </a:solidFill>
              </a:rPr>
              <a:t>videóadapterrel</a:t>
            </a:r>
            <a:r>
              <a:rPr lang="sk-SK" dirty="0" smtClean="0">
                <a:solidFill>
                  <a:schemeClr val="tx1"/>
                </a:solidFill>
              </a:rPr>
              <a:t>, melyhez a </a:t>
            </a:r>
            <a:r>
              <a:rPr lang="hu-HU" dirty="0" smtClean="0">
                <a:solidFill>
                  <a:schemeClr val="tx1"/>
                </a:solidFill>
              </a:rPr>
              <a:t>számítógép folyamatosan </a:t>
            </a:r>
            <a:r>
              <a:rPr lang="hu-HU" b="1" dirty="0" smtClean="0">
                <a:solidFill>
                  <a:schemeClr val="tx1"/>
                </a:solidFill>
              </a:rPr>
              <a:t>küld jeleket</a:t>
            </a:r>
            <a:r>
              <a:rPr lang="hu-HU" dirty="0" smtClean="0">
                <a:solidFill>
                  <a:schemeClr val="tx1"/>
                </a:solidFill>
              </a:rPr>
              <a:t> hogy milyen </a:t>
            </a:r>
            <a:r>
              <a:rPr lang="hu-HU" i="1" dirty="0" smtClean="0">
                <a:solidFill>
                  <a:schemeClr val="tx1"/>
                </a:solidFill>
              </a:rPr>
              <a:t>karaktert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i="1" dirty="0" smtClean="0">
                <a:solidFill>
                  <a:schemeClr val="tx1"/>
                </a:solidFill>
              </a:rPr>
              <a:t>képet</a:t>
            </a:r>
            <a:r>
              <a:rPr lang="hu-HU" dirty="0" smtClean="0">
                <a:solidFill>
                  <a:schemeClr val="tx1"/>
                </a:solidFill>
              </a:rPr>
              <a:t>, vagy </a:t>
            </a:r>
            <a:r>
              <a:rPr lang="hu-HU" i="1" dirty="0" smtClean="0">
                <a:solidFill>
                  <a:schemeClr val="tx1"/>
                </a:solidFill>
              </a:rPr>
              <a:t>grafikát</a:t>
            </a:r>
            <a:r>
              <a:rPr lang="hu-HU" dirty="0" smtClean="0">
                <a:solidFill>
                  <a:schemeClr val="tx1"/>
                </a:solidFill>
              </a:rPr>
              <a:t> kell </a:t>
            </a:r>
            <a:r>
              <a:rPr lang="hu-HU" b="1" dirty="0" smtClean="0">
                <a:solidFill>
                  <a:schemeClr val="tx1"/>
                </a:solidFill>
              </a:rPr>
              <a:t>megjeleníteni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  <a:p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4932040" y="2348880"/>
            <a:ext cx="4038600" cy="2321099"/>
          </a:xfr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solidFill>
                  <a:schemeClr val="tx1"/>
                </a:solidFill>
              </a:rPr>
              <a:t>	Az adapter átfordítja ezt olyan </a:t>
            </a:r>
            <a:r>
              <a:rPr lang="hu-HU" b="1" dirty="0" smtClean="0">
                <a:solidFill>
                  <a:schemeClr val="tx1"/>
                </a:solidFill>
              </a:rPr>
              <a:t>pixelekké</a:t>
            </a:r>
            <a:r>
              <a:rPr lang="hu-HU" dirty="0" smtClean="0">
                <a:solidFill>
                  <a:schemeClr val="tx1"/>
                </a:solidFill>
              </a:rPr>
              <a:t>, melyek segítségével a monitor meg tudja jeleníteni a képet.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Picture 2" descr="Szamár gépezi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2276872"/>
            <a:ext cx="3301652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Fájl:Closeup of pix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340768"/>
            <a:ext cx="4762500" cy="3810000"/>
          </a:xfrm>
          <a:prstGeom prst="rect">
            <a:avLst/>
          </a:prstGeom>
          <a:noFill/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323528" y="4293096"/>
            <a:ext cx="3956248" cy="1972816"/>
          </a:xfr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tx1"/>
                </a:solidFill>
              </a:rPr>
              <a:t>	A </a:t>
            </a:r>
            <a:r>
              <a:rPr lang="sk-SK" b="1" dirty="0" smtClean="0">
                <a:solidFill>
                  <a:schemeClr val="tx1"/>
                </a:solidFill>
              </a:rPr>
              <a:t>digitális feldolgozás</a:t>
            </a:r>
            <a:r>
              <a:rPr lang="sk-SK" dirty="0" smtClean="0">
                <a:solidFill>
                  <a:schemeClr val="tx1"/>
                </a:solidFill>
              </a:rPr>
              <a:t>ban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b="1" dirty="0" smtClean="0">
                <a:solidFill>
                  <a:schemeClr val="tx1"/>
                </a:solidFill>
              </a:rPr>
              <a:t>pixel</a:t>
            </a:r>
            <a:r>
              <a:rPr lang="sk-SK" dirty="0" smtClean="0">
                <a:solidFill>
                  <a:schemeClr val="tx1"/>
                </a:solidFill>
              </a:rPr>
              <a:t> /képpont/ egy </a:t>
            </a:r>
            <a:r>
              <a:rPr lang="sk-SK" b="1" dirty="0" smtClean="0">
                <a:solidFill>
                  <a:schemeClr val="tx1"/>
                </a:solidFill>
              </a:rPr>
              <a:t>pont</a:t>
            </a:r>
            <a:r>
              <a:rPr lang="sk-SK" dirty="0" smtClean="0">
                <a:solidFill>
                  <a:schemeClr val="tx1"/>
                </a:solidFill>
              </a:rPr>
              <a:t> egy pixelgrafikus képen.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5076056" y="548680"/>
            <a:ext cx="3567910" cy="2304256"/>
          </a:xfr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tx1"/>
                </a:solidFill>
              </a:rPr>
              <a:t>	</a:t>
            </a:r>
            <a:r>
              <a:rPr lang="sk-SK" sz="3000" dirty="0" smtClean="0">
                <a:solidFill>
                  <a:schemeClr val="tx1"/>
                </a:solidFill>
              </a:rPr>
              <a:t>A </a:t>
            </a:r>
            <a:r>
              <a:rPr lang="sk-SK" sz="3000" dirty="0" err="1" smtClean="0">
                <a:solidFill>
                  <a:schemeClr val="tx1"/>
                </a:solidFill>
              </a:rPr>
              <a:t>képpont</a:t>
            </a:r>
            <a:r>
              <a:rPr lang="sk-SK" sz="3000" dirty="0" smtClean="0">
                <a:solidFill>
                  <a:schemeClr val="tx1"/>
                </a:solidFill>
              </a:rPr>
              <a:t> </a:t>
            </a:r>
            <a:r>
              <a:rPr lang="sk-SK" sz="3000" dirty="0" smtClean="0">
                <a:solidFill>
                  <a:schemeClr val="tx1"/>
                </a:solidFill>
              </a:rPr>
              <a:t>információtartalmát a </a:t>
            </a:r>
            <a:r>
              <a:rPr lang="sk-SK" sz="3000" b="1" dirty="0" smtClean="0">
                <a:solidFill>
                  <a:schemeClr val="tx1"/>
                </a:solidFill>
              </a:rPr>
              <a:t>színe</a:t>
            </a:r>
            <a:r>
              <a:rPr lang="sk-SK" sz="3000" dirty="0" smtClean="0">
                <a:solidFill>
                  <a:schemeClr val="tx1"/>
                </a:solidFill>
              </a:rPr>
              <a:t> adja, ezek </a:t>
            </a:r>
            <a:r>
              <a:rPr lang="sk-SK" sz="3000" b="1" dirty="0" smtClean="0">
                <a:solidFill>
                  <a:srgbClr val="C00000"/>
                </a:solidFill>
              </a:rPr>
              <a:t>vörösek</a:t>
            </a:r>
            <a:r>
              <a:rPr lang="sk-SK" sz="3000" dirty="0" smtClean="0">
                <a:solidFill>
                  <a:schemeClr val="tx1"/>
                </a:solidFill>
              </a:rPr>
              <a:t>,</a:t>
            </a:r>
            <a:r>
              <a:rPr lang="sk-SK" sz="3000" b="1" dirty="0" smtClean="0">
                <a:solidFill>
                  <a:schemeClr val="tx1"/>
                </a:solidFill>
              </a:rPr>
              <a:t> </a:t>
            </a:r>
            <a:r>
              <a:rPr lang="sk-SK" sz="3000" b="1" dirty="0" smtClean="0">
                <a:solidFill>
                  <a:srgbClr val="002060"/>
                </a:solidFill>
              </a:rPr>
              <a:t>kékek</a:t>
            </a:r>
            <a:r>
              <a:rPr lang="sk-SK" sz="3000" b="1" dirty="0" smtClean="0">
                <a:solidFill>
                  <a:schemeClr val="tx1"/>
                </a:solidFill>
              </a:rPr>
              <a:t> </a:t>
            </a:r>
            <a:r>
              <a:rPr lang="sk-SK" sz="3000" dirty="0" smtClean="0">
                <a:solidFill>
                  <a:schemeClr val="tx1"/>
                </a:solidFill>
              </a:rPr>
              <a:t>vagy </a:t>
            </a:r>
            <a:r>
              <a:rPr lang="sk-SK" sz="3000" b="1" dirty="0" smtClean="0">
                <a:solidFill>
                  <a:srgbClr val="00B050"/>
                </a:solidFill>
              </a:rPr>
              <a:t>zöldek</a:t>
            </a:r>
            <a:r>
              <a:rPr lang="sk-SK" sz="3000" dirty="0" smtClean="0">
                <a:solidFill>
                  <a:schemeClr val="tx1"/>
                </a:solidFill>
              </a:rPr>
              <a:t> lehetnek.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71800" y="260648"/>
            <a:ext cx="1584176" cy="83099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endParaRPr lang="hu-H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Picture 7" descr="C:\Users\AA\Pictures\e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19375" cy="609600"/>
          </a:xfrm>
          <a:prstGeom prst="rect">
            <a:avLst/>
          </a:prstGeom>
          <a:noFill/>
        </p:spPr>
      </p:pic>
      <p:sp>
        <p:nvSpPr>
          <p:cNvPr id="12" name="Tartalom helye 6"/>
          <p:cNvSpPr txBox="1">
            <a:spLocks/>
          </p:cNvSpPr>
          <p:nvPr/>
        </p:nvSpPr>
        <p:spPr>
          <a:xfrm>
            <a:off x="5652120" y="4437112"/>
            <a:ext cx="3240360" cy="1512168"/>
          </a:xfrm>
          <a:prstGeom prst="rect">
            <a:avLst/>
          </a:prstGeom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legeleterjedtebb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felbontás az 1024x768 pixel.</a:t>
            </a:r>
            <a:endParaRPr kumimoji="0" lang="hu-H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95536" y="1556792"/>
            <a:ext cx="7272808" cy="181588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k-SK" sz="2800" b="1" dirty="0" smtClean="0">
                <a:solidFill>
                  <a:schemeClr val="tx1"/>
                </a:solidFill>
              </a:rPr>
              <a:t>Tudtad, hogy fényképezőgép vásárlásánál a Megapixeleket vesszük figyelembe? Minél nagyobb Megapixeles, annál tisztább képet fogunk kapni.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www.gadgetreview.com/wp-content/uploads/2011/04/Pentax-K-r-12.4-Megapixel-Digital-SLR-Camera-Body-w-18-55mm-55-300mm-Lens-K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40968"/>
            <a:ext cx="3744416" cy="302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http://www.zsibvasar.hu/estatic/c2i/298/298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2736304" cy="270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323528" y="4149080"/>
            <a:ext cx="4038600" cy="24482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</a:rPr>
              <a:t>	A régebbi monitorok </a:t>
            </a:r>
            <a:r>
              <a:rPr lang="hu-HU" b="1" dirty="0" smtClean="0">
                <a:solidFill>
                  <a:schemeClr val="tx1"/>
                </a:solidFill>
              </a:rPr>
              <a:t>fekete-fehérek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i="1" dirty="0" smtClean="0">
                <a:solidFill>
                  <a:schemeClr val="tx1"/>
                </a:solidFill>
              </a:rPr>
              <a:t>(monokrómok)</a:t>
            </a:r>
            <a:r>
              <a:rPr lang="hu-HU" dirty="0" smtClean="0">
                <a:solidFill>
                  <a:schemeClr val="tx1"/>
                </a:solidFill>
              </a:rPr>
              <a:t> voltak, de ma már csak </a:t>
            </a:r>
            <a:r>
              <a:rPr lang="hu-HU" b="1" dirty="0" smtClean="0">
                <a:solidFill>
                  <a:schemeClr val="tx1"/>
                </a:solidFill>
              </a:rPr>
              <a:t>színes</a:t>
            </a:r>
            <a:r>
              <a:rPr lang="hu-HU" dirty="0" smtClean="0">
                <a:solidFill>
                  <a:schemeClr val="tx1"/>
                </a:solidFill>
              </a:rPr>
              <a:t> monitorokat gyártanak. 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932040" y="692696"/>
            <a:ext cx="3960440" cy="2304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</a:rPr>
              <a:t>	Ezeknél a monitoroknál probléma  </a:t>
            </a:r>
            <a:r>
              <a:rPr lang="hu-HU" b="1" dirty="0" smtClean="0">
                <a:solidFill>
                  <a:schemeClr val="tx1"/>
                </a:solidFill>
              </a:rPr>
              <a:t>a sugárzás egészségkárosító </a:t>
            </a:r>
            <a:r>
              <a:rPr lang="hu-HU" dirty="0" smtClean="0">
                <a:solidFill>
                  <a:schemeClr val="tx1"/>
                </a:solidFill>
              </a:rPr>
              <a:t>hatása volt.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30" name="Picture 6" descr="http://demenyzo.hu/wp-content/uploads/2010/02/flower-ligh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guiamania.com/wp-content/uploads/2010/03/PC+Monitor-LCD19-perf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624" y="4687687"/>
            <a:ext cx="3384376" cy="217031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51520" y="404664"/>
            <a:ext cx="7141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Megjelenítés</a:t>
            </a:r>
            <a:r>
              <a:rPr lang="hu-HU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ük</a:t>
            </a:r>
            <a:r>
              <a:rPr lang="sk-SK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szerint megkülönböztetünk:</a:t>
            </a:r>
            <a:endParaRPr lang="hu-HU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Lefelé nyíl 5"/>
          <p:cNvSpPr/>
          <p:nvPr/>
        </p:nvSpPr>
        <p:spPr>
          <a:xfrm rot="18712994">
            <a:off x="4232166" y="1070099"/>
            <a:ext cx="576064" cy="20524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 rot="1756696">
            <a:off x="1752648" y="1218032"/>
            <a:ext cx="576064" cy="18722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11560" y="3356992"/>
            <a:ext cx="179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>
                <a:solidFill>
                  <a:schemeClr val="bg1"/>
                </a:solidFill>
              </a:rPr>
              <a:t>g</a:t>
            </a:r>
            <a:r>
              <a:rPr lang="sk-SK" sz="3600" b="1" dirty="0" err="1" smtClean="0">
                <a:solidFill>
                  <a:schemeClr val="bg1"/>
                </a:solidFill>
              </a:rPr>
              <a:t>rafikus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11960" y="3284984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karakteres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39552" y="4869160"/>
            <a:ext cx="4608512" cy="1107996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 a különbség?</a:t>
            </a:r>
            <a:endParaRPr lang="hu-H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9" grpId="0" build="p"/>
      <p:bldP spid="10" grpId="0" build="p"/>
      <p:bldP spid="11" grpId="0" build="allAtOnce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267</Words>
  <Application>Microsoft Office PowerPoint</Application>
  <PresentationFormat>Prezentácia na obrazovke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Office-téma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Felhasznált irodalom: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AA</dc:creator>
  <cp:lastModifiedBy>Krisztina</cp:lastModifiedBy>
  <cp:revision>53</cp:revision>
  <dcterms:created xsi:type="dcterms:W3CDTF">2012-03-02T13:12:01Z</dcterms:created>
  <dcterms:modified xsi:type="dcterms:W3CDTF">2012-03-11T06:21:44Z</dcterms:modified>
</cp:coreProperties>
</file>