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143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242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649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880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550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616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646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018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999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991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10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tx2">
                <a:lumMod val="20000"/>
                <a:lumOff val="80000"/>
              </a:schemeClr>
            </a:gs>
            <a:gs pos="18000">
              <a:schemeClr val="tx2">
                <a:lumMod val="40000"/>
                <a:lumOff val="60000"/>
              </a:schemeClr>
            </a:gs>
            <a:gs pos="89000">
              <a:schemeClr val="tx2">
                <a:lumMod val="75000"/>
              </a:schemeClr>
            </a:gs>
            <a:gs pos="98000">
              <a:schemeClr val="tx2">
                <a:lumMod val="75000"/>
              </a:schemeClr>
            </a:gs>
            <a:gs pos="100000">
              <a:schemeClr val="tx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B3B01-49BD-415C-B79C-9FF667917547}" type="datetimeFigureOut">
              <a:rPr lang="hu-HU" smtClean="0"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AA139-77CC-4A6D-ADAE-C9EF8BB3C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767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otvos-szki.sulinet.h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8.xml"/><Relationship Id="rId5" Type="http://schemas.openxmlformats.org/officeDocument/2006/relationships/image" Target="../media/image1.wmf"/><Relationship Id="rId4" Type="http://schemas.openxmlformats.org/officeDocument/2006/relationships/oleObject" Target="../embeddings/Microsoft_Word_97-2003_dokumentum111.doc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526927"/>
            <a:ext cx="7772400" cy="1470025"/>
          </a:xfrm>
        </p:spPr>
        <p:txBody>
          <a:bodyPr>
            <a:normAutofit/>
          </a:bodyPr>
          <a:lstStyle/>
          <a:p>
            <a:r>
              <a:rPr lang="hu-HU" sz="5400" b="1" cap="all" dirty="0" smtClean="0">
                <a:solidFill>
                  <a:schemeClr val="bg1"/>
                </a:solidFill>
                <a:latin typeface="Agency FB" pitchFamily="2" charset="0"/>
              </a:rPr>
              <a:t>Számrendszerek</a:t>
            </a:r>
            <a:endParaRPr lang="hu-HU" sz="5400" b="1" cap="all" dirty="0">
              <a:solidFill>
                <a:schemeClr val="bg1"/>
              </a:solidFill>
              <a:latin typeface="Agency FB" pitchFamily="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99592" y="3284984"/>
            <a:ext cx="7416824" cy="2232248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hu-HU" dirty="0" smtClean="0">
                <a:solidFill>
                  <a:schemeClr val="tx1"/>
                </a:solidFill>
                <a:latin typeface="Candara" pitchFamily="34" charset="0"/>
              </a:rPr>
              <a:t>Készítette: </a:t>
            </a:r>
            <a:r>
              <a:rPr lang="hu-HU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Varga Máté</a:t>
            </a:r>
          </a:p>
          <a:p>
            <a:pPr>
              <a:spcAft>
                <a:spcPts val="1200"/>
              </a:spcAft>
            </a:pPr>
            <a:r>
              <a:rPr lang="hu-HU" dirty="0" smtClean="0">
                <a:solidFill>
                  <a:schemeClr val="tx1"/>
                </a:solidFill>
                <a:latin typeface="Candara" pitchFamily="34" charset="0"/>
              </a:rPr>
              <a:t>Felkészítő tanára: </a:t>
            </a:r>
            <a:r>
              <a:rPr lang="hu-HU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Béresné Gyenes Anna</a:t>
            </a:r>
          </a:p>
          <a:p>
            <a:pPr>
              <a:spcAft>
                <a:spcPts val="1200"/>
              </a:spcAft>
            </a:pPr>
            <a:r>
              <a:rPr lang="hu-H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hlinkClick r:id="rId2"/>
              </a:rPr>
              <a:t>Eötvös Lóránd Szakközépiskola és Szakiskola</a:t>
            </a:r>
            <a:endParaRPr lang="hu-HU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386698" y="878855"/>
            <a:ext cx="2250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5050"/>
                </a:solidFill>
                <a:latin typeface="Agency FB" pitchFamily="2" charset="0"/>
              </a:rPr>
              <a:t>2-es,</a:t>
            </a:r>
            <a:endParaRPr lang="hu-HU" sz="5400" b="1" dirty="0">
              <a:solidFill>
                <a:srgbClr val="FF5050"/>
              </a:solidFill>
              <a:latin typeface="Agency FB" pitchFamily="2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622995" y="959503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FF0000"/>
                </a:solidFill>
                <a:latin typeface="Agency FB" pitchFamily="2" charset="0"/>
              </a:rPr>
              <a:t> </a:t>
            </a:r>
            <a:r>
              <a:rPr lang="hu-HU" sz="4800" b="1" dirty="0" smtClean="0">
                <a:solidFill>
                  <a:srgbClr val="FF5050"/>
                </a:solidFill>
                <a:latin typeface="Agency FB" pitchFamily="2" charset="0"/>
              </a:rPr>
              <a:t>10-es</a:t>
            </a:r>
            <a:endParaRPr lang="hu-HU" sz="4800" b="1" dirty="0">
              <a:solidFill>
                <a:srgbClr val="FF5050"/>
              </a:solidFill>
              <a:latin typeface="Agency FB" pitchFamily="2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775123" y="947202"/>
            <a:ext cx="2461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FF0000"/>
                </a:solidFill>
                <a:latin typeface="Agency FB" pitchFamily="2" charset="0"/>
              </a:rPr>
              <a:t> </a:t>
            </a:r>
            <a:r>
              <a:rPr lang="hu-HU" sz="4800" b="1" dirty="0" smtClean="0">
                <a:solidFill>
                  <a:srgbClr val="FF5050"/>
                </a:solidFill>
                <a:latin typeface="Agency FB" pitchFamily="2" charset="0"/>
              </a:rPr>
              <a:t>és</a:t>
            </a:r>
            <a:r>
              <a:rPr lang="hu-HU" sz="4800" b="1" dirty="0" smtClean="0">
                <a:solidFill>
                  <a:srgbClr val="FF0000"/>
                </a:solidFill>
                <a:latin typeface="Agency FB" pitchFamily="2" charset="0"/>
              </a:rPr>
              <a:t> </a:t>
            </a:r>
            <a:r>
              <a:rPr lang="hu-HU" sz="4800" b="1" dirty="0" smtClean="0">
                <a:solidFill>
                  <a:srgbClr val="FF5050"/>
                </a:solidFill>
                <a:latin typeface="Agency FB" pitchFamily="2" charset="0"/>
              </a:rPr>
              <a:t>16-os</a:t>
            </a:r>
            <a:endParaRPr lang="hu-HU" sz="4400" b="1" dirty="0">
              <a:solidFill>
                <a:srgbClr val="FF5050"/>
              </a:solidFill>
              <a:latin typeface="Agency F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Átszámítások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err="1" smtClean="0">
                <a:latin typeface="Agency FB" pitchFamily="2" charset="0"/>
              </a:rPr>
              <a:t>Hexadcimálisból</a:t>
            </a:r>
            <a:r>
              <a:rPr lang="hu-HU" u="sng" dirty="0" smtClean="0">
                <a:latin typeface="Agency FB" pitchFamily="2" charset="0"/>
              </a:rPr>
              <a:t> decimálisba:</a:t>
            </a:r>
          </a:p>
          <a:p>
            <a:r>
              <a:rPr lang="hu-HU" dirty="0">
                <a:latin typeface="Agency FB" pitchFamily="2" charset="0"/>
              </a:rPr>
              <a:t>Az átváltáskor az együtthatókkal (0, 1, 2 ... A, B, C, D, E, F ) szorozzuk az adott helyértékeket, majd összeadjuk őket</a:t>
            </a:r>
            <a:r>
              <a:rPr lang="hu-HU" dirty="0" smtClean="0">
                <a:latin typeface="Agency FB" pitchFamily="2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u-HU" dirty="0">
                <a:latin typeface="Agency FB" pitchFamily="2" charset="0"/>
              </a:rPr>
              <a:t>Például: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hu-HU" dirty="0" smtClean="0">
                <a:solidFill>
                  <a:srgbClr val="FF0000"/>
                </a:solidFill>
                <a:latin typeface="+mj-lt"/>
              </a:rPr>
              <a:t>10AC</a:t>
            </a:r>
            <a:r>
              <a:rPr lang="hu-HU" baseline="-25000" dirty="0" smtClean="0">
                <a:solidFill>
                  <a:srgbClr val="FF0000"/>
                </a:solidFill>
                <a:latin typeface="+mj-lt"/>
              </a:rPr>
              <a:t>16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= 1</a:t>
            </a:r>
            <a:r>
              <a:rPr lang="hu-HU" baseline="-25000" dirty="0">
                <a:solidFill>
                  <a:srgbClr val="FF0000"/>
                </a:solidFill>
                <a:latin typeface="+mj-lt"/>
              </a:rPr>
              <a:t>*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16</a:t>
            </a:r>
            <a:r>
              <a:rPr lang="hu-HU" baseline="30000" dirty="0">
                <a:solidFill>
                  <a:srgbClr val="FF0000"/>
                </a:solidFill>
                <a:latin typeface="+mj-lt"/>
              </a:rPr>
              <a:t>3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+0</a:t>
            </a:r>
            <a:r>
              <a:rPr lang="hu-HU" baseline="-25000" dirty="0">
                <a:solidFill>
                  <a:srgbClr val="FF0000"/>
                </a:solidFill>
                <a:latin typeface="+mj-lt"/>
              </a:rPr>
              <a:t>*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16</a:t>
            </a:r>
            <a:r>
              <a:rPr lang="hu-HU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+A</a:t>
            </a:r>
            <a:r>
              <a:rPr lang="hu-HU" baseline="-25000" dirty="0">
                <a:solidFill>
                  <a:srgbClr val="FF0000"/>
                </a:solidFill>
                <a:latin typeface="+mj-lt"/>
              </a:rPr>
              <a:t>*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16</a:t>
            </a:r>
            <a:r>
              <a:rPr lang="hu-HU" baseline="30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+C</a:t>
            </a:r>
            <a:r>
              <a:rPr lang="hu-HU" baseline="-25000" dirty="0">
                <a:solidFill>
                  <a:srgbClr val="FF0000"/>
                </a:solidFill>
                <a:latin typeface="+mj-lt"/>
              </a:rPr>
              <a:t>*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16</a:t>
            </a:r>
            <a:r>
              <a:rPr lang="hu-HU" baseline="30000" dirty="0">
                <a:solidFill>
                  <a:srgbClr val="FF0000"/>
                </a:solidFill>
                <a:latin typeface="+mj-lt"/>
              </a:rPr>
              <a:t>0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 = 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4096+0+160+12 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= 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4268</a:t>
            </a:r>
            <a:r>
              <a:rPr lang="hu-HU" baseline="-25000" dirty="0" smtClean="0">
                <a:solidFill>
                  <a:srgbClr val="FF0000"/>
                </a:solidFill>
                <a:latin typeface="+mj-lt"/>
              </a:rPr>
              <a:t>10</a:t>
            </a:r>
            <a:endParaRPr lang="hu-HU" baseline="-25000" dirty="0">
              <a:solidFill>
                <a:srgbClr val="FF0000"/>
              </a:solidFill>
              <a:latin typeface="+mj-lt"/>
            </a:endParaRPr>
          </a:p>
          <a:p>
            <a:endParaRPr lang="hu-HU" dirty="0">
              <a:latin typeface="Agency FB" pitchFamily="2" charset="0"/>
            </a:endParaRPr>
          </a:p>
          <a:p>
            <a:endParaRPr lang="hu-HU" dirty="0">
              <a:latin typeface="Agency FB" pitchFamily="2" charset="0"/>
            </a:endParaRPr>
          </a:p>
        </p:txBody>
      </p:sp>
      <p:grpSp>
        <p:nvGrpSpPr>
          <p:cNvPr id="4" name="Csoportba foglalás 3"/>
          <p:cNvGrpSpPr/>
          <p:nvPr/>
        </p:nvGrpSpPr>
        <p:grpSpPr>
          <a:xfrm>
            <a:off x="3420000" y="5662800"/>
            <a:ext cx="2376264" cy="936104"/>
            <a:chOff x="3131840" y="5805264"/>
            <a:chExt cx="2376264" cy="936104"/>
          </a:xfrm>
        </p:grpSpPr>
        <p:sp>
          <p:nvSpPr>
            <p:cNvPr id="5" name="Téglalap 4">
              <a:hlinkClick r:id="rId2" action="ppaction://hlinksldjump"/>
            </p:cNvPr>
            <p:cNvSpPr/>
            <p:nvPr/>
          </p:nvSpPr>
          <p:spPr>
            <a:xfrm>
              <a:off x="3131840" y="5805264"/>
              <a:ext cx="2376264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övegdoboz 5">
              <a:hlinkClick r:id="rId2" action="ppaction://hlinksldjump"/>
            </p:cNvPr>
            <p:cNvSpPr txBox="1"/>
            <p:nvPr/>
          </p:nvSpPr>
          <p:spPr>
            <a:xfrm>
              <a:off x="3468541" y="6088650"/>
              <a:ext cx="1702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TOVÁBB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24029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Átszámítások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>
                <a:latin typeface="Agency FB" pitchFamily="2" charset="0"/>
              </a:rPr>
              <a:t>Binárisból Hexadecimálisba:</a:t>
            </a:r>
            <a:br>
              <a:rPr lang="hu-HU" u="sng" dirty="0" smtClean="0">
                <a:latin typeface="Agency FB" pitchFamily="2" charset="0"/>
              </a:rPr>
            </a:br>
            <a:r>
              <a:rPr lang="hu-HU" sz="2800" dirty="0" smtClean="0">
                <a:latin typeface="Agency FB" pitchFamily="2" charset="0"/>
              </a:rPr>
              <a:t>Egy </a:t>
            </a:r>
            <a:r>
              <a:rPr lang="hu-HU" sz="2800" dirty="0">
                <a:latin typeface="Agency FB" pitchFamily="2" charset="0"/>
              </a:rPr>
              <a:t>hexadecimális számjeggyel négy bináris érték adható meg, így a bináris számjegyeket jobbról négyes csoportokra osztjuk, utána külön-külön hexadecimális számra váltjuk, majd az így kapott eredményt sorban egymás mellé írjuk.</a:t>
            </a:r>
          </a:p>
          <a:p>
            <a:r>
              <a:rPr lang="hu-HU" sz="2800" b="0" dirty="0" smtClean="0">
                <a:latin typeface="Agency FB" pitchFamily="2" charset="0"/>
              </a:rPr>
              <a:t>Ha a balról a legelső csoportban nincs 4 db bináris szám, akkor azok elé annyi 0-t írunk, hogy azok is egy teljes csoportot alkossanak:</a:t>
            </a:r>
          </a:p>
          <a:p>
            <a:r>
              <a:rPr lang="hu-HU" sz="2800" dirty="0" smtClean="0">
                <a:latin typeface="Agency FB" pitchFamily="2" charset="0"/>
              </a:rPr>
              <a:t>Például:</a:t>
            </a:r>
          </a:p>
          <a:p>
            <a:r>
              <a:rPr lang="hu-HU" dirty="0" smtClean="0">
                <a:solidFill>
                  <a:srgbClr val="FF0000"/>
                </a:solidFill>
                <a:latin typeface="+mj-lt"/>
              </a:rPr>
              <a:t>110111111101011010</a:t>
            </a:r>
            <a:r>
              <a:rPr lang="hu-HU" baseline="-25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=37F5A</a:t>
            </a:r>
            <a:r>
              <a:rPr lang="hu-HU" baseline="-25000" dirty="0" smtClean="0">
                <a:solidFill>
                  <a:srgbClr val="FF0000"/>
                </a:solidFill>
                <a:latin typeface="+mj-lt"/>
              </a:rPr>
              <a:t>16</a:t>
            </a:r>
            <a:endParaRPr lang="hu-HU" baseline="-25000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9" name="Csoportba foglalás 8"/>
          <p:cNvGrpSpPr/>
          <p:nvPr/>
        </p:nvGrpSpPr>
        <p:grpSpPr>
          <a:xfrm>
            <a:off x="200792" y="111219"/>
            <a:ext cx="2138960" cy="648072"/>
            <a:chOff x="200792" y="111219"/>
            <a:chExt cx="2138960" cy="648072"/>
          </a:xfrm>
        </p:grpSpPr>
        <p:sp>
          <p:nvSpPr>
            <p:cNvPr id="7" name="Jobbra nyíl 6">
              <a:hlinkClick r:id="rId2" action="ppaction://hlinksldjump"/>
            </p:cNvPr>
            <p:cNvSpPr/>
            <p:nvPr/>
          </p:nvSpPr>
          <p:spPr>
            <a:xfrm rot="10800000">
              <a:off x="200792" y="111219"/>
              <a:ext cx="2023212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Szövegdoboz 7">
              <a:hlinkClick r:id="rId2" action="ppaction://hlinksldjump"/>
            </p:cNvPr>
            <p:cNvSpPr txBox="1"/>
            <p:nvPr/>
          </p:nvSpPr>
          <p:spPr>
            <a:xfrm>
              <a:off x="323528" y="250588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Vissza a főmenübe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181492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Számrendszerek</a:t>
            </a:r>
            <a:endParaRPr lang="hu-HU" b="1" u="sng" cap="all" normalizeH="1" dirty="0">
              <a:solidFill>
                <a:schemeClr val="bg1"/>
              </a:solidFill>
              <a:latin typeface="Agency FB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u-HU" sz="2800" dirty="0" smtClean="0">
                <a:latin typeface="Candara" pitchFamily="34" charset="0"/>
              </a:rPr>
              <a:t>Informatikában kettes számrendszerben írnak le mértékegységeket. A számjegyeket biteknek nevezik. Háromféle számrendszerrel foglalkozunk az informatika tanórákon: </a:t>
            </a:r>
          </a:p>
          <a:p>
            <a:pPr>
              <a:buFont typeface="Wingdings" pitchFamily="2" charset="2"/>
              <a:buChar char="q"/>
            </a:pPr>
            <a:r>
              <a:rPr lang="hu-HU" sz="2800" b="1" u="sng" dirty="0">
                <a:solidFill>
                  <a:srgbClr val="FF0000"/>
                </a:solidFill>
                <a:latin typeface="Candara" pitchFamily="34" charset="0"/>
              </a:rPr>
              <a:t>B</a:t>
            </a:r>
            <a:r>
              <a:rPr lang="hu-HU" sz="2800" b="1" u="sng" dirty="0" smtClean="0">
                <a:solidFill>
                  <a:srgbClr val="FF0000"/>
                </a:solidFill>
                <a:latin typeface="Candara" pitchFamily="34" charset="0"/>
              </a:rPr>
              <a:t>ináris</a:t>
            </a:r>
            <a:r>
              <a:rPr lang="hu-HU" sz="2800" b="1" dirty="0" smtClean="0">
                <a:latin typeface="Candara" pitchFamily="34" charset="0"/>
              </a:rPr>
              <a:t> </a:t>
            </a:r>
            <a:r>
              <a:rPr lang="hu-HU" sz="2800" dirty="0" smtClean="0">
                <a:latin typeface="Candara" pitchFamily="34" charset="0"/>
              </a:rPr>
              <a:t>(2-es számrendszer) </a:t>
            </a:r>
            <a:r>
              <a:rPr lang="hu-HU" sz="2800" dirty="0" smtClean="0">
                <a:latin typeface="Candara" pitchFamily="34" charset="0"/>
                <a:hlinkClick r:id="rId2" action="ppaction://hlinksldjump"/>
              </a:rPr>
              <a:t>leírás</a:t>
            </a:r>
            <a:endParaRPr lang="hu-HU" sz="2800" dirty="0" smtClean="0">
              <a:latin typeface="Candar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sz="2800" b="1" u="sng" dirty="0" smtClean="0">
                <a:solidFill>
                  <a:srgbClr val="FF0000"/>
                </a:solidFill>
                <a:latin typeface="Candara" pitchFamily="34" charset="0"/>
              </a:rPr>
              <a:t>Decimális </a:t>
            </a:r>
            <a:r>
              <a:rPr lang="hu-HU" sz="2800" b="1" dirty="0" smtClean="0">
                <a:latin typeface="Candara" pitchFamily="34" charset="0"/>
              </a:rPr>
              <a:t> </a:t>
            </a:r>
            <a:r>
              <a:rPr lang="hu-HU" sz="2800" dirty="0" smtClean="0">
                <a:latin typeface="Candara" pitchFamily="34" charset="0"/>
              </a:rPr>
              <a:t>(10-es számrendszer) </a:t>
            </a:r>
            <a:r>
              <a:rPr lang="hu-HU" sz="2800" dirty="0" smtClean="0">
                <a:latin typeface="Candara" pitchFamily="34" charset="0"/>
                <a:hlinkClick r:id="rId3" action="ppaction://hlinksldjump"/>
              </a:rPr>
              <a:t>leírás</a:t>
            </a:r>
            <a:endParaRPr lang="hu-HU" sz="2800" dirty="0" smtClean="0">
              <a:latin typeface="Candar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sz="2800" b="1" u="sng" dirty="0" smtClean="0">
                <a:solidFill>
                  <a:srgbClr val="FF0000"/>
                </a:solidFill>
                <a:latin typeface="Candara" pitchFamily="34" charset="0"/>
              </a:rPr>
              <a:t>Hexadecimális</a:t>
            </a:r>
            <a:r>
              <a:rPr lang="hu-HU" sz="2800" dirty="0" smtClean="0">
                <a:latin typeface="Candara" pitchFamily="34" charset="0"/>
              </a:rPr>
              <a:t> (16-os számrendszer) </a:t>
            </a:r>
            <a:r>
              <a:rPr lang="hu-HU" sz="2800" dirty="0" smtClean="0">
                <a:latin typeface="Candara" pitchFamily="34" charset="0"/>
                <a:hlinkClick r:id="rId4" action="ppaction://hlinksldjump"/>
              </a:rPr>
              <a:t>leírás</a:t>
            </a:r>
            <a:endParaRPr lang="hu-HU" sz="2800" dirty="0" smtClean="0">
              <a:latin typeface="Candar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sz="2800" b="1" u="sng" dirty="0" smtClean="0">
                <a:solidFill>
                  <a:srgbClr val="FF0000"/>
                </a:solidFill>
                <a:latin typeface="Candara" pitchFamily="34" charset="0"/>
              </a:rPr>
              <a:t>Átszámítások</a:t>
            </a:r>
            <a:r>
              <a:rPr lang="hu-HU" sz="2800" dirty="0" smtClean="0">
                <a:solidFill>
                  <a:srgbClr val="FF0000"/>
                </a:solidFill>
                <a:latin typeface="Candara" pitchFamily="34" charset="0"/>
              </a:rPr>
              <a:t> </a:t>
            </a:r>
            <a:r>
              <a:rPr lang="hu-HU" sz="2800" dirty="0" smtClean="0">
                <a:latin typeface="Candara" pitchFamily="34" charset="0"/>
                <a:hlinkClick r:id="rId5" action="ppaction://hlinksldjump"/>
              </a:rPr>
              <a:t>leírás</a:t>
            </a:r>
            <a:endParaRPr lang="hu-HU" sz="2800" dirty="0" smtClean="0">
              <a:latin typeface="Candara" pitchFamily="34" charset="0"/>
            </a:endParaRPr>
          </a:p>
          <a:p>
            <a:pPr marL="0" indent="0">
              <a:buNone/>
            </a:pPr>
            <a:endParaRPr lang="hu-HU" sz="2800" dirty="0">
              <a:latin typeface="Candara" pitchFamily="34" charset="0"/>
            </a:endParaRPr>
          </a:p>
        </p:txBody>
      </p:sp>
      <p:grpSp>
        <p:nvGrpSpPr>
          <p:cNvPr id="6" name="Csoportba foglalás 5"/>
          <p:cNvGrpSpPr/>
          <p:nvPr/>
        </p:nvGrpSpPr>
        <p:grpSpPr>
          <a:xfrm>
            <a:off x="3544117" y="5731152"/>
            <a:ext cx="1675955" cy="722184"/>
            <a:chOff x="2483768" y="5589240"/>
            <a:chExt cx="3816424" cy="1152128"/>
          </a:xfrm>
          <a:solidFill>
            <a:schemeClr val="tx1">
              <a:alpha val="50000"/>
            </a:schemeClr>
          </a:solidFill>
        </p:grpSpPr>
        <p:sp>
          <p:nvSpPr>
            <p:cNvPr id="4" name="Téglalap 3">
              <a:hlinkClick r:id="" action="ppaction://hlinkshowjump?jump=nextslide"/>
            </p:cNvPr>
            <p:cNvSpPr/>
            <p:nvPr/>
          </p:nvSpPr>
          <p:spPr>
            <a:xfrm>
              <a:off x="2483768" y="5589240"/>
              <a:ext cx="3816424" cy="11521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Szövegdoboz 4">
              <a:hlinkClick r:id="" action="ppaction://hlinkshowjump?jump=endshow"/>
            </p:cNvPr>
            <p:cNvSpPr txBox="1"/>
            <p:nvPr/>
          </p:nvSpPr>
          <p:spPr>
            <a:xfrm>
              <a:off x="2735795" y="5680616"/>
              <a:ext cx="3312367" cy="830998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4000" dirty="0" smtClean="0">
                  <a:solidFill>
                    <a:schemeClr val="bg1"/>
                  </a:solidFill>
                  <a:latin typeface="Agency FB" pitchFamily="2" charset="0"/>
                </a:rPr>
                <a:t>KILÉPÉS</a:t>
              </a:r>
              <a:endParaRPr lang="hu-HU" sz="4000" dirty="0">
                <a:solidFill>
                  <a:schemeClr val="bg1"/>
                </a:solidFill>
                <a:latin typeface="Agency FB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155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1196" y="188640"/>
            <a:ext cx="8229600" cy="1143000"/>
          </a:xfrm>
        </p:spPr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2</a:t>
            </a:r>
            <a:r>
              <a:rPr lang="hu-HU" b="1" u="sng" cap="all" dirty="0" smtClean="0">
                <a:solidFill>
                  <a:schemeClr val="bg1"/>
                </a:solidFill>
                <a:latin typeface="Agency FB" pitchFamily="2" charset="0"/>
              </a:rPr>
              <a:t>-</a:t>
            </a:r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es számrendszer</a:t>
            </a:r>
            <a:endParaRPr lang="hu-HU" b="1" u="sng" cap="all" normalizeH="1" dirty="0">
              <a:solidFill>
                <a:schemeClr val="bg1"/>
              </a:solidFill>
              <a:latin typeface="Agency FB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600201"/>
            <a:ext cx="8075240" cy="233285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u-HU" sz="2400" dirty="0" smtClean="0">
                <a:latin typeface="Agency FB" pitchFamily="2" charset="0"/>
              </a:rPr>
              <a:t>A 2-es számrendszerben a 0 és 1 számjeggyel foglalkozunk. Ezek a számok a maradékot jelentik az osztásban. A decimális, illetve hexadecimális számrendszerre is igaz ez a fajta maradékos osztás. </a:t>
            </a:r>
          </a:p>
          <a:p>
            <a:pPr>
              <a:buFont typeface="Wingdings" pitchFamily="2" charset="2"/>
              <a:buChar char="q"/>
            </a:pPr>
            <a:r>
              <a:rPr lang="hu-HU" sz="2400" dirty="0" smtClean="0">
                <a:latin typeface="Agency FB" pitchFamily="2" charset="0"/>
              </a:rPr>
              <a:t>A 2-es számrendszert könnyebb alkalmazni számolásnál, mint a hétköznapi életben is használt 10-es számrendszert.</a:t>
            </a:r>
            <a:endParaRPr lang="hu-HU" sz="2400" dirty="0">
              <a:latin typeface="Agency FB" pitchFamily="2" charset="0"/>
            </a:endParaRPr>
          </a:p>
        </p:txBody>
      </p:sp>
      <p:sp>
        <p:nvSpPr>
          <p:cNvPr id="4" name="Jobbra nyíl 3">
            <a:hlinkClick r:id="rId2" action="ppaction://hlinksldjump"/>
          </p:cNvPr>
          <p:cNvSpPr/>
          <p:nvPr/>
        </p:nvSpPr>
        <p:spPr>
          <a:xfrm rot="10800000">
            <a:off x="179507" y="6021288"/>
            <a:ext cx="202321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>
            <a:hlinkClick r:id="rId2" action="ppaction://hlinksldjump"/>
          </p:cNvPr>
          <p:cNvSpPr txBox="1"/>
          <p:nvPr/>
        </p:nvSpPr>
        <p:spPr>
          <a:xfrm>
            <a:off x="323527" y="6160658"/>
            <a:ext cx="188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Vissza a főmenüre</a:t>
            </a:r>
            <a:endParaRPr lang="hu-HU" dirty="0"/>
          </a:p>
        </p:txBody>
      </p:sp>
      <p:sp>
        <p:nvSpPr>
          <p:cNvPr id="27" name="Jobbra nyíl 26">
            <a:hlinkClick r:id="rId3" action="ppaction://hlinksldjump"/>
          </p:cNvPr>
          <p:cNvSpPr/>
          <p:nvPr/>
        </p:nvSpPr>
        <p:spPr>
          <a:xfrm>
            <a:off x="8028384" y="6063034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Szövegdoboz 27">
            <a:hlinkClick r:id="rId3" action="ppaction://hlinksldjump"/>
          </p:cNvPr>
          <p:cNvSpPr txBox="1"/>
          <p:nvPr/>
        </p:nvSpPr>
        <p:spPr>
          <a:xfrm>
            <a:off x="8001628" y="6202404"/>
            <a:ext cx="86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tovább</a:t>
            </a:r>
            <a:endParaRPr lang="hu-HU" dirty="0"/>
          </a:p>
        </p:txBody>
      </p:sp>
      <p:grpSp>
        <p:nvGrpSpPr>
          <p:cNvPr id="31" name="Csoportba foglalás 30"/>
          <p:cNvGrpSpPr/>
          <p:nvPr/>
        </p:nvGrpSpPr>
        <p:grpSpPr>
          <a:xfrm>
            <a:off x="2368804" y="3717032"/>
            <a:ext cx="5537632" cy="2736836"/>
            <a:chOff x="1331640" y="3932524"/>
            <a:chExt cx="6408712" cy="2736836"/>
          </a:xfrm>
        </p:grpSpPr>
        <p:grpSp>
          <p:nvGrpSpPr>
            <p:cNvPr id="30" name="Csoportba foglalás 29"/>
            <p:cNvGrpSpPr/>
            <p:nvPr/>
          </p:nvGrpSpPr>
          <p:grpSpPr>
            <a:xfrm>
              <a:off x="1331640" y="3932524"/>
              <a:ext cx="6408712" cy="2736836"/>
              <a:chOff x="1331640" y="3932524"/>
              <a:chExt cx="6408712" cy="2736836"/>
            </a:xfrm>
          </p:grpSpPr>
          <p:sp>
            <p:nvSpPr>
              <p:cNvPr id="8" name="Téglalap 7"/>
              <p:cNvSpPr/>
              <p:nvPr/>
            </p:nvSpPr>
            <p:spPr>
              <a:xfrm>
                <a:off x="1331640" y="3933056"/>
                <a:ext cx="6408712" cy="2736304"/>
              </a:xfrm>
              <a:prstGeom prst="rect">
                <a:avLst/>
              </a:prstGeom>
              <a:gradFill>
                <a:gsLst>
                  <a:gs pos="1000">
                    <a:schemeClr val="tx2">
                      <a:lumMod val="20000"/>
                      <a:lumOff val="80000"/>
                    </a:schemeClr>
                  </a:gs>
                  <a:gs pos="0">
                    <a:schemeClr val="tx2">
                      <a:lumMod val="40000"/>
                      <a:lumOff val="60000"/>
                    </a:schemeClr>
                  </a:gs>
                  <a:gs pos="54000">
                    <a:schemeClr val="tx2">
                      <a:lumMod val="75000"/>
                    </a:schemeClr>
                  </a:gs>
                  <a:gs pos="66000">
                    <a:schemeClr val="tx2">
                      <a:lumMod val="75000"/>
                    </a:schemeClr>
                  </a:gs>
                  <a:gs pos="96000">
                    <a:schemeClr val="tx2">
                      <a:lumMod val="50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" name="Szövegdoboz 11"/>
              <p:cNvSpPr txBox="1"/>
              <p:nvPr/>
            </p:nvSpPr>
            <p:spPr>
              <a:xfrm>
                <a:off x="1331640" y="3933056"/>
                <a:ext cx="237626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u="sng" dirty="0" smtClean="0">
                    <a:solidFill>
                      <a:srgbClr val="FF0000"/>
                    </a:solidFill>
                  </a:rPr>
                  <a:t>Kiszámolása:</a:t>
                </a:r>
              </a:p>
              <a:p>
                <a:r>
                  <a:rPr lang="hu-HU" sz="2400" dirty="0" smtClean="0">
                    <a:solidFill>
                      <a:srgbClr val="FF0000"/>
                    </a:solidFill>
                  </a:rPr>
                  <a:t>37</a:t>
                </a:r>
                <a:r>
                  <a:rPr lang="hu-HU" sz="2400" baseline="-25000" dirty="0" smtClean="0">
                    <a:solidFill>
                      <a:srgbClr val="FF0000"/>
                    </a:solidFill>
                  </a:rPr>
                  <a:t>2  =</a:t>
                </a:r>
                <a:r>
                  <a:rPr lang="hu-HU" sz="24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hu-HU" sz="2400" dirty="0">
                    <a:solidFill>
                      <a:srgbClr val="FF0000"/>
                    </a:solidFill>
                  </a:rPr>
                  <a:t>0</a:t>
                </a:r>
                <a:r>
                  <a:rPr lang="hu-HU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hu-HU" sz="2400" dirty="0" err="1">
                    <a:solidFill>
                      <a:srgbClr val="FF0000"/>
                    </a:solidFill>
                  </a:rPr>
                  <a:t>0</a:t>
                </a:r>
                <a:r>
                  <a:rPr lang="hu-HU" sz="2400" dirty="0" smtClean="0">
                    <a:solidFill>
                      <a:srgbClr val="FF0000"/>
                    </a:solidFill>
                  </a:rPr>
                  <a:t> 1 0 1</a:t>
                </a:r>
                <a:endParaRPr lang="hu-HU" sz="2400" baseline="-250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26" name="Csoportba foglalás 25"/>
              <p:cNvGrpSpPr/>
              <p:nvPr/>
            </p:nvGrpSpPr>
            <p:grpSpPr>
              <a:xfrm>
                <a:off x="3608365" y="3932524"/>
                <a:ext cx="1479880" cy="2736836"/>
                <a:chOff x="3608365" y="3932524"/>
                <a:chExt cx="1479880" cy="2736836"/>
              </a:xfrm>
            </p:grpSpPr>
            <p:cxnSp>
              <p:nvCxnSpPr>
                <p:cNvPr id="10" name="Egyenes összekötő 9"/>
                <p:cNvCxnSpPr/>
                <p:nvPr/>
              </p:nvCxnSpPr>
              <p:spPr>
                <a:xfrm>
                  <a:off x="4355976" y="3933056"/>
                  <a:ext cx="5471" cy="2736304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Szövegdoboz 10"/>
                <p:cNvSpPr txBox="1"/>
                <p:nvPr/>
              </p:nvSpPr>
              <p:spPr>
                <a:xfrm>
                  <a:off x="3752382" y="3933056"/>
                  <a:ext cx="57606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hu-HU" sz="2000" dirty="0" smtClean="0">
                      <a:solidFill>
                        <a:srgbClr val="FF0000"/>
                      </a:solidFill>
                    </a:rPr>
                    <a:t>37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" name="Szövegdoboz 12"/>
                <p:cNvSpPr txBox="1"/>
                <p:nvPr/>
              </p:nvSpPr>
              <p:spPr>
                <a:xfrm>
                  <a:off x="4355976" y="3932524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2000" dirty="0" smtClean="0">
                      <a:solidFill>
                        <a:srgbClr val="FF0000"/>
                      </a:solidFill>
                    </a:rPr>
                    <a:t>1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" name="Szövegdoboz 13"/>
                <p:cNvSpPr txBox="1"/>
                <p:nvPr/>
              </p:nvSpPr>
              <p:spPr>
                <a:xfrm>
                  <a:off x="3727584" y="4302388"/>
                  <a:ext cx="57606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hu-HU" sz="2000" dirty="0" smtClean="0">
                      <a:solidFill>
                        <a:srgbClr val="FF0000"/>
                      </a:solidFill>
                    </a:rPr>
                    <a:t>18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" name="Szövegdoboz 14"/>
                <p:cNvSpPr txBox="1"/>
                <p:nvPr/>
              </p:nvSpPr>
              <p:spPr>
                <a:xfrm>
                  <a:off x="4355976" y="4302387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2000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  <p:sp>
              <p:nvSpPr>
                <p:cNvPr id="16" name="Szövegdoboz 15"/>
                <p:cNvSpPr txBox="1"/>
                <p:nvPr/>
              </p:nvSpPr>
              <p:spPr>
                <a:xfrm>
                  <a:off x="3752382" y="4625019"/>
                  <a:ext cx="57606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hu-HU" sz="2000" dirty="0" smtClean="0">
                      <a:solidFill>
                        <a:srgbClr val="FF0000"/>
                      </a:solidFill>
                    </a:rPr>
                    <a:t>9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" name="Szövegdoboz 16"/>
                <p:cNvSpPr txBox="1"/>
                <p:nvPr/>
              </p:nvSpPr>
              <p:spPr>
                <a:xfrm>
                  <a:off x="4355976" y="4625019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2000" dirty="0" smtClean="0">
                      <a:solidFill>
                        <a:srgbClr val="FF0000"/>
                      </a:solidFill>
                    </a:rPr>
                    <a:t>1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" name="Szövegdoboz 17"/>
                <p:cNvSpPr txBox="1"/>
                <p:nvPr/>
              </p:nvSpPr>
              <p:spPr>
                <a:xfrm>
                  <a:off x="3727584" y="4944955"/>
                  <a:ext cx="57606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hu-HU" sz="2000" dirty="0">
                      <a:solidFill>
                        <a:srgbClr val="FF0000"/>
                      </a:solidFill>
                    </a:rPr>
                    <a:t>4</a:t>
                  </a:r>
                </a:p>
              </p:txBody>
            </p:sp>
            <p:sp>
              <p:nvSpPr>
                <p:cNvPr id="20" name="Szövegdoboz 19"/>
                <p:cNvSpPr txBox="1"/>
                <p:nvPr/>
              </p:nvSpPr>
              <p:spPr>
                <a:xfrm>
                  <a:off x="4368165" y="4944955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2000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  <p:sp>
              <p:nvSpPr>
                <p:cNvPr id="21" name="Szövegdoboz 20"/>
                <p:cNvSpPr txBox="1"/>
                <p:nvPr/>
              </p:nvSpPr>
              <p:spPr>
                <a:xfrm>
                  <a:off x="3750182" y="5301208"/>
                  <a:ext cx="57606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hu-HU" sz="2000" dirty="0" smtClean="0">
                      <a:solidFill>
                        <a:srgbClr val="FF0000"/>
                      </a:solidFill>
                    </a:rPr>
                    <a:t>2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" name="Szövegdoboz 21"/>
                <p:cNvSpPr txBox="1"/>
                <p:nvPr/>
              </p:nvSpPr>
              <p:spPr>
                <a:xfrm>
                  <a:off x="4368165" y="5296125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2000" dirty="0" smtClean="0">
                      <a:solidFill>
                        <a:srgbClr val="FF0000"/>
                      </a:solidFill>
                    </a:rPr>
                    <a:t>0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" name="Szövegdoboz 22"/>
                <p:cNvSpPr txBox="1"/>
                <p:nvPr/>
              </p:nvSpPr>
              <p:spPr>
                <a:xfrm>
                  <a:off x="3608365" y="5662924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hu-HU" sz="2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24" name="Szövegdoboz 23"/>
                <p:cNvSpPr txBox="1"/>
                <p:nvPr/>
              </p:nvSpPr>
              <p:spPr>
                <a:xfrm>
                  <a:off x="3608365" y="5960603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hu-HU" sz="2000" dirty="0" smtClean="0">
                      <a:solidFill>
                        <a:srgbClr val="FF0000"/>
                      </a:solidFill>
                    </a:rPr>
                    <a:t>0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5" name="Szövegdoboz 24"/>
                <p:cNvSpPr txBox="1"/>
                <p:nvPr/>
              </p:nvSpPr>
              <p:spPr>
                <a:xfrm>
                  <a:off x="4368165" y="5662924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2000" dirty="0" smtClean="0">
                      <a:solidFill>
                        <a:srgbClr val="FF0000"/>
                      </a:solidFill>
                    </a:rPr>
                    <a:t>1</a:t>
                  </a:r>
                  <a:endParaRPr lang="hu-HU" sz="2000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29" name="Ellipszis 28"/>
            <p:cNvSpPr/>
            <p:nvPr/>
          </p:nvSpPr>
          <p:spPr>
            <a:xfrm>
              <a:off x="1720804" y="4502443"/>
              <a:ext cx="243893" cy="261610"/>
            </a:xfrm>
            <a:prstGeom prst="ellipse">
              <a:avLst/>
            </a:prstGeom>
            <a:solidFill>
              <a:srgbClr val="FF0000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92893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2</a:t>
            </a:r>
            <a:r>
              <a:rPr lang="hu-HU" b="1" u="sng" cap="all" dirty="0" smtClean="0">
                <a:solidFill>
                  <a:schemeClr val="bg1"/>
                </a:solidFill>
                <a:latin typeface="Agency FB" pitchFamily="2" charset="0"/>
              </a:rPr>
              <a:t>-</a:t>
            </a:r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es számrendszer </a:t>
            </a:r>
            <a:r>
              <a:rPr lang="hu-HU" b="1" u="sng" normalizeH="1" dirty="0" smtClean="0">
                <a:solidFill>
                  <a:schemeClr val="bg1"/>
                </a:solidFill>
                <a:latin typeface="Agency FB" pitchFamily="2" charset="0"/>
              </a:rPr>
              <a:t>(</a:t>
            </a:r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folytatás</a:t>
            </a:r>
            <a:r>
              <a:rPr lang="hu-HU" b="1" u="sng" normalizeH="1" dirty="0" smtClean="0">
                <a:solidFill>
                  <a:schemeClr val="bg1"/>
                </a:solidFill>
                <a:latin typeface="Agency FB" pitchFamily="2" charset="0"/>
              </a:rPr>
              <a:t>)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Agency FB" pitchFamily="2" charset="0"/>
              </a:rPr>
              <a:t>Kettes számrendszer helyi értékes számrendszerhez tartozik. Alapja a 2. Ehhez a számhoz egész számú hatványai adják meg a helyi értékeket. Tört számokat is lehet konvertálni a kettes számrendszerbe. A tizedes vessző </a:t>
            </a:r>
            <a:r>
              <a:rPr lang="hu-HU" dirty="0">
                <a:latin typeface="Agency FB" pitchFamily="2" charset="0"/>
              </a:rPr>
              <a:t>után következő (</a:t>
            </a:r>
            <a:r>
              <a:rPr lang="hu-HU" dirty="0" err="1">
                <a:latin typeface="Agency FB" pitchFamily="2" charset="0"/>
              </a:rPr>
              <a:t>decmális</a:t>
            </a:r>
            <a:r>
              <a:rPr lang="hu-HU" dirty="0">
                <a:latin typeface="Agency FB" pitchFamily="2" charset="0"/>
              </a:rPr>
              <a:t> számrendszerben az egynél kisebb) érték kettőnek szintén hatványaként lesz kifejezve, de a negatív hatványokat használjuk.</a:t>
            </a:r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414087" y="5255469"/>
            <a:ext cx="1957118" cy="648072"/>
            <a:chOff x="414087" y="5255469"/>
            <a:chExt cx="1957118" cy="648072"/>
          </a:xfrm>
        </p:grpSpPr>
        <p:sp>
          <p:nvSpPr>
            <p:cNvPr id="10" name="Jobbra nyíl 9">
              <a:hlinkClick r:id="rId2" action="ppaction://hlinksldjump"/>
            </p:cNvPr>
            <p:cNvSpPr/>
            <p:nvPr/>
          </p:nvSpPr>
          <p:spPr>
            <a:xfrm rot="10800000">
              <a:off x="414087" y="5255469"/>
              <a:ext cx="1944216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Szövegdoboz 10">
              <a:hlinkClick r:id="rId2" action="ppaction://hlinksldjump"/>
            </p:cNvPr>
            <p:cNvSpPr txBox="1"/>
            <p:nvPr/>
          </p:nvSpPr>
          <p:spPr>
            <a:xfrm>
              <a:off x="426989" y="5404574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Vissza az előzőre</a:t>
              </a:r>
              <a:endParaRPr lang="hu-HU" dirty="0"/>
            </a:p>
          </p:txBody>
        </p:sp>
      </p:grpSp>
      <p:grpSp>
        <p:nvGrpSpPr>
          <p:cNvPr id="15" name="Csoportba foglalás 14"/>
          <p:cNvGrpSpPr/>
          <p:nvPr/>
        </p:nvGrpSpPr>
        <p:grpSpPr>
          <a:xfrm>
            <a:off x="395536" y="6093684"/>
            <a:ext cx="1962768" cy="648072"/>
            <a:chOff x="395536" y="6093684"/>
            <a:chExt cx="1962768" cy="648072"/>
          </a:xfrm>
        </p:grpSpPr>
        <p:sp>
          <p:nvSpPr>
            <p:cNvPr id="12" name="Jobbra nyíl 11">
              <a:hlinkClick r:id="rId3" action="ppaction://hlinksldjump"/>
            </p:cNvPr>
            <p:cNvSpPr/>
            <p:nvPr/>
          </p:nvSpPr>
          <p:spPr>
            <a:xfrm rot="10800000">
              <a:off x="395536" y="6093684"/>
              <a:ext cx="1944216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Szövegdoboz 12">
              <a:hlinkClick r:id="rId3" action="ppaction://hlinksldjump"/>
            </p:cNvPr>
            <p:cNvSpPr txBox="1"/>
            <p:nvPr/>
          </p:nvSpPr>
          <p:spPr>
            <a:xfrm>
              <a:off x="414088" y="6233054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Vissza a főmenüre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104761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10</a:t>
            </a:r>
            <a:r>
              <a:rPr lang="hu-HU" b="1" u="sng" cap="all" dirty="0" smtClean="0">
                <a:solidFill>
                  <a:schemeClr val="bg1"/>
                </a:solidFill>
                <a:latin typeface="Agency FB" pitchFamily="2" charset="0"/>
              </a:rPr>
              <a:t>-</a:t>
            </a:r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es számrendszer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Agency FB" pitchFamily="2" charset="0"/>
              </a:rPr>
              <a:t>A tízes számrendszer a számok ábrázolásának legelterjedtebb módja. Számjegyei a 0, 1, 2, 3, 4, 5, 6, 7, 8, 9. Helyi értékei a 10 hatványai. A nem egész számok tizedes tört formájában ábrázolhatóak benne.</a:t>
            </a:r>
            <a:endParaRPr lang="hu-HU" dirty="0">
              <a:latin typeface="Agency FB" pitchFamily="2" charset="0"/>
            </a:endParaRPr>
          </a:p>
        </p:txBody>
      </p:sp>
      <p:grpSp>
        <p:nvGrpSpPr>
          <p:cNvPr id="47" name="Csoportba foglalás 46"/>
          <p:cNvGrpSpPr/>
          <p:nvPr/>
        </p:nvGrpSpPr>
        <p:grpSpPr>
          <a:xfrm>
            <a:off x="1331640" y="3789040"/>
            <a:ext cx="6408712" cy="2811128"/>
            <a:chOff x="1331640" y="3933056"/>
            <a:chExt cx="6408712" cy="2811128"/>
          </a:xfrm>
        </p:grpSpPr>
        <p:grpSp>
          <p:nvGrpSpPr>
            <p:cNvPr id="25" name="Csoportba foglalás 24"/>
            <p:cNvGrpSpPr/>
            <p:nvPr/>
          </p:nvGrpSpPr>
          <p:grpSpPr>
            <a:xfrm>
              <a:off x="1331640" y="3933056"/>
              <a:ext cx="6408712" cy="2811128"/>
              <a:chOff x="1331640" y="3933056"/>
              <a:chExt cx="6408712" cy="2811128"/>
            </a:xfrm>
          </p:grpSpPr>
          <p:sp>
            <p:nvSpPr>
              <p:cNvPr id="27" name="Téglalap 26"/>
              <p:cNvSpPr/>
              <p:nvPr/>
            </p:nvSpPr>
            <p:spPr>
              <a:xfrm>
                <a:off x="1331640" y="4007880"/>
                <a:ext cx="6408712" cy="2736304"/>
              </a:xfrm>
              <a:prstGeom prst="rect">
                <a:avLst/>
              </a:prstGeom>
              <a:gradFill>
                <a:gsLst>
                  <a:gs pos="1000">
                    <a:schemeClr val="tx2">
                      <a:lumMod val="20000"/>
                      <a:lumOff val="80000"/>
                    </a:schemeClr>
                  </a:gs>
                  <a:gs pos="0">
                    <a:schemeClr val="tx2">
                      <a:lumMod val="40000"/>
                      <a:lumOff val="60000"/>
                    </a:schemeClr>
                  </a:gs>
                  <a:gs pos="54000">
                    <a:schemeClr val="tx2">
                      <a:lumMod val="75000"/>
                    </a:schemeClr>
                  </a:gs>
                  <a:gs pos="66000">
                    <a:schemeClr val="tx2">
                      <a:lumMod val="75000"/>
                    </a:schemeClr>
                  </a:gs>
                  <a:gs pos="96000">
                    <a:schemeClr val="tx2">
                      <a:lumMod val="50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Szövegdoboz 27"/>
              <p:cNvSpPr txBox="1"/>
              <p:nvPr/>
            </p:nvSpPr>
            <p:spPr>
              <a:xfrm>
                <a:off x="1331640" y="3933056"/>
                <a:ext cx="6408712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u="sng" dirty="0" smtClean="0">
                    <a:solidFill>
                      <a:srgbClr val="FF0000"/>
                    </a:solidFill>
                  </a:rPr>
                  <a:t>Kiszámolása:</a:t>
                </a:r>
              </a:p>
              <a:p>
                <a:pPr>
                  <a:spcBef>
                    <a:spcPts val="1200"/>
                  </a:spcBef>
                </a:pPr>
                <a:r>
                  <a:rPr lang="hu-HU" sz="2400" dirty="0" smtClean="0">
                    <a:solidFill>
                      <a:srgbClr val="FF0000"/>
                    </a:solidFill>
                  </a:rPr>
                  <a:t>125</a:t>
                </a:r>
                <a:r>
                  <a:rPr lang="hu-HU" sz="2400" baseline="-25000" dirty="0" smtClean="0">
                    <a:solidFill>
                      <a:srgbClr val="FF0000"/>
                    </a:solidFill>
                  </a:rPr>
                  <a:t>10</a:t>
                </a:r>
                <a:r>
                  <a:rPr lang="hu-HU" sz="2400" dirty="0" smtClean="0">
                    <a:solidFill>
                      <a:srgbClr val="FF0000"/>
                    </a:solidFill>
                  </a:rPr>
                  <a:t>=1*100+2*10+5*1</a:t>
                </a:r>
              </a:p>
              <a:p>
                <a:pPr>
                  <a:spcBef>
                    <a:spcPts val="1200"/>
                  </a:spcBef>
                </a:pPr>
                <a:r>
                  <a:rPr lang="hu-HU" sz="2000" b="1" dirty="0">
                    <a:solidFill>
                      <a:srgbClr val="FF0000"/>
                    </a:solidFill>
                  </a:rPr>
                  <a:t>A</a:t>
                </a:r>
                <a:r>
                  <a:rPr lang="hu-HU" sz="2000" b="1" dirty="0" smtClean="0">
                    <a:solidFill>
                      <a:srgbClr val="FF0000"/>
                    </a:solidFill>
                  </a:rPr>
                  <a:t>z alaki érték még megszorzódik a alapszám </a:t>
                </a:r>
                <a:r>
                  <a:rPr lang="hu-HU" sz="2000" dirty="0" smtClean="0">
                    <a:solidFill>
                      <a:srgbClr val="FF0000"/>
                    </a:solidFill>
                  </a:rPr>
                  <a:t>(10-es számrendszer esetén: 10) </a:t>
                </a:r>
                <a:r>
                  <a:rPr lang="hu-HU" sz="2000" b="1" dirty="0" smtClean="0">
                    <a:solidFill>
                      <a:srgbClr val="FF0000"/>
                    </a:solidFill>
                  </a:rPr>
                  <a:t>adott pozíciója szerint a hatványával</a:t>
                </a:r>
                <a:r>
                  <a:rPr lang="hu-HU" sz="2000" dirty="0" smtClean="0">
                    <a:solidFill>
                      <a:srgbClr val="FF0000"/>
                    </a:solidFill>
                  </a:rPr>
                  <a:t>.</a:t>
                </a:r>
                <a:endParaRPr lang="hu-HU" sz="2400" baseline="-25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5" name="Ellipszis 44"/>
            <p:cNvSpPr/>
            <p:nvPr/>
          </p:nvSpPr>
          <p:spPr>
            <a:xfrm>
              <a:off x="1850258" y="4656330"/>
              <a:ext cx="273470" cy="261611"/>
            </a:xfrm>
            <a:prstGeom prst="ellipse">
              <a:avLst/>
            </a:prstGeom>
            <a:solidFill>
              <a:srgbClr val="FF0000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8" name="Csoportba foglalás 47"/>
          <p:cNvGrpSpPr/>
          <p:nvPr/>
        </p:nvGrpSpPr>
        <p:grpSpPr>
          <a:xfrm>
            <a:off x="220361" y="188640"/>
            <a:ext cx="1962768" cy="648072"/>
            <a:chOff x="395536" y="6093684"/>
            <a:chExt cx="1962768" cy="648072"/>
          </a:xfrm>
        </p:grpSpPr>
        <p:sp>
          <p:nvSpPr>
            <p:cNvPr id="49" name="Jobbra nyíl 48">
              <a:hlinkClick r:id="rId2" action="ppaction://hlinksldjump"/>
            </p:cNvPr>
            <p:cNvSpPr/>
            <p:nvPr/>
          </p:nvSpPr>
          <p:spPr>
            <a:xfrm rot="10800000">
              <a:off x="395536" y="6093684"/>
              <a:ext cx="1944216" cy="6480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Szövegdoboz 49">
              <a:hlinkClick r:id="rId2" action="ppaction://hlinksldjump"/>
            </p:cNvPr>
            <p:cNvSpPr txBox="1"/>
            <p:nvPr/>
          </p:nvSpPr>
          <p:spPr>
            <a:xfrm>
              <a:off x="414088" y="6233054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Vissza a főmenüre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369711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16</a:t>
            </a:r>
            <a:r>
              <a:rPr lang="hu-HU" b="1" u="sng" cap="all" dirty="0" smtClean="0">
                <a:solidFill>
                  <a:schemeClr val="bg1"/>
                </a:solidFill>
                <a:latin typeface="Agency FB" pitchFamily="2" charset="0"/>
              </a:rPr>
              <a:t>-</a:t>
            </a:r>
            <a:r>
              <a:rPr lang="hu-HU" b="1" u="sng" cap="all" normalizeH="1" dirty="0">
                <a:solidFill>
                  <a:schemeClr val="bg1"/>
                </a:solidFill>
                <a:latin typeface="Agency FB" pitchFamily="2" charset="0"/>
              </a:rPr>
              <a:t>o</a:t>
            </a:r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s számrendszer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Agency FB" pitchFamily="2" charset="0"/>
              </a:rPr>
              <a:t>Adott számrendszerben 0-9-ig és az A, B, C, D, E, F betűk adnak értéket sorrendben: 10, 11, 12, 13, 14, 15. Informatikában kulcsfontosságú szerepe van, a programozók is előszeretettel használják.</a:t>
            </a:r>
            <a:endParaRPr lang="hu-HU" dirty="0">
              <a:latin typeface="Agency FB" pitchFamily="2" charset="0"/>
            </a:endParaRPr>
          </a:p>
        </p:txBody>
      </p:sp>
      <p:grpSp>
        <p:nvGrpSpPr>
          <p:cNvPr id="6" name="Csoportba foglalás 5"/>
          <p:cNvGrpSpPr/>
          <p:nvPr/>
        </p:nvGrpSpPr>
        <p:grpSpPr>
          <a:xfrm>
            <a:off x="3436760" y="4506585"/>
            <a:ext cx="2221961" cy="1270322"/>
            <a:chOff x="1331640" y="4007880"/>
            <a:chExt cx="6408712" cy="2736304"/>
          </a:xfrm>
        </p:grpSpPr>
        <p:sp>
          <p:nvSpPr>
            <p:cNvPr id="8" name="Téglalap 7"/>
            <p:cNvSpPr/>
            <p:nvPr/>
          </p:nvSpPr>
          <p:spPr>
            <a:xfrm>
              <a:off x="1331640" y="4007880"/>
              <a:ext cx="6408712" cy="2736304"/>
            </a:xfrm>
            <a:prstGeom prst="rect">
              <a:avLst/>
            </a:prstGeom>
            <a:gradFill>
              <a:gsLst>
                <a:gs pos="1000">
                  <a:schemeClr val="tx2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54000">
                  <a:schemeClr val="tx2">
                    <a:lumMod val="75000"/>
                  </a:schemeClr>
                </a:gs>
                <a:gs pos="66000">
                  <a:schemeClr val="tx2">
                    <a:lumMod val="75000"/>
                  </a:schemeClr>
                </a:gs>
                <a:gs pos="96000">
                  <a:schemeClr val="tx2">
                    <a:lumMod val="50000"/>
                  </a:schemeClr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1331640" y="4097543"/>
              <a:ext cx="6408712" cy="2585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u="sng" dirty="0" smtClean="0">
                  <a:solidFill>
                    <a:srgbClr val="FF0000"/>
                  </a:solidFill>
                </a:rPr>
                <a:t>Pl.: Átváltások: </a:t>
              </a:r>
            </a:p>
            <a:p>
              <a:r>
                <a:rPr lang="hu-HU" sz="2400" dirty="0" smtClean="0">
                  <a:solidFill>
                    <a:srgbClr val="FF0000"/>
                  </a:solidFill>
                </a:rPr>
                <a:t>1</a:t>
              </a:r>
              <a:r>
                <a:rPr lang="hu-HU" sz="2400" baseline="-25000" dirty="0" smtClean="0">
                  <a:solidFill>
                    <a:srgbClr val="FF0000"/>
                  </a:solidFill>
                </a:rPr>
                <a:t>16</a:t>
              </a:r>
              <a:r>
                <a:rPr lang="hu-HU" sz="2400" dirty="0" smtClean="0">
                  <a:solidFill>
                    <a:srgbClr val="FF0000"/>
                  </a:solidFill>
                </a:rPr>
                <a:t>= 4 bit </a:t>
              </a:r>
            </a:p>
            <a:p>
              <a:r>
                <a:rPr lang="hu-HU" sz="2400" dirty="0">
                  <a:solidFill>
                    <a:srgbClr val="FF0000"/>
                  </a:solidFill>
                </a:rPr>
                <a:t>2</a:t>
              </a:r>
              <a:r>
                <a:rPr lang="hu-HU" sz="2400" baseline="-25000" dirty="0" smtClean="0">
                  <a:solidFill>
                    <a:srgbClr val="FF0000"/>
                  </a:solidFill>
                </a:rPr>
                <a:t>16</a:t>
              </a:r>
              <a:r>
                <a:rPr lang="hu-HU" sz="2400" dirty="0" smtClean="0">
                  <a:solidFill>
                    <a:srgbClr val="FF0000"/>
                  </a:solidFill>
                </a:rPr>
                <a:t>= 1 bájt </a:t>
              </a:r>
            </a:p>
          </p:txBody>
        </p:sp>
      </p:grpSp>
      <p:sp>
        <p:nvSpPr>
          <p:cNvPr id="12" name="Jobbra nyíl 11">
            <a:hlinkClick r:id="rId2" action="ppaction://hlinksldjump"/>
          </p:cNvPr>
          <p:cNvSpPr/>
          <p:nvPr/>
        </p:nvSpPr>
        <p:spPr>
          <a:xfrm rot="10800000">
            <a:off x="200792" y="404664"/>
            <a:ext cx="202321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hlinkClick r:id="rId2" action="ppaction://hlinksldjump"/>
          </p:cNvPr>
          <p:cNvSpPr txBox="1"/>
          <p:nvPr/>
        </p:nvSpPr>
        <p:spPr>
          <a:xfrm>
            <a:off x="344812" y="544034"/>
            <a:ext cx="188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Vissza a főmenüre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573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Átszámítások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hu-HU" u="sng" dirty="0" smtClean="0">
                <a:latin typeface="Agency FB" pitchFamily="2" charset="0"/>
              </a:rPr>
              <a:t>Decimálisból binárisba:</a:t>
            </a:r>
          </a:p>
          <a:p>
            <a:r>
              <a:rPr lang="hu-HU" dirty="0" smtClean="0">
                <a:latin typeface="Agency FB" pitchFamily="2" charset="0"/>
              </a:rPr>
              <a:t>Egy adott számot sorozatosan elosztunk kettővel. Az osztás maradékát feljegyezzük (0, 1) majd az osztás után kifejezzük az eredmény egész részét:</a:t>
            </a:r>
          </a:p>
          <a:p>
            <a:endParaRPr lang="hu-HU" dirty="0">
              <a:latin typeface="Agency FB" pitchFamily="2" charset="0"/>
            </a:endParaRPr>
          </a:p>
        </p:txBody>
      </p:sp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416196"/>
              </p:ext>
            </p:extLst>
          </p:nvPr>
        </p:nvGraphicFramePr>
        <p:xfrm>
          <a:off x="683568" y="3212976"/>
          <a:ext cx="7812360" cy="2547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kumentum" r:id="rId4" imgW="6071616" imgH="1892808" progId="Word.Document.8">
                  <p:embed/>
                </p:oleObj>
              </mc:Choice>
              <mc:Fallback>
                <p:oleObj name="Dokumentum" r:id="rId4" imgW="6071616" imgH="1892808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212976"/>
                        <a:ext cx="7812360" cy="25471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Csoportba foglalás 18"/>
          <p:cNvGrpSpPr/>
          <p:nvPr/>
        </p:nvGrpSpPr>
        <p:grpSpPr>
          <a:xfrm>
            <a:off x="3419872" y="5661248"/>
            <a:ext cx="2376264" cy="936104"/>
            <a:chOff x="3131840" y="5805264"/>
            <a:chExt cx="2376264" cy="936104"/>
          </a:xfrm>
        </p:grpSpPr>
        <p:sp>
          <p:nvSpPr>
            <p:cNvPr id="20" name="Téglalap 19">
              <a:hlinkClick r:id="rId6" action="ppaction://hlinksldjump"/>
            </p:cNvPr>
            <p:cNvSpPr/>
            <p:nvPr/>
          </p:nvSpPr>
          <p:spPr>
            <a:xfrm>
              <a:off x="3131840" y="5805264"/>
              <a:ext cx="2376264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Szövegdoboz 20"/>
            <p:cNvSpPr txBox="1"/>
            <p:nvPr/>
          </p:nvSpPr>
          <p:spPr>
            <a:xfrm>
              <a:off x="3468541" y="6088650"/>
              <a:ext cx="1702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TOVÁBB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29335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Átszámítások</a:t>
            </a:r>
            <a:endParaRPr lang="hu-HU" b="1" dirty="0">
              <a:solidFill>
                <a:schemeClr val="bg1"/>
              </a:solidFill>
              <a:latin typeface="Agency FB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>
                <a:latin typeface="Agency FB" pitchFamily="2" charset="0"/>
              </a:rPr>
              <a:t>Hexadecimálisból binárisba: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hu-HU" dirty="0">
                <a:latin typeface="Agency FB" pitchFamily="2" charset="0"/>
              </a:rPr>
              <a:t>M</a:t>
            </a:r>
            <a:r>
              <a:rPr lang="hu-HU" dirty="0" smtClean="0">
                <a:latin typeface="Agency FB" pitchFamily="2" charset="0"/>
              </a:rPr>
              <a:t>inden </a:t>
            </a:r>
            <a:r>
              <a:rPr lang="hu-HU" dirty="0">
                <a:latin typeface="Agency FB" pitchFamily="2" charset="0"/>
              </a:rPr>
              <a:t>hexadecimális számjegyből egy bináris </a:t>
            </a:r>
            <a:r>
              <a:rPr lang="hu-HU" dirty="0" smtClean="0">
                <a:latin typeface="Agency FB" pitchFamily="2" charset="0"/>
              </a:rPr>
              <a:t>számnégyes alakítunk, </a:t>
            </a:r>
            <a:r>
              <a:rPr lang="hu-HU" dirty="0">
                <a:latin typeface="Agency FB" pitchFamily="2" charset="0"/>
              </a:rPr>
              <a:t>és az így kapott eredményt  sorban egymás mellé írjuk.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hu-HU" dirty="0">
                <a:latin typeface="Agency FB" pitchFamily="2" charset="0"/>
              </a:rPr>
              <a:t>Például</a:t>
            </a:r>
            <a:r>
              <a:rPr lang="hu-HU" dirty="0" smtClean="0">
                <a:latin typeface="Agency FB" pitchFamily="2" charset="0"/>
              </a:rPr>
              <a:t>: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r>
              <a:rPr lang="hu-HU" dirty="0" smtClean="0">
                <a:solidFill>
                  <a:srgbClr val="FF0000"/>
                </a:solidFill>
                <a:latin typeface="+mj-lt"/>
              </a:rPr>
              <a:t>A91B7</a:t>
            </a:r>
            <a:r>
              <a:rPr lang="hu-HU" baseline="-25000" dirty="0" smtClean="0">
                <a:solidFill>
                  <a:srgbClr val="FF0000"/>
                </a:solidFill>
                <a:latin typeface="+mj-lt"/>
              </a:rPr>
              <a:t>16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=A     9     1     B     7</a:t>
            </a:r>
            <a:endParaRPr lang="hu-HU" baseline="-25000" dirty="0">
              <a:solidFill>
                <a:srgbClr val="FF0000"/>
              </a:solidFill>
              <a:latin typeface="+mj-lt"/>
            </a:endParaRPr>
          </a:p>
          <a:p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2629922" y="4509120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/>
          <p:nvPr/>
        </p:nvCxnSpPr>
        <p:spPr>
          <a:xfrm>
            <a:off x="3219306" y="4528119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3923928" y="4509120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4572000" y="4509120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5292080" y="4509120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2267744" y="524819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1010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843808" y="524819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1001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563888" y="524819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0001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4178959" y="52529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1011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4932040" y="52529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0111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724128" y="5229200"/>
            <a:ext cx="3827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=10101001000110110111</a:t>
            </a:r>
            <a:endParaRPr lang="hu-HU" dirty="0">
              <a:solidFill>
                <a:srgbClr val="FF0000"/>
              </a:solidFill>
            </a:endParaRPr>
          </a:p>
        </p:txBody>
      </p:sp>
      <p:grpSp>
        <p:nvGrpSpPr>
          <p:cNvPr id="18" name="Csoportba foglalás 17"/>
          <p:cNvGrpSpPr/>
          <p:nvPr/>
        </p:nvGrpSpPr>
        <p:grpSpPr>
          <a:xfrm>
            <a:off x="3419872" y="5661248"/>
            <a:ext cx="2376264" cy="936104"/>
            <a:chOff x="3131840" y="5805264"/>
            <a:chExt cx="2376264" cy="936104"/>
          </a:xfrm>
        </p:grpSpPr>
        <p:sp>
          <p:nvSpPr>
            <p:cNvPr id="16" name="Téglalap 15">
              <a:hlinkClick r:id="rId2" action="ppaction://hlinksldjump"/>
            </p:cNvPr>
            <p:cNvSpPr/>
            <p:nvPr/>
          </p:nvSpPr>
          <p:spPr>
            <a:xfrm>
              <a:off x="3131840" y="5805264"/>
              <a:ext cx="2376264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3468541" y="6088650"/>
              <a:ext cx="1702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TOVÁBB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154869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cap="all" normalizeH="1" dirty="0" smtClean="0">
                <a:solidFill>
                  <a:schemeClr val="bg1"/>
                </a:solidFill>
                <a:latin typeface="Agency FB" pitchFamily="2" charset="0"/>
              </a:rPr>
              <a:t>Átszámítások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>
                <a:latin typeface="Agency FB" pitchFamily="2" charset="0"/>
              </a:rPr>
              <a:t>Binárisból decimálisba:</a:t>
            </a:r>
          </a:p>
          <a:p>
            <a:r>
              <a:rPr lang="hu-HU" dirty="0" smtClean="0">
                <a:latin typeface="Agency FB" pitchFamily="2" charset="0"/>
              </a:rPr>
              <a:t>Átváltáskor az együtthatókkal (0,1) szorozzuk az adott helyértékeket:</a:t>
            </a:r>
          </a:p>
          <a:p>
            <a:r>
              <a:rPr lang="hu-HU" dirty="0" smtClean="0">
                <a:solidFill>
                  <a:srgbClr val="FF0000"/>
                </a:solidFill>
                <a:latin typeface="+mj-lt"/>
              </a:rPr>
              <a:t>11001100</a:t>
            </a:r>
            <a:r>
              <a:rPr lang="hu-HU" baseline="-25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=1*2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7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+1*2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6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+0*2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5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+0*2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+1*2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+1*2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+0*2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+0*2</a:t>
            </a:r>
            <a:r>
              <a:rPr lang="hu-HU" baseline="30000" dirty="0" smtClean="0">
                <a:solidFill>
                  <a:srgbClr val="FF0000"/>
                </a:solidFill>
                <a:latin typeface="+mj-lt"/>
              </a:rPr>
              <a:t>0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= =128+64+0+</a:t>
            </a:r>
            <a:r>
              <a:rPr lang="hu-HU" dirty="0" err="1">
                <a:solidFill>
                  <a:srgbClr val="FF0000"/>
                </a:solidFill>
                <a:latin typeface="+mj-lt"/>
              </a:rPr>
              <a:t>0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+8+4+0+</a:t>
            </a:r>
            <a:r>
              <a:rPr lang="hu-HU" dirty="0" err="1">
                <a:solidFill>
                  <a:srgbClr val="FF0000"/>
                </a:solidFill>
                <a:latin typeface="+mj-lt"/>
              </a:rPr>
              <a:t>0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 = </a:t>
            </a:r>
            <a:r>
              <a:rPr lang="hu-HU" dirty="0" smtClean="0">
                <a:solidFill>
                  <a:srgbClr val="FF0000"/>
                </a:solidFill>
                <a:latin typeface="+mj-lt"/>
              </a:rPr>
              <a:t>204</a:t>
            </a:r>
            <a:r>
              <a:rPr lang="hu-HU" baseline="-25000" dirty="0" smtClean="0">
                <a:solidFill>
                  <a:srgbClr val="FF0000"/>
                </a:solidFill>
                <a:latin typeface="+mj-lt"/>
              </a:rPr>
              <a:t>10</a:t>
            </a:r>
            <a:endParaRPr lang="hu-HU" baseline="-25000" dirty="0">
              <a:solidFill>
                <a:srgbClr val="FF0000"/>
              </a:solidFill>
              <a:latin typeface="+mj-lt"/>
            </a:endParaRPr>
          </a:p>
          <a:p>
            <a:endParaRPr lang="hu-HU" dirty="0" smtClean="0">
              <a:latin typeface="Agency FB" pitchFamily="2" charset="0"/>
            </a:endParaRPr>
          </a:p>
          <a:p>
            <a:endParaRPr lang="hu-HU" dirty="0"/>
          </a:p>
        </p:txBody>
      </p:sp>
      <p:grpSp>
        <p:nvGrpSpPr>
          <p:cNvPr id="4" name="Csoportba foglalás 3"/>
          <p:cNvGrpSpPr/>
          <p:nvPr/>
        </p:nvGrpSpPr>
        <p:grpSpPr>
          <a:xfrm>
            <a:off x="3420000" y="5662800"/>
            <a:ext cx="2376264" cy="936104"/>
            <a:chOff x="3131840" y="5805264"/>
            <a:chExt cx="2376264" cy="936104"/>
          </a:xfrm>
        </p:grpSpPr>
        <p:sp>
          <p:nvSpPr>
            <p:cNvPr id="5" name="Téglalap 4">
              <a:hlinkClick r:id="rId2" action="ppaction://hlinksldjump"/>
            </p:cNvPr>
            <p:cNvSpPr/>
            <p:nvPr/>
          </p:nvSpPr>
          <p:spPr>
            <a:xfrm>
              <a:off x="3131840" y="5805264"/>
              <a:ext cx="2376264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3468541" y="6088650"/>
              <a:ext cx="1702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TOVÁBB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21841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476</Words>
  <Application>Microsoft Office PowerPoint</Application>
  <PresentationFormat>Diavetítés a képernyőre (4:3 oldalarány)</PresentationFormat>
  <Paragraphs>83</Paragraphs>
  <Slides>11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3" baseType="lpstr">
      <vt:lpstr>Office-téma</vt:lpstr>
      <vt:lpstr>Dokumentum</vt:lpstr>
      <vt:lpstr>Számrendszerek</vt:lpstr>
      <vt:lpstr>Számrendszerek</vt:lpstr>
      <vt:lpstr>2-es számrendszer</vt:lpstr>
      <vt:lpstr>2-es számrendszer (folytatás)</vt:lpstr>
      <vt:lpstr>10-es számrendszer</vt:lpstr>
      <vt:lpstr>16-os számrendszer</vt:lpstr>
      <vt:lpstr>Átszámítások</vt:lpstr>
      <vt:lpstr>Átszámítások</vt:lpstr>
      <vt:lpstr>Átszámítások</vt:lpstr>
      <vt:lpstr>Átszámítások</vt:lpstr>
      <vt:lpstr>Átszámítások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Számrendszerek</dc:title>
  <dc:creator>VM</dc:creator>
  <cp:lastModifiedBy>VM</cp:lastModifiedBy>
  <cp:revision>41</cp:revision>
  <dcterms:created xsi:type="dcterms:W3CDTF">2012-01-30T15:54:52Z</dcterms:created>
  <dcterms:modified xsi:type="dcterms:W3CDTF">2012-01-31T04:59:47Z</dcterms:modified>
</cp:coreProperties>
</file>