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72" r:id="rId12"/>
    <p:sldId id="265" r:id="rId13"/>
    <p:sldId id="266" r:id="rId14"/>
    <p:sldId id="267" r:id="rId15"/>
    <p:sldId id="271" r:id="rId16"/>
    <p:sldId id="269" r:id="rId17"/>
    <p:sldId id="270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101A7-A540-4BAF-A382-CF9B3D82AB0C}" type="datetimeFigureOut">
              <a:rPr lang="hu-HU" smtClean="0"/>
              <a:pPr/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CC296-EA7C-419B-B362-43C0A2D1653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memória története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Készítette: Tóth Benjamin</a:t>
            </a:r>
            <a:br>
              <a:rPr lang="hu-HU" dirty="0" smtClean="0"/>
            </a:br>
            <a:r>
              <a:rPr lang="hu-HU" dirty="0" smtClean="0"/>
              <a:t>Felkészítő: Utassy Andrea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Virtuális memória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A </a:t>
            </a:r>
            <a:r>
              <a:rPr lang="hu-HU" b="1" dirty="0"/>
              <a:t>virtuális memória</a:t>
            </a:r>
            <a:r>
              <a:rPr lang="hu-HU" dirty="0"/>
              <a:t> egy, az operációs rendszer vagy a számítógép hardvere által nyújtott szolgáltatás (legtöbbször a kettő szoros együttműködése), amit általában egy külső tárolóterület (merevlemez) igénybevételével, a futó program(ok) számára transzparens módon biztosítja, hogy a program végrehajtáskor a központi vagy operatív memória fizikai korlátai észrevétlenek legyenek.</a:t>
            </a:r>
          </a:p>
          <a:p>
            <a:r>
              <a:rPr lang="hu-HU" dirty="0"/>
              <a:t>Az operációs rendszer úgy szabadít fel operatív memóriát az éppen futó program számára, hogy a memóriában tárolt, de éppen nem használt blokkokat (</a:t>
            </a:r>
            <a:r>
              <a:rPr lang="hu-HU" i="1" dirty="0"/>
              <a:t>lapokat</a:t>
            </a:r>
            <a:r>
              <a:rPr lang="hu-HU" dirty="0"/>
              <a:t>) kiírja a külső tárolóra, amikor pedig ismét szükség van rájuk, visszaolvassa őket. Mivel a merevlemez sebessége töredéke a memória sebességének, nagyon sok múlik azon, hogy a virtuálismemória-kezelő milyen stratégiát alkalmaz az operatív memóriából kimozgatandó lapok kiválasztásakor.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Virtuális memória</a:t>
            </a:r>
            <a:endParaRPr lang="hu-HU" dirty="0"/>
          </a:p>
        </p:txBody>
      </p:sp>
      <p:pic>
        <p:nvPicPr>
          <p:cNvPr id="4" name="Tartalom helye 3" descr="0228rad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06500" y="1602581"/>
            <a:ext cx="6731000" cy="45212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Virtuális memória</a:t>
            </a:r>
            <a:br>
              <a:rPr lang="hu-HU" dirty="0" smtClean="0"/>
            </a:br>
            <a:r>
              <a:rPr lang="hu-HU" dirty="0" smtClean="0"/>
              <a:t>Történelmi háttér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/>
              <a:t>A virtuális memóriakezelés előzménye az a memórialapozási technológia, amelyet az ismert hobbiszámítógépek is alkalmaznak, amikor a processzor által kezelhető címtartomány (tipikusan 64 </a:t>
            </a:r>
            <a:r>
              <a:rPr lang="hu-HU" dirty="0" err="1"/>
              <a:t>KiB</a:t>
            </a:r>
            <a:r>
              <a:rPr lang="hu-HU" dirty="0"/>
              <a:t>) kevés a fizikai memóriák eléréséhez. Szép példa az </a:t>
            </a:r>
            <a:r>
              <a:rPr lang="hu-HU" dirty="0" err="1"/>
              <a:t>Enterprise</a:t>
            </a:r>
            <a:r>
              <a:rPr lang="hu-HU" dirty="0"/>
              <a:t> 128: a címtartományt 4 db 16KiB-os </a:t>
            </a:r>
            <a:r>
              <a:rPr lang="hu-HU" i="1" dirty="0"/>
              <a:t>keretre</a:t>
            </a:r>
            <a:r>
              <a:rPr lang="hu-HU" dirty="0"/>
              <a:t> (A-D), a fizikai memóriát pedig </a:t>
            </a:r>
            <a:r>
              <a:rPr lang="hu-HU" dirty="0" err="1"/>
              <a:t>max</a:t>
            </a:r>
            <a:r>
              <a:rPr lang="hu-HU" dirty="0"/>
              <a:t>. 256 db ugyanekkora</a:t>
            </a:r>
            <a:r>
              <a:rPr lang="hu-HU" i="1" dirty="0"/>
              <a:t>lapra</a:t>
            </a:r>
            <a:r>
              <a:rPr lang="hu-HU" dirty="0"/>
              <a:t> bontották (0-255), és egy kiegészítő címfordító hardver segítségével gondoskodtak arról, hogy minden kerethez minden lap hozzárendelhető legyen, így a kezelhető teljes memória legfeljebb 4MiB lehetett.</a:t>
            </a:r>
          </a:p>
          <a:p>
            <a:r>
              <a:rPr lang="hu-HU" dirty="0"/>
              <a:t>A valódi virtuális memória első megjelenésekor (IBM OS/SVS) a folyamatok továbbra is </a:t>
            </a:r>
            <a:r>
              <a:rPr lang="hu-HU" i="1" dirty="0"/>
              <a:t>közös címtartományban</a:t>
            </a:r>
            <a:r>
              <a:rPr lang="hu-HU" dirty="0"/>
              <a:t> futottak, a virtuális memória jelentősége csak annyi volt, hogy a címtartomány a fizikai memóriaméretnél nagyobb lehetett.</a:t>
            </a:r>
          </a:p>
          <a:p>
            <a:r>
              <a:rPr lang="hu-HU" dirty="0"/>
              <a:t>A következő lépés (IBM OS/MVS) a folyamatok </a:t>
            </a:r>
            <a:r>
              <a:rPr lang="hu-HU" i="1" dirty="0"/>
              <a:t>önálló címtartományba</a:t>
            </a:r>
            <a:r>
              <a:rPr lang="hu-HU" dirty="0"/>
              <a:t> helyezése volt, ami lehetővé tette, hogy a programok fix címre töltődhessenek, illetve kizárta a folyamatok közötti véletlen vagy rosszhiszemű kölcsönhatásokat.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Flashmemória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u-HU" dirty="0"/>
              <a:t>A </a:t>
            </a:r>
            <a:r>
              <a:rPr lang="hu-HU" b="1" dirty="0" err="1"/>
              <a:t>flashmemória</a:t>
            </a:r>
            <a:r>
              <a:rPr lang="hu-HU" dirty="0"/>
              <a:t> egy nem felejtő, megmaradó ("</a:t>
            </a:r>
            <a:r>
              <a:rPr lang="hu-HU" dirty="0" err="1"/>
              <a:t>non-volatile</a:t>
            </a:r>
            <a:r>
              <a:rPr lang="hu-HU" dirty="0"/>
              <a:t>") típusú számítógépes adattároló technológia, mely elektronikusan törölhető és újraprogramozható.</a:t>
            </a:r>
          </a:p>
          <a:p>
            <a:r>
              <a:rPr lang="hu-HU" dirty="0"/>
              <a:t>A tároló eszköznek nincs szüksége tápfeszültségre ahhoz, hogy a benne tárolt információt megőrizze. Elsődlegesen memóriakártyákban, USB </a:t>
            </a:r>
            <a:r>
              <a:rPr lang="hu-HU" dirty="0" err="1"/>
              <a:t>flash</a:t>
            </a:r>
            <a:r>
              <a:rPr lang="hu-HU" dirty="0"/>
              <a:t> drive-okban (pl. </a:t>
            </a:r>
            <a:r>
              <a:rPr lang="hu-HU" dirty="0" err="1"/>
              <a:t>pen</a:t>
            </a:r>
            <a:r>
              <a:rPr lang="hu-HU" dirty="0"/>
              <a:t> drive) és </a:t>
            </a:r>
            <a:r>
              <a:rPr lang="hu-HU" dirty="0" err="1"/>
              <a:t>SSD-kben</a:t>
            </a:r>
            <a:r>
              <a:rPr lang="hu-HU" dirty="0"/>
              <a:t> azaz szilárdtest-meghajtókban használják őket.</a:t>
            </a:r>
          </a:p>
          <a:p>
            <a:r>
              <a:rPr lang="hu-HU" dirty="0"/>
              <a:t>A </a:t>
            </a:r>
            <a:r>
              <a:rPr lang="hu-HU" b="1" dirty="0" err="1"/>
              <a:t>flashmemória</a:t>
            </a:r>
            <a:r>
              <a:rPr lang="hu-HU" dirty="0"/>
              <a:t> az EEPROM egy speciális változata. A számítógépek alaplapján található </a:t>
            </a:r>
            <a:r>
              <a:rPr lang="hu-HU" dirty="0" err="1"/>
              <a:t>ROMBIOS-t</a:t>
            </a:r>
            <a:r>
              <a:rPr lang="hu-HU" dirty="0"/>
              <a:t> napjainkban legtöbbször már </a:t>
            </a:r>
            <a:r>
              <a:rPr lang="hu-HU" dirty="0" err="1"/>
              <a:t>flashmemória</a:t>
            </a:r>
            <a:r>
              <a:rPr lang="hu-HU" dirty="0"/>
              <a:t> tartalmazza. Ez lehetővé teszi a gyártóknak, hogy úgy változtassanak az alaplap képességein, hogy ehhez csak egy programot kell elérhetővé tenni a felhasználók számára az interneten, amellyel átprogramozzák a </a:t>
            </a:r>
            <a:r>
              <a:rPr lang="hu-HU" dirty="0" err="1"/>
              <a:t>BIOS-ban</a:t>
            </a:r>
            <a:r>
              <a:rPr lang="hu-HU" dirty="0"/>
              <a:t> tárolt programot. Az </a:t>
            </a:r>
            <a:r>
              <a:rPr lang="hu-HU" dirty="0" err="1"/>
              <a:t>EEPROM-mal</a:t>
            </a:r>
            <a:r>
              <a:rPr lang="hu-HU" dirty="0"/>
              <a:t> ellentétben ezt blokkonként törlik és programozzák. A blokkok több helyen helyezkedhetnek el. A korai </a:t>
            </a:r>
            <a:r>
              <a:rPr lang="hu-HU" dirty="0" err="1"/>
              <a:t>flashekben</a:t>
            </a:r>
            <a:r>
              <a:rPr lang="hu-HU" dirty="0"/>
              <a:t> az egész chipet egyszerre kellett törölni. A </a:t>
            </a:r>
            <a:r>
              <a:rPr lang="hu-HU" dirty="0" err="1"/>
              <a:t>flashmemóriának</a:t>
            </a:r>
            <a:r>
              <a:rPr lang="hu-HU" dirty="0"/>
              <a:t> sokkal kisebb a költsége, mint az </a:t>
            </a:r>
            <a:r>
              <a:rPr lang="hu-HU" dirty="0" err="1"/>
              <a:t>EEPROM-nak</a:t>
            </a:r>
            <a:r>
              <a:rPr lang="hu-HU" dirty="0"/>
              <a:t>, ezért meghatározó technológiává vált olyan helyeken, ahol megmaradó szilárdtest adattárolóra van szükség. Az alkalmazás példái a digitális </a:t>
            </a:r>
            <a:r>
              <a:rPr lang="hu-HU" dirty="0" err="1"/>
              <a:t>audio-lejátszók</a:t>
            </a:r>
            <a:r>
              <a:rPr lang="hu-HU" dirty="0"/>
              <a:t> (mp3-lejátszók), digitális kamerák, mobiltelefonok, különféle memóriakártyák. A </a:t>
            </a:r>
            <a:r>
              <a:rPr lang="hu-HU" dirty="0" err="1"/>
              <a:t>flashmemóriát</a:t>
            </a:r>
            <a:r>
              <a:rPr lang="hu-HU" dirty="0"/>
              <a:t> használják </a:t>
            </a:r>
            <a:r>
              <a:rPr lang="hu-HU" dirty="0" err="1"/>
              <a:t>azUSB-csatolású</a:t>
            </a:r>
            <a:r>
              <a:rPr lang="hu-HU" dirty="0"/>
              <a:t> </a:t>
            </a:r>
            <a:r>
              <a:rPr lang="hu-HU" dirty="0" err="1"/>
              <a:t>pendrive-okban</a:t>
            </a:r>
            <a:r>
              <a:rPr lang="hu-HU" dirty="0"/>
              <a:t> is, melyek az adatok általános tárolói és szállítói a számítógépek között. Valamelyest népszerűségre tettek szert a játékiparban is, ahol szintén gyakran használják őket az </a:t>
            </a:r>
            <a:r>
              <a:rPr lang="hu-HU" dirty="0" err="1"/>
              <a:t>EEPROM-ok</a:t>
            </a:r>
            <a:r>
              <a:rPr lang="hu-HU" dirty="0"/>
              <a:t> helyett, gyorsaságuk miatt.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flashmemóriák</a:t>
            </a:r>
            <a:r>
              <a:rPr lang="hu-HU" dirty="0" smtClean="0"/>
              <a:t>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NOR – párhuzamos adathozzáférés, közvetlenül futtatható benne program, viszonylag drága, viszonylag kisebb kapacitású.</a:t>
            </a:r>
          </a:p>
          <a:p>
            <a:r>
              <a:rPr lang="hu-HU" dirty="0"/>
              <a:t>NAND – soros adathozzáférés, nem futtatható benne közvetlenül program, olcsó, nagy kapacitású.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Flash</a:t>
            </a:r>
            <a:r>
              <a:rPr lang="hu-HU" dirty="0" smtClean="0"/>
              <a:t> memória</a:t>
            </a:r>
            <a:endParaRPr lang="hu-HU" dirty="0"/>
          </a:p>
        </p:txBody>
      </p:sp>
      <p:pic>
        <p:nvPicPr>
          <p:cNvPr id="4" name="Tartalom helye 3" descr="puma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66812" y="1758156"/>
            <a:ext cx="6810375" cy="421005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Memory</a:t>
            </a:r>
            <a:r>
              <a:rPr lang="hu-HU" dirty="0" smtClean="0"/>
              <a:t> </a:t>
            </a:r>
            <a:r>
              <a:rPr lang="hu-HU" dirty="0" err="1" smtClean="0"/>
              <a:t>Stick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A </a:t>
            </a:r>
            <a:r>
              <a:rPr lang="hu-HU" b="1" dirty="0" err="1"/>
              <a:t>Memory</a:t>
            </a:r>
            <a:r>
              <a:rPr lang="hu-HU" b="1" dirty="0"/>
              <a:t> </a:t>
            </a:r>
            <a:r>
              <a:rPr lang="hu-HU" b="1" dirty="0" err="1"/>
              <a:t>Stick</a:t>
            </a:r>
            <a:r>
              <a:rPr lang="hu-HU" dirty="0"/>
              <a:t> egy memóriakártya-formátum, amelyet a Sony vezetett be 1998 októberében.</a:t>
            </a:r>
          </a:p>
          <a:p>
            <a:r>
              <a:rPr lang="hu-HU" dirty="0"/>
              <a:t>Tipikusan hordozható eszközök adathordozójaként alkalmazzák. Alakja révén a kártya egyszerűen eltávolítható, és PC-hez csatlakoztatva a tárolt információ könnyen elérhető, feldolgozható. Előfordulása: digitális fényképezőgépek, MP3-lejátszók, </a:t>
            </a:r>
            <a:r>
              <a:rPr lang="hu-HU" dirty="0" err="1"/>
              <a:t>PDA-k</a:t>
            </a:r>
            <a:r>
              <a:rPr lang="hu-HU" dirty="0"/>
              <a:t>, PSP, mobiltelefonok stb.</a:t>
            </a:r>
          </a:p>
          <a:p>
            <a:r>
              <a:rPr lang="hu-HU" dirty="0"/>
              <a:t>A Sony hosszú ideig monopolhelyzetben volt a </a:t>
            </a:r>
            <a:r>
              <a:rPr lang="hu-HU" dirty="0" err="1"/>
              <a:t>Memory</a:t>
            </a:r>
            <a:r>
              <a:rPr lang="hu-HU" dirty="0"/>
              <a:t> </a:t>
            </a:r>
            <a:r>
              <a:rPr lang="hu-HU" dirty="0" err="1"/>
              <a:t>Stick</a:t>
            </a:r>
            <a:r>
              <a:rPr lang="hu-HU" dirty="0"/>
              <a:t> gyártásában, és mostanság is csak a </a:t>
            </a:r>
            <a:r>
              <a:rPr lang="hu-HU" dirty="0" err="1"/>
              <a:t>SanDisk</a:t>
            </a:r>
            <a:r>
              <a:rPr lang="hu-HU" dirty="0"/>
              <a:t> és a </a:t>
            </a:r>
            <a:r>
              <a:rPr lang="hu-HU" dirty="0" err="1" smtClean="0"/>
              <a:t>Lexar</a:t>
            </a:r>
            <a:r>
              <a:rPr lang="hu-HU" dirty="0"/>
              <a:t> tartozik azon kevesek közé, akik engedélyt kaptak a gyártásához. Ezért aztán a hordozható eszközök, amelyek a </a:t>
            </a:r>
            <a:r>
              <a:rPr lang="hu-HU" dirty="0" err="1"/>
              <a:t>Memory</a:t>
            </a:r>
            <a:r>
              <a:rPr lang="hu-HU" dirty="0"/>
              <a:t> </a:t>
            </a:r>
            <a:r>
              <a:rPr lang="hu-HU" dirty="0" err="1"/>
              <a:t>Stick</a:t>
            </a:r>
            <a:r>
              <a:rPr lang="hu-HU" dirty="0"/>
              <a:t> kártyát használják, legtöbbször a Sony termékei. A Sony a formátumhoz való ragaszkodásának köszönhetően a </a:t>
            </a:r>
            <a:r>
              <a:rPr lang="hu-HU" dirty="0" err="1"/>
              <a:t>Memory</a:t>
            </a:r>
            <a:r>
              <a:rPr lang="hu-HU" dirty="0"/>
              <a:t> </a:t>
            </a:r>
            <a:r>
              <a:rPr lang="hu-HU" dirty="0" err="1"/>
              <a:t>Stick</a:t>
            </a:r>
            <a:r>
              <a:rPr lang="hu-HU" dirty="0"/>
              <a:t> messze túlélte legtöbb védett formátumú vetélytársát; élettartama csak a </a:t>
            </a:r>
            <a:r>
              <a:rPr lang="hu-HU" dirty="0" err="1"/>
              <a:t>Compact</a:t>
            </a:r>
            <a:r>
              <a:rPr lang="hu-HU" dirty="0"/>
              <a:t> </a:t>
            </a:r>
            <a:r>
              <a:rPr lang="hu-HU" dirty="0" err="1"/>
              <a:t>Flash</a:t>
            </a:r>
            <a:r>
              <a:rPr lang="hu-HU" dirty="0"/>
              <a:t> és </a:t>
            </a:r>
            <a:r>
              <a:rPr lang="hu-HU" dirty="0" err="1"/>
              <a:t>Secure</a:t>
            </a:r>
            <a:r>
              <a:rPr lang="hu-HU" dirty="0"/>
              <a:t> Digital kártyákéval vethető össze.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http://hu.wikipedia.org/wiki/Mem%C3%B3riaegys%C3%A9g</a:t>
            </a:r>
          </a:p>
          <a:p>
            <a:r>
              <a:rPr lang="hu-HU" dirty="0" smtClean="0"/>
              <a:t>http://hu.wikipedia.org/wiki/Memory_Stick</a:t>
            </a:r>
          </a:p>
          <a:p>
            <a:r>
              <a:rPr lang="hu-HU" dirty="0" smtClean="0"/>
              <a:t>http://hu.wikipedia.org/wiki/Flashmem%C3%B3ria</a:t>
            </a:r>
          </a:p>
          <a:p>
            <a:r>
              <a:rPr lang="hu-HU" dirty="0" smtClean="0"/>
              <a:t>http://hu.wikipedia.org/wiki/Virtu%C3%A1lis_mem%C3%B3ria</a:t>
            </a:r>
          </a:p>
          <a:p>
            <a:r>
              <a:rPr lang="hu-HU" dirty="0" smtClean="0"/>
              <a:t>http://hu.wikipedia.org/wiki/CompactFlash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Az elektronikus digitális számítógép műveleti memóriája</a:t>
            </a: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smtClean="0"/>
              <a:t>(</a:t>
            </a:r>
            <a:r>
              <a:rPr lang="hu-HU" b="1" dirty="0"/>
              <a:t>memóriaegysége)</a:t>
            </a:r>
            <a:r>
              <a:rPr lang="hu-HU" dirty="0"/>
              <a:t> </a:t>
            </a:r>
            <a:r>
              <a:rPr lang="hu-HU" i="1" dirty="0"/>
              <a:t>adattárakból (tárolókból)</a:t>
            </a:r>
            <a:r>
              <a:rPr lang="hu-HU" dirty="0"/>
              <a:t> áll. Minden </a:t>
            </a:r>
            <a:r>
              <a:rPr lang="hu-HU" dirty="0" smtClean="0"/>
              <a:t>adattár </a:t>
            </a:r>
            <a:r>
              <a:rPr lang="hu-HU" dirty="0" err="1" smtClean="0"/>
              <a:t>címezhető</a:t>
            </a:r>
            <a:r>
              <a:rPr lang="hu-HU" i="1" dirty="0" err="1" smtClean="0"/>
              <a:t>memóriaelemekből</a:t>
            </a:r>
            <a:r>
              <a:rPr lang="hu-HU" dirty="0"/>
              <a:t> (rekeszekből) tevődik össze, </a:t>
            </a:r>
            <a:r>
              <a:rPr lang="hu-HU" dirty="0" smtClean="0"/>
              <a:t>itt </a:t>
            </a:r>
            <a:r>
              <a:rPr lang="hu-HU" dirty="0"/>
              <a:t>raktározódik el a program, a számok, a műveletek részeredményei. </a:t>
            </a:r>
            <a:r>
              <a:rPr lang="hu-HU" dirty="0" smtClean="0"/>
              <a:t>Az házi számítógépek(PC</a:t>
            </a:r>
            <a:r>
              <a:rPr lang="hu-HU" dirty="0"/>
              <a:t>) elterjedésével a szó szervezésű számítógépek helyét a byte szervezésű számítógépek vették át. Egy-egy memóriaelem 1-8 byte hosszúságú is lehet. A memóriahely jelölésére szolgáló </a:t>
            </a:r>
            <a:r>
              <a:rPr lang="hu-HU" i="1" dirty="0"/>
              <a:t>sorszámot</a:t>
            </a:r>
            <a:r>
              <a:rPr lang="hu-HU" dirty="0"/>
              <a:t> nevezzük címnek. Megkülönböztetünk operatív tárat (memória) és külső </a:t>
            </a:r>
            <a:r>
              <a:rPr lang="hu-HU" dirty="0" err="1"/>
              <a:t>adattárokat</a:t>
            </a:r>
            <a:r>
              <a:rPr lang="hu-HU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 operatív tár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Az operatív tár (</a:t>
            </a:r>
            <a:r>
              <a:rPr lang="hu-HU" i="1" dirty="0"/>
              <a:t>a munkarekeszek</a:t>
            </a:r>
            <a:r>
              <a:rPr lang="hu-HU" dirty="0"/>
              <a:t>) közvetlen kapcsolatban van az aritmetikai egységgel és a vezérlőegységgel (CPU). Az operatív tárt a múlt század hatvanas éveiben ferritgyűrűkből készítették és mátrixszerűen kötötték egymással össze. A számítástechnika őskorában, a ferrit gyűrős memória magas ára miatt kevés munkarekesszel rendelkező számítógépeknél, kiegészítő operatív </a:t>
            </a:r>
            <a:r>
              <a:rPr lang="hu-HU" dirty="0" err="1"/>
              <a:t>tárolóknak</a:t>
            </a:r>
            <a:r>
              <a:rPr lang="hu-HU" i="1" dirty="0" err="1"/>
              <a:t>mágnesdobokat</a:t>
            </a:r>
            <a:r>
              <a:rPr lang="hu-HU" dirty="0"/>
              <a:t> is alkalmaztak. Tartós tárolásra, nagy adatmennyiség esetén </a:t>
            </a:r>
            <a:r>
              <a:rPr lang="hu-HU" i="1" dirty="0"/>
              <a:t>mágneslemezt</a:t>
            </a:r>
            <a:r>
              <a:rPr lang="hu-HU" dirty="0"/>
              <a:t> vagy </a:t>
            </a:r>
            <a:r>
              <a:rPr lang="hu-HU" i="1" dirty="0"/>
              <a:t>mágnesszalagot</a:t>
            </a:r>
            <a:r>
              <a:rPr lang="hu-HU" dirty="0"/>
              <a:t> használtak, amelyek kiegészítő tárolóként többnyire kívülről csatlakoztak a számítógéphez. Napjainkban az operatív tár félvezető elemekből épül fel.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Memóriák osztályozásának szempontjai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Több szempontból lehet a számítógép memóriáját osztályozni:</a:t>
            </a:r>
          </a:p>
          <a:p>
            <a:r>
              <a:rPr lang="hu-HU" dirty="0"/>
              <a:t>elsődleges, másodlagos, vagy harmadlagos tároló.</a:t>
            </a:r>
          </a:p>
          <a:p>
            <a:r>
              <a:rPr lang="hu-HU" dirty="0"/>
              <a:t>maradandó vagy nem maradandó tároló.</a:t>
            </a:r>
          </a:p>
          <a:p>
            <a:r>
              <a:rPr lang="hu-HU" dirty="0"/>
              <a:t>csak olvasható (ROM) vagy írható és olvasható is (EPROM), (EEPROM).</a:t>
            </a:r>
          </a:p>
          <a:p>
            <a:r>
              <a:rPr lang="hu-HU" dirty="0"/>
              <a:t>tetszőleges(RAM) vagy soros hozzáférésű.</a:t>
            </a:r>
          </a:p>
          <a:p>
            <a:r>
              <a:rPr lang="hu-HU" dirty="0"/>
              <a:t>blokk vagy fájl hozzáférésű.</a:t>
            </a:r>
          </a:p>
          <a:p>
            <a:r>
              <a:rPr lang="hu-HU" dirty="0"/>
              <a:t>a közvetítő közeg alapján: félvezető, optikai, mágneses.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Memóriakártya</a:t>
            </a:r>
            <a:endParaRPr lang="hu-HU" dirty="0"/>
          </a:p>
        </p:txBody>
      </p:sp>
      <p:pic>
        <p:nvPicPr>
          <p:cNvPr id="4" name="Tartalom helye 3" descr="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Memóriák fontossága használatuk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/>
              <a:t>Hagyományosan az </a:t>
            </a:r>
            <a:r>
              <a:rPr lang="hu-HU" b="1" dirty="0"/>
              <a:t>elsődleges memória</a:t>
            </a:r>
            <a:r>
              <a:rPr lang="hu-HU" dirty="0"/>
              <a:t> a processzor által aktívan használt, igen gyors elérésű memória, amelyet a futó programok használnak. Legtöbbször ez nem maradandó tároló. Ezt a memóriát </a:t>
            </a:r>
            <a:r>
              <a:rPr lang="hu-HU" i="1" dirty="0"/>
              <a:t>fő memóriának</a:t>
            </a:r>
            <a:r>
              <a:rPr lang="hu-HU" dirty="0"/>
              <a:t> is lehet nevezni.</a:t>
            </a:r>
          </a:p>
          <a:p>
            <a:r>
              <a:rPr lang="hu-HU" dirty="0"/>
              <a:t>A </a:t>
            </a:r>
            <a:r>
              <a:rPr lang="hu-HU" b="1" dirty="0"/>
              <a:t>másodlagos memória,</a:t>
            </a:r>
            <a:r>
              <a:rPr lang="hu-HU" dirty="0"/>
              <a:t> </a:t>
            </a:r>
            <a:r>
              <a:rPr lang="hu-HU" b="1" dirty="0" smtClean="0"/>
              <a:t>háttértár</a:t>
            </a:r>
            <a:r>
              <a:rPr lang="hu-HU" dirty="0" smtClean="0"/>
              <a:t> olyan </a:t>
            </a:r>
            <a:r>
              <a:rPr lang="hu-HU" dirty="0"/>
              <a:t>információk tárolására szolgál, amelyek elérésére hosszabb idő is megfelelő. A háttértárak általában lassabbak, mint az elsődleges memória és általában maradandó adathordozók.</a:t>
            </a:r>
          </a:p>
          <a:p>
            <a:r>
              <a:rPr lang="hu-HU" dirty="0"/>
              <a:t>A </a:t>
            </a:r>
            <a:r>
              <a:rPr lang="hu-HU" b="1" dirty="0"/>
              <a:t>harmadlagos memória</a:t>
            </a:r>
            <a:r>
              <a:rPr lang="hu-HU" dirty="0"/>
              <a:t> az adatok mentésére és archiválása szolgáló, rendszerint nagyon nagy kapacitással rendelkező, maradandó memóriák , nagy-kapacitású szalagos tárolóeszközök, (mágnesszalagos, vagy optikai tároló rendszerek).</a:t>
            </a:r>
          </a:p>
          <a:p>
            <a:r>
              <a:rPr lang="hu-HU" dirty="0"/>
              <a:t>A másodlagos és harmadlagos memóriák, háttértárak általában </a:t>
            </a:r>
            <a:r>
              <a:rPr lang="hu-HU" dirty="0" err="1"/>
              <a:t>off-line</a:t>
            </a:r>
            <a:r>
              <a:rPr lang="hu-HU" dirty="0"/>
              <a:t> tárak. Lehetőség van az adattárolók számítógépről történő leválasztására és alkalmasint fizikailag más elkülönített helyen történő tárolására. Ennek a biztonságos adattárolás és a katasztrófa védelem szempontjából van kiemelt jelentősége.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b="1" dirty="0"/>
              <a:t>Adatmegőrzés szerint </a:t>
            </a:r>
          </a:p>
          <a:p>
            <a:r>
              <a:rPr lang="hu-HU" dirty="0"/>
              <a:t>Korábban megkülönböztettünk </a:t>
            </a:r>
            <a:r>
              <a:rPr lang="hu-HU" i="1" dirty="0"/>
              <a:t>nem maradandó tárakat</a:t>
            </a:r>
            <a:r>
              <a:rPr lang="hu-HU" dirty="0"/>
              <a:t> és </a:t>
            </a:r>
            <a:r>
              <a:rPr lang="hu-HU" i="1" dirty="0"/>
              <a:t>maradandó tárakat</a:t>
            </a:r>
            <a:r>
              <a:rPr lang="hu-HU" dirty="0"/>
              <a:t>.</a:t>
            </a:r>
          </a:p>
          <a:p>
            <a:r>
              <a:rPr lang="hu-HU" b="1" dirty="0"/>
              <a:t>A nem maradandó tárak (RAM</a:t>
            </a:r>
            <a:r>
              <a:rPr lang="hu-HU" b="1" dirty="0" smtClean="0"/>
              <a:t>)</a:t>
            </a:r>
            <a:endParaRPr lang="hu-HU" b="1" dirty="0"/>
          </a:p>
          <a:p>
            <a:r>
              <a:rPr lang="hu-HU" dirty="0"/>
              <a:t>tovább oszthatók statikus és dinamikus tárakra.</a:t>
            </a:r>
          </a:p>
          <a:p>
            <a:r>
              <a:rPr lang="hu-HU" dirty="0"/>
              <a:t>A </a:t>
            </a:r>
            <a:r>
              <a:rPr lang="hu-HU" b="1" dirty="0"/>
              <a:t>statikus memóriában (SRAM)</a:t>
            </a:r>
            <a:r>
              <a:rPr lang="hu-HU" dirty="0"/>
              <a:t> tárolt adat a tápfeszültség megszűnéséig marad meg. Az adatokat általában félvezető, </a:t>
            </a:r>
            <a:r>
              <a:rPr lang="hu-HU" dirty="0" err="1"/>
              <a:t>flip-flop</a:t>
            </a:r>
            <a:r>
              <a:rPr lang="hu-HU" dirty="0"/>
              <a:t> memóriában tárolják. Ciklusidejük megegyezik az elérési idejükkel. Energiatakarékos, gyors.</a:t>
            </a:r>
          </a:p>
          <a:p>
            <a:r>
              <a:rPr lang="hu-HU" dirty="0"/>
              <a:t>A </a:t>
            </a:r>
            <a:r>
              <a:rPr lang="hu-HU" b="1" dirty="0"/>
              <a:t>dinamikus memória (DRAM)</a:t>
            </a:r>
            <a:r>
              <a:rPr lang="hu-HU" dirty="0"/>
              <a:t> tartalmát meghatározott időközönként frissíteni kell mivel bizonyos idő után az adatok elvesznek. Ennek oka, hogy a benne található, sűrűn elhelyezett néhány </a:t>
            </a:r>
            <a:r>
              <a:rPr lang="hu-HU" dirty="0" err="1"/>
              <a:t>piko</a:t>
            </a:r>
            <a:r>
              <a:rPr lang="hu-HU" dirty="0"/>
              <a:t> Farad kapacitású kondenzátorok, melyek a memória elemi cellái, egy idő után kisülnek.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b="1" dirty="0"/>
              <a:t>Tetszőleges vagy soros hozzáférésű memória </a:t>
            </a:r>
          </a:p>
          <a:p>
            <a:r>
              <a:rPr lang="hu-HU" dirty="0"/>
              <a:t>A tetszőleges hozzáférésű memória bármelyik részéhez hozzá lehet férni egy adott pillanatban. Jó példák erre a </a:t>
            </a:r>
            <a:r>
              <a:rPr lang="hu-HU" dirty="0" smtClean="0"/>
              <a:t>félvezető</a:t>
            </a:r>
            <a:r>
              <a:rPr lang="hu-HU" dirty="0"/>
              <a:t> alapú tárak, a RAM és a mágneses lemezek, optikai tárolók. A soros memóriát minden esetben végig kell olvasni, a tartalomtól függetlenül. Leg tipikusabb soros adattároló a mágnes szalag de egyes régebbi </a:t>
            </a:r>
            <a:r>
              <a:rPr lang="hu-HU" dirty="0" err="1" smtClean="0"/>
              <a:t>flash</a:t>
            </a:r>
            <a:r>
              <a:rPr lang="hu-HU" dirty="0" smtClean="0"/>
              <a:t> </a:t>
            </a:r>
            <a:r>
              <a:rPr lang="hu-HU" dirty="0"/>
              <a:t>memóriák is ilyen típusú adathordozók.</a:t>
            </a:r>
          </a:p>
          <a:p>
            <a:r>
              <a:rPr lang="hu-HU" b="1" dirty="0"/>
              <a:t>Blokk vagy fájl hozzáférésű </a:t>
            </a:r>
            <a:r>
              <a:rPr lang="hu-HU" b="1" dirty="0" smtClean="0"/>
              <a:t>memória</a:t>
            </a:r>
            <a:endParaRPr lang="hu-HU" b="1" dirty="0"/>
          </a:p>
          <a:p>
            <a:r>
              <a:rPr lang="hu-HU" dirty="0"/>
              <a:t>Lemezek esetében két fajta tárolás lehetséges:</a:t>
            </a:r>
          </a:p>
          <a:p>
            <a:r>
              <a:rPr lang="hu-HU" dirty="0"/>
              <a:t>blokk hozzáférés azt jelenti, hogy a lemez fel van osztva koncentrikus körökre, és ezen belül szektorokra, amelyek véletlen hozzáférést biztosítanak az operációs rendszer számára.</a:t>
            </a:r>
          </a:p>
          <a:p>
            <a:r>
              <a:rPr lang="hu-HU" dirty="0"/>
              <a:t>fájl hozzáférés esetében a lemez fájlokat és könyvtárakat (fájlrendszert) tartalmaz, erre lehet hivatkozni hozzáféréskor.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Fontosabb félvezető memóriatípusok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ROM (csak olvasható memória): Gyártó által beégetett adatot tartalmaz, amely nem módosítható.</a:t>
            </a:r>
          </a:p>
          <a:p>
            <a:r>
              <a:rPr lang="hu-HU" dirty="0" smtClean="0"/>
              <a:t>PROM (programozható </a:t>
            </a:r>
            <a:r>
              <a:rPr lang="hu-HU" dirty="0"/>
              <a:t>ROM): Olyan memória, amely egyszer írható, de a tartalom nem módosítható.</a:t>
            </a:r>
          </a:p>
          <a:p>
            <a:r>
              <a:rPr lang="hu-HU" dirty="0"/>
              <a:t>EPROM (törölhető PROM): Törölhető és többször újraírható; a memória törlését általában ibolyántúli fénnyel (UV), vagy röntgen–sugárral (RTG) végzik.</a:t>
            </a:r>
          </a:p>
          <a:p>
            <a:r>
              <a:rPr lang="hu-HU" dirty="0"/>
              <a:t>EEPROM (elektronikusan törölhető PROM): Elektromos feszültséggel törölhető és újraírható. Ilyenek például a </a:t>
            </a:r>
            <a:r>
              <a:rPr lang="hu-HU" u="sng" dirty="0" err="1"/>
              <a:t>Flash</a:t>
            </a:r>
            <a:r>
              <a:rPr lang="hu-HU" u="sng" dirty="0"/>
              <a:t> memóriák</a:t>
            </a:r>
            <a:r>
              <a:rPr lang="hu-HU" dirty="0"/>
              <a:t> is.</a:t>
            </a:r>
          </a:p>
          <a:p>
            <a:r>
              <a:rPr lang="hu-HU" dirty="0"/>
              <a:t>EAROM (</a:t>
            </a:r>
            <a:r>
              <a:rPr lang="hu-HU" dirty="0" err="1"/>
              <a:t>electrically</a:t>
            </a:r>
            <a:r>
              <a:rPr lang="hu-HU" dirty="0"/>
              <a:t> </a:t>
            </a:r>
            <a:r>
              <a:rPr lang="hu-HU" dirty="0" err="1"/>
              <a:t>alterable</a:t>
            </a:r>
            <a:r>
              <a:rPr lang="hu-HU" dirty="0"/>
              <a:t> ROM, az EEPROM másik angol megnevezése)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191</Words>
  <Application>Microsoft Office PowerPoint</Application>
  <PresentationFormat>Diavetítés a képernyőre (4:3 oldalarány)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A memória története</vt:lpstr>
      <vt:lpstr>Az elektronikus digitális számítógép műveleti memóriája </vt:lpstr>
      <vt:lpstr>Az operatív tár</vt:lpstr>
      <vt:lpstr>Memóriák osztályozásának szempontjai</vt:lpstr>
      <vt:lpstr>Memóriakártya</vt:lpstr>
      <vt:lpstr>Memóriák fontossága használatuk szerint</vt:lpstr>
      <vt:lpstr>PowerPoint bemutató</vt:lpstr>
      <vt:lpstr>PowerPoint bemutató</vt:lpstr>
      <vt:lpstr>Fontosabb félvezető memóriatípusok </vt:lpstr>
      <vt:lpstr>Virtuális memória</vt:lpstr>
      <vt:lpstr>Virtuális memória</vt:lpstr>
      <vt:lpstr>Virtuális memória Történelmi háttér</vt:lpstr>
      <vt:lpstr>Flashmemória</vt:lpstr>
      <vt:lpstr>A flashmemóriák típusai</vt:lpstr>
      <vt:lpstr>Flash memória</vt:lpstr>
      <vt:lpstr>Memory Stick</vt:lpstr>
      <vt:lpstr>Források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memória története</dc:title>
  <dc:creator>Vendég</dc:creator>
  <cp:lastModifiedBy>Utassy Andrea</cp:lastModifiedBy>
  <cp:revision>24</cp:revision>
  <dcterms:created xsi:type="dcterms:W3CDTF">2012-01-09T08:08:56Z</dcterms:created>
  <dcterms:modified xsi:type="dcterms:W3CDTF">2012-02-09T09:07:55Z</dcterms:modified>
</cp:coreProperties>
</file>