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A1F7"/>
    <a:srgbClr val="FF9900"/>
    <a:srgbClr val="ED0E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4AEFBFA-774D-4E68-AF63-C84A2C7B23EC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844F8F2-7CBD-46D0-A7F3-0AE529DBCF6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18435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91C312-7523-4D67-99AB-2BA8A8DF59DA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AF9EB-3985-4983-B8AA-5441E1160536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66776-3433-45AA-B0BB-A99FD1D63CF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4152B-214C-4CF8-B05C-DE217717684B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07C8C-EFD7-4616-9CE1-8EA6416A7D8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20EBD-4961-48F4-BE49-D639F1E1F8D3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CF7E3-1472-4756-9DD6-9053F7B5046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C645-E3BF-4C7E-99CC-180D686CEFC7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4EF29-AF48-4743-9479-144E606443B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561AE-A235-4BE2-B3EE-AFD63ABE4EC0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721CA-99EC-4CB7-B5DE-8E45E599873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B3FE4-77A0-4D55-9347-D42A8446F49B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2C369-3A44-4FDA-87AC-038609DCBE1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596A-0AC5-4172-8FDB-8C0FEFE65D4D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B6000-2345-404F-B056-AFDB934B716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9B5D5-5A4E-4657-8A73-68CA211891AC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810B0-F0B0-4AC8-958C-E4DFC2AD307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4BA8-45A2-4584-A830-C2F05E403A5E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3A3D6-1BAF-4DB5-A548-3E274B3EA7E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4047-DAC9-49A0-9063-D99ED219B6A9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3E98D-3D78-4D5A-8276-D98531A5561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EBFDB-609C-4E54-9276-D4771B39E071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3F53B-05F7-4C67-AFE5-FF11FEE2A42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C78F4D-A737-4B19-8F15-1C806FB802B9}" type="datetimeFigureOut">
              <a:rPr lang="hu-HU"/>
              <a:pPr>
                <a:defRPr/>
              </a:pPr>
              <a:t>2012.02.09.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F576A1-DA07-47F7-9467-6044157273B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 advClick="0" advTm="0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4213" y="836613"/>
            <a:ext cx="7775575" cy="45370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4000" dirty="0">
                <a:solidFill>
                  <a:srgbClr val="0070C0"/>
                </a:solidFill>
              </a:rPr>
              <a:t>Képek beillesztése,formázása dokumentumokban</a:t>
            </a:r>
            <a:br>
              <a:rPr lang="hu-HU" sz="4000" dirty="0">
                <a:solidFill>
                  <a:srgbClr val="0070C0"/>
                </a:solidFill>
              </a:rPr>
            </a:br>
            <a:r>
              <a:rPr lang="hu-HU" sz="4000" dirty="0" smtClean="0">
                <a:solidFill>
                  <a:srgbClr val="0070C0"/>
                </a:solidFill>
              </a:rPr>
              <a:t>Tóth Anita 8.a</a:t>
            </a:r>
            <a:r>
              <a:rPr lang="hu-HU" sz="4000" dirty="0">
                <a:solidFill>
                  <a:srgbClr val="0070C0"/>
                </a:solidFill>
              </a:rPr>
              <a:t/>
            </a:r>
            <a:br>
              <a:rPr lang="hu-HU" sz="4000" dirty="0">
                <a:solidFill>
                  <a:srgbClr val="0070C0"/>
                </a:solidFill>
              </a:rPr>
            </a:br>
            <a:r>
              <a:rPr lang="hu-HU" sz="4000" dirty="0">
                <a:solidFill>
                  <a:srgbClr val="0070C0"/>
                </a:solidFill>
              </a:rPr>
              <a:t>Felkészítő tanár: Salamon Róza</a:t>
            </a:r>
            <a:br>
              <a:rPr lang="hu-HU" sz="4000" dirty="0">
                <a:solidFill>
                  <a:srgbClr val="0070C0"/>
                </a:solidFill>
              </a:rPr>
            </a:br>
            <a:r>
              <a:rPr lang="hu-HU" sz="4000" dirty="0">
                <a:solidFill>
                  <a:srgbClr val="0070C0"/>
                </a:solidFill>
              </a:rPr>
              <a:t>Dr</a:t>
            </a:r>
            <a:r>
              <a:rPr lang="hu-HU" sz="4000" dirty="0" smtClean="0">
                <a:solidFill>
                  <a:srgbClr val="0070C0"/>
                </a:solidFill>
              </a:rPr>
              <a:t>. Török </a:t>
            </a:r>
            <a:r>
              <a:rPr lang="hu-HU" sz="4000" dirty="0">
                <a:solidFill>
                  <a:srgbClr val="0070C0"/>
                </a:solidFill>
              </a:rPr>
              <a:t>Béla Általános Iskola 1142,Budapest,</a:t>
            </a:r>
            <a:r>
              <a:rPr lang="hu-HU" sz="4000" dirty="0" err="1">
                <a:solidFill>
                  <a:srgbClr val="0070C0"/>
                </a:solidFill>
              </a:rPr>
              <a:t>Rákospatak</a:t>
            </a:r>
            <a:r>
              <a:rPr lang="hu-HU" sz="4000" dirty="0">
                <a:solidFill>
                  <a:srgbClr val="0070C0"/>
                </a:solidFill>
              </a:rPr>
              <a:t> utca 101</a:t>
            </a:r>
            <a:endParaRPr lang="hu-HU" sz="4000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/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64999">
              <a:srgbClr val="FF9900"/>
            </a:gs>
            <a:gs pos="100000">
              <a:srgbClr val="FFC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>
                <a:solidFill>
                  <a:srgbClr val="D0A1F7"/>
                </a:solidFill>
              </a:rPr>
              <a:t>Képstílusok</a:t>
            </a:r>
            <a:br>
              <a:rPr lang="hu-HU" dirty="0">
                <a:solidFill>
                  <a:srgbClr val="D0A1F7"/>
                </a:solidFill>
              </a:rPr>
            </a:br>
            <a:endParaRPr lang="hu-HU" dirty="0">
              <a:solidFill>
                <a:srgbClr val="D0A1F7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388" y="908050"/>
            <a:ext cx="7921625" cy="2160588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0000"/>
                </a:solidFill>
              </a:rPr>
              <a:t>Képek és </a:t>
            </a:r>
            <a:r>
              <a:rPr lang="hu-HU" dirty="0" err="1">
                <a:solidFill>
                  <a:srgbClr val="FF0000"/>
                </a:solidFill>
              </a:rPr>
              <a:t>ClipArt-elemek</a:t>
            </a:r>
            <a:r>
              <a:rPr lang="hu-HU" dirty="0">
                <a:solidFill>
                  <a:srgbClr val="FF0000"/>
                </a:solidFill>
              </a:rPr>
              <a:t> beszúrásakor a képernyő tetején megjelenik a </a:t>
            </a:r>
            <a:r>
              <a:rPr lang="hu-HU" b="1" dirty="0">
                <a:solidFill>
                  <a:srgbClr val="FF0000"/>
                </a:solidFill>
              </a:rPr>
              <a:t>Képeszközök / Formátum menüszalag</a:t>
            </a:r>
            <a:r>
              <a:rPr lang="hu-HU" dirty="0">
                <a:solidFill>
                  <a:srgbClr val="FF0000"/>
                </a:solidFill>
              </a:rPr>
              <a:t>. Segítségével módosíthatjuk, hogy a kép vagy </a:t>
            </a:r>
            <a:r>
              <a:rPr lang="hu-HU" dirty="0" err="1">
                <a:solidFill>
                  <a:srgbClr val="FF0000"/>
                </a:solidFill>
              </a:rPr>
              <a:t>ClipArt-elem</a:t>
            </a:r>
            <a:r>
              <a:rPr lang="hu-HU" dirty="0">
                <a:solidFill>
                  <a:srgbClr val="FF0000"/>
                </a:solidFill>
              </a:rPr>
              <a:t> miként legyen elhelyezve a dokumentumon belül. </a:t>
            </a:r>
            <a:r>
              <a:rPr lang="hu-HU" dirty="0" err="1">
                <a:solidFill>
                  <a:srgbClr val="FF0000"/>
                </a:solidFill>
              </a:rPr>
              <a:t>A</a:t>
            </a:r>
            <a:r>
              <a:rPr lang="hu-HU" b="1" dirty="0" err="1">
                <a:solidFill>
                  <a:srgbClr val="FF0000"/>
                </a:solidFill>
              </a:rPr>
              <a:t>Képeszközök</a:t>
            </a:r>
            <a:r>
              <a:rPr lang="hu-HU" b="1" dirty="0">
                <a:solidFill>
                  <a:srgbClr val="FF0000"/>
                </a:solidFill>
              </a:rPr>
              <a:t> / Formátum menüszalag</a:t>
            </a:r>
            <a:r>
              <a:rPr lang="hu-HU" dirty="0">
                <a:solidFill>
                  <a:srgbClr val="FF0000"/>
                </a:solidFill>
              </a:rPr>
              <a:t>on találjuk a képek formázásánál leggyakrabban használt parancsokat.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3074" name="Picture 2" descr="kepbe_stilus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636838"/>
            <a:ext cx="7466013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>
                <a:solidFill>
                  <a:srgbClr val="FF0000"/>
                </a:solidFill>
              </a:rPr>
              <a:t>Képek forgatása, tükrözése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388" y="1125538"/>
            <a:ext cx="6696075" cy="1223962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chemeClr val="bg1">
                    <a:lumMod val="95000"/>
                  </a:schemeClr>
                </a:solidFill>
              </a:rPr>
              <a:t>A kijelölt képet a felette lévő forgatópontja (zöld kör) segítségével is elforgathatjuk. Ehhez a forgatópontra k kattintunk, majd azt a azt a kívánt irányba húzzuk. Ha a kép forgatását 15 fokos lépésenként kívánja végezni, a forgatópont húzása közben tartsa lenyomva a SHIFT billentyűt.</a:t>
            </a:r>
          </a:p>
        </p:txBody>
      </p:sp>
      <p:pic>
        <p:nvPicPr>
          <p:cNvPr id="2050" name="Picture 2" descr="kepbe_forgat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1484313"/>
            <a:ext cx="2411412" cy="16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églalap 4"/>
          <p:cNvSpPr>
            <a:spLocks noChangeArrowheads="1"/>
          </p:cNvSpPr>
          <p:nvPr/>
        </p:nvSpPr>
        <p:spPr bwMode="auto">
          <a:xfrm>
            <a:off x="395288" y="2781300"/>
            <a:ext cx="6192837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hu-HU">
                <a:solidFill>
                  <a:srgbClr val="92D050"/>
                </a:solidFill>
                <a:latin typeface="Calibri" pitchFamily="34" charset="0"/>
              </a:rPr>
              <a:t> Képünk tükrözéséhez vagy forgatásához használhatjuk a </a:t>
            </a:r>
            <a:r>
              <a:rPr lang="hu-HU" b="1">
                <a:solidFill>
                  <a:srgbClr val="92D050"/>
                </a:solidFill>
                <a:latin typeface="Calibri" pitchFamily="34" charset="0"/>
              </a:rPr>
              <a:t>Képeszközök Formátum menüszalag Elrendezés csoport</a:t>
            </a:r>
            <a:r>
              <a:rPr lang="hu-HU">
                <a:solidFill>
                  <a:srgbClr val="92D050"/>
                </a:solidFill>
                <a:latin typeface="Calibri" pitchFamily="34" charset="0"/>
              </a:rPr>
              <a:t>jában a </a:t>
            </a:r>
            <a:r>
              <a:rPr lang="hu-HU" b="1">
                <a:solidFill>
                  <a:srgbClr val="92D050"/>
                </a:solidFill>
                <a:latin typeface="Calibri" pitchFamily="34" charset="0"/>
              </a:rPr>
              <a:t>Forgatás gomb</a:t>
            </a:r>
            <a:r>
              <a:rPr lang="hu-HU">
                <a:solidFill>
                  <a:srgbClr val="92D050"/>
                </a:solidFill>
                <a:latin typeface="Calibri" pitchFamily="34" charset="0"/>
              </a:rPr>
              <a:t>ot. A legördülő menü menüpontjai segítségével forgathatjuk képünket jobbra vagy balra 90 fokkal, és tükrözhetjük vízszintesen vagy függőlegesen.</a:t>
            </a:r>
          </a:p>
        </p:txBody>
      </p:sp>
      <p:pic>
        <p:nvPicPr>
          <p:cNvPr id="2052" name="Picture 4" descr="kepbe_forgat_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4437063"/>
            <a:ext cx="44862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8313" y="1989138"/>
            <a:ext cx="8280400" cy="2808287"/>
          </a:xfrm>
        </p:spPr>
        <p:txBody>
          <a:bodyPr/>
          <a:lstStyle/>
          <a:p>
            <a:r>
              <a:rPr lang="hu-HU" smtClean="0">
                <a:solidFill>
                  <a:srgbClr val="0070C0"/>
                </a:solidFill>
              </a:rPr>
              <a:t>INFORMATIKA </a:t>
            </a:r>
            <a:br>
              <a:rPr lang="hu-HU" smtClean="0">
                <a:solidFill>
                  <a:srgbClr val="0070C0"/>
                </a:solidFill>
              </a:rPr>
            </a:br>
            <a:r>
              <a:rPr lang="hu-HU" smtClean="0">
                <a:solidFill>
                  <a:srgbClr val="0070C0"/>
                </a:solidFill>
              </a:rPr>
              <a:t>  Ingyenes elektronikus Tananyag </a:t>
            </a:r>
          </a:p>
          <a:p>
            <a:endParaRPr lang="hu-HU" smtClean="0"/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650" y="333375"/>
            <a:ext cx="7632700" cy="7921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>
                <a:solidFill>
                  <a:srgbClr val="FF0000"/>
                </a:solidFill>
              </a:rPr>
              <a:t>Fájlban tárolt kép beszúrása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288" y="981075"/>
            <a:ext cx="6059487" cy="132397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100" dirty="0">
                <a:solidFill>
                  <a:srgbClr val="00B0F0"/>
                </a:solidFill>
              </a:rPr>
              <a:t>A </a:t>
            </a:r>
            <a:r>
              <a:rPr lang="hu-HU" sz="2100" b="1" dirty="0">
                <a:solidFill>
                  <a:srgbClr val="00B0F0"/>
                </a:solidFill>
              </a:rPr>
              <a:t>Beszúrás menüszalag</a:t>
            </a:r>
            <a:r>
              <a:rPr lang="hu-HU" sz="2100" dirty="0">
                <a:solidFill>
                  <a:srgbClr val="00B0F0"/>
                </a:solidFill>
              </a:rPr>
              <a:t>on található minden objektum jelölő ikon, amiket a dokumentumban el tudunk helyezni</a:t>
            </a:r>
            <a:r>
              <a:rPr lang="hu-HU" dirty="0">
                <a:solidFill>
                  <a:srgbClr val="00B0F0"/>
                </a:solidFill>
              </a:rPr>
              <a:t>. 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pic>
        <p:nvPicPr>
          <p:cNvPr id="10242" name="Picture 2" descr="w7_kep_fajlbol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1341438"/>
            <a:ext cx="29432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églalap 4"/>
          <p:cNvSpPr>
            <a:spLocks noChangeArrowheads="1"/>
          </p:cNvSpPr>
          <p:nvPr/>
        </p:nvSpPr>
        <p:spPr bwMode="auto">
          <a:xfrm>
            <a:off x="323850" y="2636838"/>
            <a:ext cx="485933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hu-HU">
                <a:solidFill>
                  <a:srgbClr val="92D050"/>
                </a:solidFill>
                <a:latin typeface="Calibri" pitchFamily="34" charset="0"/>
              </a:rPr>
              <a:t>A </a:t>
            </a:r>
            <a:r>
              <a:rPr lang="hu-HU" b="1">
                <a:solidFill>
                  <a:srgbClr val="92D050"/>
                </a:solidFill>
                <a:latin typeface="Calibri" pitchFamily="34" charset="0"/>
              </a:rPr>
              <a:t>Kép ikon</a:t>
            </a:r>
            <a:r>
              <a:rPr lang="hu-HU">
                <a:solidFill>
                  <a:srgbClr val="92D050"/>
                </a:solidFill>
                <a:latin typeface="Calibri" pitchFamily="34" charset="0"/>
              </a:rPr>
              <a:t>ra kattintva egy hasonló ablak jelenik meg, mint a dokumentum megnyitásánál. Ki kell választani azt a képet, amit be szeretnénk szúrni, majd a </a:t>
            </a:r>
            <a:r>
              <a:rPr lang="hu-HU" b="1">
                <a:solidFill>
                  <a:srgbClr val="92D050"/>
                </a:solidFill>
                <a:latin typeface="Calibri" pitchFamily="34" charset="0"/>
              </a:rPr>
              <a:t>Beszúrás gomb</a:t>
            </a:r>
            <a:r>
              <a:rPr lang="hu-HU">
                <a:solidFill>
                  <a:srgbClr val="92D050"/>
                </a:solidFill>
                <a:latin typeface="Calibri" pitchFamily="34" charset="0"/>
              </a:rPr>
              <a:t>ra kattintunk. Ezzel el is helyeztük a képet a dokumentum azon helyén, ahol előtte a szövegkurzor állt.</a:t>
            </a:r>
          </a:p>
        </p:txBody>
      </p:sp>
      <p:pic>
        <p:nvPicPr>
          <p:cNvPr id="10244" name="Picture 4" descr="kepbe_dial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0" y="4076700"/>
            <a:ext cx="4103688" cy="260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02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bg1">
                <a:lumMod val="9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/>
              <a:t>Képek beillesztése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0825" y="1052513"/>
            <a:ext cx="5483225" cy="2765425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0000"/>
                </a:solidFill>
              </a:rPr>
              <a:t>Képeket több módon is beilleszthetünk dokumentumunkba: </a:t>
            </a:r>
            <a:br>
              <a:rPr lang="hu-HU" dirty="0">
                <a:solidFill>
                  <a:srgbClr val="FF0000"/>
                </a:solidFill>
              </a:rPr>
            </a:br>
            <a:r>
              <a:rPr lang="hu-HU" dirty="0">
                <a:solidFill>
                  <a:srgbClr val="FF0000"/>
                </a:solidFill>
              </a:rPr>
              <a:t/>
            </a:r>
            <a:br>
              <a:rPr lang="hu-HU" dirty="0">
                <a:solidFill>
                  <a:srgbClr val="FF0000"/>
                </a:solidFill>
              </a:rPr>
            </a:br>
            <a:r>
              <a:rPr lang="hu-HU" dirty="0">
                <a:solidFill>
                  <a:srgbClr val="FF0000"/>
                </a:solidFill>
              </a:rPr>
              <a:t>1. Fájlban tárolt képeket szúrhatunk be. </a:t>
            </a:r>
            <a:br>
              <a:rPr lang="hu-HU" dirty="0">
                <a:solidFill>
                  <a:srgbClr val="FF0000"/>
                </a:solidFill>
              </a:rPr>
            </a:br>
            <a:r>
              <a:rPr lang="hu-HU" dirty="0">
                <a:solidFill>
                  <a:srgbClr val="FF0000"/>
                </a:solidFill>
              </a:rPr>
              <a:t/>
            </a:r>
            <a:br>
              <a:rPr lang="hu-HU" dirty="0">
                <a:solidFill>
                  <a:srgbClr val="FF0000"/>
                </a:solidFill>
              </a:rPr>
            </a:br>
            <a:r>
              <a:rPr lang="hu-HU" dirty="0">
                <a:solidFill>
                  <a:srgbClr val="FF0000"/>
                </a:solidFill>
              </a:rPr>
              <a:t>2. Vágólap segítségével másik alkalmazásból másolhatunk át képeket. </a:t>
            </a:r>
            <a:br>
              <a:rPr lang="hu-HU" dirty="0">
                <a:solidFill>
                  <a:srgbClr val="FF0000"/>
                </a:solidFill>
              </a:rPr>
            </a:br>
            <a:r>
              <a:rPr lang="hu-HU" dirty="0">
                <a:solidFill>
                  <a:srgbClr val="FF0000"/>
                </a:solidFill>
              </a:rPr>
              <a:t/>
            </a:r>
            <a:br>
              <a:rPr lang="hu-HU" dirty="0">
                <a:solidFill>
                  <a:srgbClr val="FF0000"/>
                </a:solidFill>
              </a:rPr>
            </a:br>
            <a:r>
              <a:rPr lang="hu-HU" dirty="0">
                <a:solidFill>
                  <a:srgbClr val="FF0000"/>
                </a:solidFill>
              </a:rPr>
              <a:t>3. Vágólap segítségével csatolhatunk képeket. </a:t>
            </a:r>
            <a:br>
              <a:rPr lang="hu-HU" dirty="0">
                <a:solidFill>
                  <a:srgbClr val="FF0000"/>
                </a:solidFill>
              </a:rPr>
            </a:br>
            <a:r>
              <a:rPr lang="hu-HU" dirty="0">
                <a:solidFill>
                  <a:srgbClr val="FF0000"/>
                </a:solidFill>
              </a:rPr>
              <a:t/>
            </a:r>
            <a:br>
              <a:rPr lang="hu-HU" dirty="0">
                <a:solidFill>
                  <a:srgbClr val="FF0000"/>
                </a:solidFill>
              </a:rPr>
            </a:br>
            <a:r>
              <a:rPr lang="hu-HU" dirty="0">
                <a:solidFill>
                  <a:srgbClr val="FF0000"/>
                </a:solidFill>
              </a:rPr>
              <a:t>4. A </a:t>
            </a:r>
            <a:r>
              <a:rPr lang="hu-HU" dirty="0" err="1">
                <a:solidFill>
                  <a:srgbClr val="FF0000"/>
                </a:solidFill>
              </a:rPr>
              <a:t>ClipArt</a:t>
            </a:r>
            <a:r>
              <a:rPr lang="hu-HU" dirty="0">
                <a:solidFill>
                  <a:srgbClr val="FF0000"/>
                </a:solidFill>
              </a:rPr>
              <a:t> képgyűjteményből illeszthetünk be képeket.</a:t>
            </a:r>
          </a:p>
        </p:txBody>
      </p:sp>
      <p:pic>
        <p:nvPicPr>
          <p:cNvPr id="11266" name="Picture 2" descr="http://informatika.gtportal.eu/oldalak/w3_kepek/kepek/kepbe_minta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3716338"/>
            <a:ext cx="373221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5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Képek méretezése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908050"/>
            <a:ext cx="7019925" cy="7921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>
                <a:solidFill>
                  <a:schemeClr val="bg1">
                    <a:lumMod val="95000"/>
                  </a:schemeClr>
                </a:solidFill>
              </a:rPr>
              <a:t> kép méretét leggyorsabban a </a:t>
            </a:r>
            <a:r>
              <a:rPr lang="hu-HU" sz="1800" b="1" dirty="0">
                <a:solidFill>
                  <a:schemeClr val="bg1">
                    <a:lumMod val="95000"/>
                  </a:schemeClr>
                </a:solidFill>
              </a:rPr>
              <a:t>Formátum menüszalag Méret ikoncsoport</a:t>
            </a:r>
            <a:r>
              <a:rPr lang="hu-HU" sz="1800" dirty="0">
                <a:solidFill>
                  <a:schemeClr val="bg1">
                    <a:lumMod val="95000"/>
                  </a:schemeClr>
                </a:solidFill>
              </a:rPr>
              <a:t>jában állíthatjuk be. </a:t>
            </a:r>
            <a:r>
              <a:rPr lang="hu-HU" sz="1800" dirty="0"/>
              <a:t/>
            </a:r>
            <a:br>
              <a:rPr lang="hu-HU" sz="1800" dirty="0"/>
            </a:br>
            <a:endParaRPr lang="hu-HU" sz="1800" dirty="0"/>
          </a:p>
        </p:txBody>
      </p:sp>
      <p:pic>
        <p:nvPicPr>
          <p:cNvPr id="9218" name="Picture 2" descr="kepbe_meret_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1628775"/>
            <a:ext cx="2565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églalap 4"/>
          <p:cNvSpPr>
            <a:spLocks noChangeArrowheads="1"/>
          </p:cNvSpPr>
          <p:nvPr/>
        </p:nvSpPr>
        <p:spPr bwMode="auto">
          <a:xfrm>
            <a:off x="0" y="3213100"/>
            <a:ext cx="529272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hu-HU">
                <a:solidFill>
                  <a:srgbClr val="FF9900"/>
                </a:solidFill>
                <a:latin typeface="Calibri" pitchFamily="34" charset="0"/>
              </a:rPr>
              <a:t>A levágás gombra kattintva a megjelenő téglalap segítségével levághatunk a kép területéből vagy a télalapot a képen túlhúzva a képhez területet adhatunk hozzá.</a:t>
            </a:r>
          </a:p>
          <a:p>
            <a:pPr>
              <a:buFont typeface="Arial" charset="0"/>
              <a:buChar char="•"/>
            </a:pPr>
            <a:r>
              <a:rPr lang="hu-HU">
                <a:solidFill>
                  <a:srgbClr val="FFFF00"/>
                </a:solidFill>
                <a:latin typeface="Calibri" pitchFamily="34" charset="0"/>
              </a:rPr>
              <a:t>Az ikoncsoport jobb alsó sarkában található nyílra kattintva, a </a:t>
            </a:r>
            <a:r>
              <a:rPr lang="hu-HU" b="1">
                <a:solidFill>
                  <a:srgbClr val="FFFF00"/>
                </a:solidFill>
                <a:latin typeface="Calibri" pitchFamily="34" charset="0"/>
              </a:rPr>
              <a:t>Méret párbeszédpanel</a:t>
            </a:r>
            <a:r>
              <a:rPr lang="hu-HU">
                <a:solidFill>
                  <a:srgbClr val="FFFF00"/>
                </a:solidFill>
                <a:latin typeface="Calibri" pitchFamily="34" charset="0"/>
              </a:rPr>
              <a:t>en tudjuk beállítani az összes lehetőséget, ami még a kép méretezéséhez tartozik.</a:t>
            </a:r>
          </a:p>
        </p:txBody>
      </p:sp>
      <p:pic>
        <p:nvPicPr>
          <p:cNvPr id="9220" name="Picture 4" descr="kepbe_meret_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9700" y="2636838"/>
            <a:ext cx="3529013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3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9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7859712" cy="7064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>
                <a:solidFill>
                  <a:srgbClr val="0070C0"/>
                </a:solidFill>
              </a:rPr>
              <a:t>Képek sorrendje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388" y="836613"/>
            <a:ext cx="6192837" cy="1152525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00B050"/>
                </a:solidFill>
              </a:rPr>
              <a:t>A beszúrt objektum helyzetét is változtathatjuk. Ha több képet szúrunk be egymásra, akkor szükség lesz a sorrend kialakítására. A képeket a program egymásra szúrja be a beszúrás sorrendjében. A sorrend később változtatható.</a:t>
            </a:r>
          </a:p>
        </p:txBody>
      </p:sp>
      <p:pic>
        <p:nvPicPr>
          <p:cNvPr id="8194" name="Picture 2" descr="w7_hatrak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1196975"/>
            <a:ext cx="2511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églalap 4"/>
          <p:cNvSpPr>
            <a:spLocks noChangeArrowheads="1"/>
          </p:cNvSpPr>
          <p:nvPr/>
        </p:nvSpPr>
        <p:spPr bwMode="auto">
          <a:xfrm>
            <a:off x="250825" y="2276475"/>
            <a:ext cx="864235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A </a:t>
            </a:r>
            <a:r>
              <a:rPr lang="hu-HU" sz="1600" b="1">
                <a:solidFill>
                  <a:srgbClr val="00B050"/>
                </a:solidFill>
                <a:latin typeface="Calibri" pitchFamily="34" charset="0"/>
              </a:rPr>
              <a:t>Képeszközök / Formátum menüszalag -&gt; Elrendezés csoport</a:t>
            </a: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jában található </a:t>
            </a:r>
            <a:r>
              <a:rPr lang="hu-HU" sz="1600" b="1">
                <a:solidFill>
                  <a:srgbClr val="00B050"/>
                </a:solidFill>
                <a:latin typeface="Calibri" pitchFamily="34" charset="0"/>
              </a:rPr>
              <a:t>Előrehozás </a:t>
            </a: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és </a:t>
            </a:r>
            <a:r>
              <a:rPr lang="hu-HU" sz="1600" b="1">
                <a:solidFill>
                  <a:srgbClr val="00B050"/>
                </a:solidFill>
                <a:latin typeface="Calibri" pitchFamily="34" charset="0"/>
              </a:rPr>
              <a:t>Hátraküldés</a:t>
            </a: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gombjaival módosíthatjuk a képek és egyéb objektumok (táblázatok, diagramok…) sorrendjét.</a:t>
            </a:r>
            <a:br>
              <a:rPr lang="hu-HU" sz="1600">
                <a:solidFill>
                  <a:srgbClr val="00B050"/>
                </a:solidFill>
                <a:latin typeface="Calibri" pitchFamily="34" charset="0"/>
              </a:rPr>
            </a:b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Az </a:t>
            </a:r>
            <a:r>
              <a:rPr lang="hu-HU" sz="1600" b="1">
                <a:solidFill>
                  <a:srgbClr val="00B050"/>
                </a:solidFill>
                <a:latin typeface="Calibri" pitchFamily="34" charset="0"/>
              </a:rPr>
              <a:t>Előrehozás gomb</a:t>
            </a: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 jobb szélén található nyílra kattintva két lehetőség közül választhatunk:</a:t>
            </a:r>
          </a:p>
          <a:p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Előrehozás azt jelenti, hogy a beszúrt objektumok közül a beállított kép lesz legfelül.</a:t>
            </a:r>
          </a:p>
          <a:p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Előbbre hozás csak eggyel hozza előrébb a képet a sorrendben.</a:t>
            </a:r>
          </a:p>
          <a:p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Az </a:t>
            </a:r>
            <a:r>
              <a:rPr lang="hu-HU" sz="1600" b="1">
                <a:solidFill>
                  <a:srgbClr val="00B050"/>
                </a:solidFill>
                <a:latin typeface="Calibri" pitchFamily="34" charset="0"/>
              </a:rPr>
              <a:t>Hátraküldés gomb</a:t>
            </a: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 jobb szélén található nyílra kattintva két lehetőség közül választhatunk:</a:t>
            </a:r>
          </a:p>
          <a:p>
            <a:r>
              <a:rPr lang="hu-HU" sz="1600" b="1">
                <a:solidFill>
                  <a:srgbClr val="00B050"/>
                </a:solidFill>
                <a:latin typeface="Calibri" pitchFamily="34" charset="0"/>
              </a:rPr>
              <a:t>Hátraküldés</a:t>
            </a: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 azt jelenti, hogy a beszúrt objektumok közül a beállított kép lesz legalul.</a:t>
            </a:r>
          </a:p>
          <a:p>
            <a:r>
              <a:rPr lang="hu-HU" sz="1600" b="1">
                <a:solidFill>
                  <a:srgbClr val="00B050"/>
                </a:solidFill>
                <a:latin typeface="Calibri" pitchFamily="34" charset="0"/>
              </a:rPr>
              <a:t>Hátrébb küldés</a:t>
            </a: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 csak eggyel küldi hátrébb a képet a sorrendben.</a:t>
            </a:r>
          </a:p>
          <a:p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A </a:t>
            </a:r>
            <a:r>
              <a:rPr lang="hu-HU" sz="1600" b="1">
                <a:solidFill>
                  <a:srgbClr val="00B050"/>
                </a:solidFill>
                <a:latin typeface="Calibri" pitchFamily="34" charset="0"/>
              </a:rPr>
              <a:t>kijelölés panel</a:t>
            </a: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 képek és más objektumok kijelölését, láthatóságuknak és sorrendjüknek beállítását teszi lehetővé. </a:t>
            </a:r>
            <a:br>
              <a:rPr lang="hu-HU" sz="1600">
                <a:solidFill>
                  <a:srgbClr val="00B050"/>
                </a:solidFill>
                <a:latin typeface="Calibri" pitchFamily="34" charset="0"/>
              </a:rPr>
            </a:b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/>
            </a:r>
            <a:br>
              <a:rPr lang="hu-HU" sz="1600">
                <a:solidFill>
                  <a:srgbClr val="00B050"/>
                </a:solidFill>
                <a:latin typeface="Calibri" pitchFamily="34" charset="0"/>
              </a:rPr>
            </a:br>
            <a:r>
              <a:rPr lang="hu-HU" sz="1600" u="sng">
                <a:solidFill>
                  <a:srgbClr val="00B050"/>
                </a:solidFill>
                <a:latin typeface="Calibri" pitchFamily="34" charset="0"/>
              </a:rPr>
              <a:t>További ikonok:</a:t>
            </a:r>
            <a:r>
              <a:rPr lang="hu-HU" sz="1600" b="1">
                <a:solidFill>
                  <a:srgbClr val="00B050"/>
                </a:solidFill>
                <a:latin typeface="Calibri" pitchFamily="34" charset="0"/>
              </a:rPr>
              <a:t>Igazítás</a:t>
            </a: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: Az objektum igazítása vízszintesen és függőlegesen.</a:t>
            </a:r>
          </a:p>
          <a:p>
            <a:r>
              <a:rPr lang="hu-HU" sz="1600" b="1">
                <a:solidFill>
                  <a:srgbClr val="00B050"/>
                </a:solidFill>
                <a:latin typeface="Calibri" pitchFamily="34" charset="0"/>
              </a:rPr>
              <a:t>Csoportok</a:t>
            </a: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: Több objektumot lehet csoportba foglalni, így egy képként viselkedik már utána.</a:t>
            </a:r>
          </a:p>
          <a:p>
            <a:r>
              <a:rPr lang="hu-HU" sz="1600" b="1">
                <a:solidFill>
                  <a:srgbClr val="00B050"/>
                </a:solidFill>
                <a:latin typeface="Calibri" pitchFamily="34" charset="0"/>
              </a:rPr>
              <a:t>Forgatás</a:t>
            </a:r>
            <a:r>
              <a:rPr lang="hu-HU" sz="1600">
                <a:solidFill>
                  <a:srgbClr val="00B050"/>
                </a:solidFill>
                <a:latin typeface="Calibri" pitchFamily="34" charset="0"/>
              </a:rPr>
              <a:t>: Elforgatni lehet az objektumot, vagy tükrözni.</a:t>
            </a:r>
          </a:p>
          <a:p>
            <a:r>
              <a:rPr lang="hu-HU">
                <a:latin typeface="Calibri" pitchFamily="34" charset="0"/>
              </a:rPr>
              <a:t/>
            </a:r>
            <a:br>
              <a:rPr lang="hu-HU">
                <a:latin typeface="Calibri" pitchFamily="34" charset="0"/>
              </a:rPr>
            </a:br>
            <a:endParaRPr lang="hu-HU">
              <a:latin typeface="Calibri" pitchFamily="34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2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004175" cy="777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Képek szegélyezése, effektusok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0825" y="836613"/>
            <a:ext cx="5905500" cy="1008062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0070C0"/>
                </a:solidFill>
              </a:rPr>
              <a:t>A </a:t>
            </a:r>
            <a:r>
              <a:rPr lang="hu-HU" b="1" dirty="0">
                <a:solidFill>
                  <a:srgbClr val="0070C0"/>
                </a:solidFill>
              </a:rPr>
              <a:t>Képszegély menüpont</a:t>
            </a:r>
            <a:r>
              <a:rPr lang="hu-HU" dirty="0">
                <a:solidFill>
                  <a:srgbClr val="0070C0"/>
                </a:solidFill>
              </a:rPr>
              <a:t>ban szegélyt állíthatunk a kép köré. Megadhatjuk a színét, a stílusát, vastagságát a megfelelő menüpontok segítségével. Ha a </a:t>
            </a:r>
            <a:r>
              <a:rPr lang="hu-HU" b="1" dirty="0">
                <a:solidFill>
                  <a:srgbClr val="0070C0"/>
                </a:solidFill>
              </a:rPr>
              <a:t>Nincs tagolás menüpont</a:t>
            </a:r>
            <a:r>
              <a:rPr lang="hu-HU" dirty="0">
                <a:solidFill>
                  <a:srgbClr val="0070C0"/>
                </a:solidFill>
              </a:rPr>
              <a:t>ot választjuk, az azt jelenti, hogy nem lesz szegélye a képnek.</a:t>
            </a:r>
          </a:p>
        </p:txBody>
      </p:sp>
      <p:pic>
        <p:nvPicPr>
          <p:cNvPr id="7170" name="Picture 2" descr="w7_kep_szegely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1196975"/>
            <a:ext cx="24479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w7_kep_eff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276475"/>
            <a:ext cx="200977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>
            <a:spLocks noChangeArrowheads="1"/>
          </p:cNvSpPr>
          <p:nvPr/>
        </p:nvSpPr>
        <p:spPr bwMode="auto">
          <a:xfrm>
            <a:off x="2555875" y="2492375"/>
            <a:ext cx="20161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hu-HU">
                <a:solidFill>
                  <a:srgbClr val="0070C0"/>
                </a:solidFill>
                <a:latin typeface="Calibri" pitchFamily="34" charset="0"/>
              </a:rPr>
              <a:t>Elláthatjuk képeinket effektusokkal is. A Képeffektusok menü legördítésével, a következők közül választhatunk:</a:t>
            </a:r>
          </a:p>
          <a:p>
            <a:r>
              <a:rPr lang="hu-HU">
                <a:solidFill>
                  <a:srgbClr val="0070C0"/>
                </a:solidFill>
                <a:latin typeface="Calibri" pitchFamily="34" charset="0"/>
              </a:rPr>
              <a:t>Árnyék</a:t>
            </a:r>
          </a:p>
          <a:p>
            <a:r>
              <a:rPr lang="hu-HU">
                <a:solidFill>
                  <a:srgbClr val="0070C0"/>
                </a:solidFill>
                <a:latin typeface="Calibri" pitchFamily="34" charset="0"/>
              </a:rPr>
              <a:t>Tükröződés</a:t>
            </a:r>
          </a:p>
          <a:p>
            <a:r>
              <a:rPr lang="hu-HU">
                <a:solidFill>
                  <a:srgbClr val="0070C0"/>
                </a:solidFill>
                <a:latin typeface="Calibri" pitchFamily="34" charset="0"/>
              </a:rPr>
              <a:t>Ragyogás</a:t>
            </a:r>
          </a:p>
          <a:p>
            <a:r>
              <a:rPr lang="hu-HU">
                <a:solidFill>
                  <a:srgbClr val="0070C0"/>
                </a:solidFill>
                <a:latin typeface="Calibri" pitchFamily="34" charset="0"/>
              </a:rPr>
              <a:t>Finom élek</a:t>
            </a:r>
          </a:p>
          <a:p>
            <a:r>
              <a:rPr lang="hu-HU">
                <a:solidFill>
                  <a:srgbClr val="0070C0"/>
                </a:solidFill>
                <a:latin typeface="Calibri" pitchFamily="34" charset="0"/>
              </a:rPr>
              <a:t>Fazetta</a:t>
            </a:r>
          </a:p>
          <a:p>
            <a:r>
              <a:rPr lang="hu-HU">
                <a:solidFill>
                  <a:srgbClr val="0070C0"/>
                </a:solidFill>
                <a:latin typeface="Calibri" pitchFamily="34" charset="0"/>
              </a:rPr>
              <a:t>Térhatású forgatás</a:t>
            </a: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71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9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>
                <a:solidFill>
                  <a:srgbClr val="C00000"/>
                </a:solidFill>
              </a:rPr>
              <a:t>Kép beszúrása vágólapról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0825" y="836613"/>
            <a:ext cx="8353425" cy="1655762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0000"/>
                </a:solidFill>
              </a:rPr>
              <a:t>A vágólapon keresztül egy tetszőleges dokumentumból másolhatunk képet a szövegkurzor pozíciójába. A beillesztéshez használhatjuk a </a:t>
            </a:r>
            <a:r>
              <a:rPr lang="hu-HU" b="1" dirty="0">
                <a:solidFill>
                  <a:srgbClr val="FF0000"/>
                </a:solidFill>
              </a:rPr>
              <a:t>Kezdőlap menüszalag Vágólap ikoncsoport Beilleszt parancs</a:t>
            </a:r>
            <a:r>
              <a:rPr lang="hu-HU" dirty="0">
                <a:solidFill>
                  <a:srgbClr val="FF0000"/>
                </a:solidFill>
              </a:rPr>
              <a:t>át vagy a helyi menü </a:t>
            </a:r>
            <a:r>
              <a:rPr lang="hu-HU" b="1" dirty="0">
                <a:solidFill>
                  <a:srgbClr val="FF0000"/>
                </a:solidFill>
              </a:rPr>
              <a:t>Beillesztés menüpont</a:t>
            </a:r>
            <a:r>
              <a:rPr lang="hu-HU" dirty="0">
                <a:solidFill>
                  <a:srgbClr val="FF0000"/>
                </a:solidFill>
              </a:rPr>
              <a:t>ját.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pic>
        <p:nvPicPr>
          <p:cNvPr id="6146" name="Picture 2" descr="kepbe_vagolaprol_1.jpg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4075" y="2420938"/>
            <a:ext cx="450532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>
                <a:solidFill>
                  <a:srgbClr val="00B0F0"/>
                </a:solidFill>
              </a:rPr>
              <a:t>Kép csatolása</a:t>
            </a:r>
            <a:br>
              <a:rPr lang="hu-HU" dirty="0">
                <a:solidFill>
                  <a:srgbClr val="00B0F0"/>
                </a:solidFill>
              </a:rPr>
            </a:br>
            <a:endParaRPr lang="hu-HU" dirty="0">
              <a:solidFill>
                <a:srgbClr val="00B0F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2952750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FF00"/>
                </a:solidFill>
              </a:rPr>
              <a:t>A csatolás során Word nem másolja be a képet a dokumentumba, hanem csak hivatkozunk rá (link). A szerkesztett dokumentum mérete így kisebb lesz. Ha módosítjuk csatolt fájlt, a céldokumentum tartalma is változni fog. Egy másik gépre, vagy könyvtárba való másoláskor másolni kell a csatolt fájlt is.</a:t>
            </a:r>
            <a:br>
              <a:rPr lang="hu-HU" dirty="0">
                <a:solidFill>
                  <a:srgbClr val="FFFF00"/>
                </a:solidFill>
              </a:rPr>
            </a:br>
            <a:r>
              <a:rPr lang="hu-HU" b="1" dirty="0">
                <a:solidFill>
                  <a:srgbClr val="FFFF00"/>
                </a:solidFill>
              </a:rPr>
              <a:t>Csatolás első lépései</a:t>
            </a:r>
            <a:r>
              <a:rPr lang="hu-HU" dirty="0" smtClean="0">
                <a:solidFill>
                  <a:srgbClr val="FFFF00"/>
                </a:solidFill>
              </a:rPr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FF00"/>
                </a:solidFill>
              </a:rPr>
              <a:t/>
            </a:r>
            <a:br>
              <a:rPr lang="hu-HU" dirty="0">
                <a:solidFill>
                  <a:srgbClr val="FFFF00"/>
                </a:solidFill>
              </a:rPr>
            </a:br>
            <a:r>
              <a:rPr lang="hu-HU" dirty="0">
                <a:solidFill>
                  <a:srgbClr val="FFFF00"/>
                </a:solidFill>
              </a:rPr>
              <a:t>Fájlkezelőben kijelöljük a csatolandó fájlt és elhelyezzük a vágólapon.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FF00"/>
                </a:solidFill>
              </a:rPr>
              <a:t>A </a:t>
            </a:r>
            <a:r>
              <a:rPr lang="hu-HU" b="1" dirty="0">
                <a:solidFill>
                  <a:srgbClr val="FFFF00"/>
                </a:solidFill>
              </a:rPr>
              <a:t>Kezdőlap menüszalag Vágólap ikoncsoport Irányított beilleszt menüpontj</a:t>
            </a:r>
            <a:r>
              <a:rPr lang="hu-HU" dirty="0">
                <a:solidFill>
                  <a:srgbClr val="FFFF00"/>
                </a:solidFill>
              </a:rPr>
              <a:t>ára kattintunk.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FF00"/>
                </a:solidFill>
              </a:rPr>
              <a:t>Az </a:t>
            </a:r>
            <a:r>
              <a:rPr lang="hu-HU" b="1" dirty="0">
                <a:solidFill>
                  <a:srgbClr val="FFFF00"/>
                </a:solidFill>
              </a:rPr>
              <a:t>Irányított beillesztés dialógusablak</a:t>
            </a:r>
            <a:r>
              <a:rPr lang="hu-HU" dirty="0">
                <a:solidFill>
                  <a:srgbClr val="FFFF00"/>
                </a:solidFill>
              </a:rPr>
              <a:t>ban kiválasztjuk a megfelelő formátumot, és bejelöljük a Csatolás opciót.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FF00"/>
                </a:solidFill>
              </a:rPr>
              <a:t>Az OK gombot megnyomva megjelenik a csatolt kép a szövegkurzor pozíciójában, de ne felejtsük el, hogy később módosítani a csatolt fájlban tudjuk.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>
              <a:solidFill>
                <a:srgbClr val="FFFF00"/>
              </a:solidFill>
            </a:endParaRPr>
          </a:p>
        </p:txBody>
      </p:sp>
      <p:pic>
        <p:nvPicPr>
          <p:cNvPr id="5122" name="Picture 2" descr="kepbe_csatol_file_1.jpg 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3141663"/>
            <a:ext cx="2592388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/>
              <a:t>Méretező pontok használata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981075"/>
            <a:ext cx="8748713" cy="1584325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Ha nincs szükségünk a méret pontos beállítására, akkor a kép szélességét és magasságát méretező pontok segítségével gyorsan módosíthatjuk.</a:t>
            </a:r>
            <a:br>
              <a:rPr lang="hu-HU" dirty="0"/>
            </a:br>
            <a:r>
              <a:rPr lang="hu-HU" dirty="0"/>
              <a:t>Egy kijelölt kép körül megjelenik egy a képet szegélyező téglalap, melynek szélein és sarkain találhatók a méretező pontok.</a:t>
            </a:r>
            <a:br>
              <a:rPr lang="hu-HU" dirty="0"/>
            </a:br>
            <a:r>
              <a:rPr lang="hu-HU" dirty="0"/>
              <a:t>Az oldalak sarkain lévő méretező pontokat a bal egérgomb lenyomása mellett húzva arányosan tudjuk növelni vagy csökkenteni a kép méretét. A többi méretező pont segítségével vízszintes és függőleges irányban nyújthatjuk képünket. </a:t>
            </a:r>
          </a:p>
        </p:txBody>
      </p:sp>
      <p:pic>
        <p:nvPicPr>
          <p:cNvPr id="4098" name="Picture 2" descr="kepbe_meret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349500"/>
            <a:ext cx="295116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églalap 4"/>
          <p:cNvSpPr>
            <a:spLocks noChangeArrowheads="1"/>
          </p:cNvSpPr>
          <p:nvPr/>
        </p:nvSpPr>
        <p:spPr bwMode="auto">
          <a:xfrm>
            <a:off x="0" y="5445125"/>
            <a:ext cx="87852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hu-HU">
                <a:latin typeface="Calibri" pitchFamily="34" charset="0"/>
              </a:rPr>
              <a:t> Ha kompatibilitási módban dolgozunk (pl. Word 2003 formátumot használunk), akkor a méretező pontok más alakban jelenek meg. Ugyanúgy használhatjuk őket mint a Word 2007 dokumentumban. </a:t>
            </a:r>
            <a:br>
              <a:rPr lang="hu-HU">
                <a:latin typeface="Calibri" pitchFamily="34" charset="0"/>
              </a:rPr>
            </a:br>
            <a:endParaRPr lang="hu-HU">
              <a:latin typeface="Calibri" pitchFamily="34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737</Words>
  <Application>Microsoft Office PowerPoint</Application>
  <PresentationFormat>Diavetítés a képernyőre (4:3 oldalarány)</PresentationFormat>
  <Paragraphs>50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Tervezősablon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Calibri</vt:lpstr>
      <vt:lpstr>Arial</vt:lpstr>
      <vt:lpstr>Office-téma</vt:lpstr>
      <vt:lpstr>1. dia</vt:lpstr>
      <vt:lpstr>Fájlban tárolt kép beszúrása </vt:lpstr>
      <vt:lpstr>Képek beillesztése </vt:lpstr>
      <vt:lpstr>Képek méretezése </vt:lpstr>
      <vt:lpstr>Képek sorrendje </vt:lpstr>
      <vt:lpstr>Képek szegélyezése, effektusok </vt:lpstr>
      <vt:lpstr>Kép beszúrása vágólapról </vt:lpstr>
      <vt:lpstr>Kép csatolása </vt:lpstr>
      <vt:lpstr>Méretező pontok használata </vt:lpstr>
      <vt:lpstr>Képstílusok </vt:lpstr>
      <vt:lpstr>Képek forgatása, tükrözése </vt:lpstr>
      <vt:lpstr>12. dia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WinXP4ever</dc:creator>
  <cp:lastModifiedBy>8.a</cp:lastModifiedBy>
  <cp:revision>15</cp:revision>
  <dcterms:created xsi:type="dcterms:W3CDTF">2012-02-05T11:18:21Z</dcterms:created>
  <dcterms:modified xsi:type="dcterms:W3CDTF">2012-02-09T08:30:33Z</dcterms:modified>
</cp:coreProperties>
</file>