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63" r:id="rId5"/>
    <p:sldId id="267" r:id="rId6"/>
    <p:sldId id="258" r:id="rId7"/>
    <p:sldId id="259" r:id="rId8"/>
    <p:sldId id="260" r:id="rId9"/>
    <p:sldId id="265" r:id="rId10"/>
    <p:sldId id="264" r:id="rId11"/>
    <p:sldId id="266" r:id="rId12"/>
    <p:sldId id="268" r:id="rId13"/>
    <p:sldId id="269" r:id="rId14"/>
    <p:sldId id="270" r:id="rId15"/>
    <p:sldId id="262" r:id="rId16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936" autoAdjust="0"/>
    <p:restoredTop sz="95767" autoAdjust="0"/>
  </p:normalViewPr>
  <p:slideViewPr>
    <p:cSldViewPr>
      <p:cViewPr>
        <p:scale>
          <a:sx n="70" d="100"/>
          <a:sy n="70" d="100"/>
        </p:scale>
        <p:origin x="-1368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hu-HU" dirty="0" smtClean="0"/>
              <a:t>Sebestyén Ferenc</a:t>
            </a:r>
            <a:endParaRPr lang="hu-H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4F42E7-1C16-45E8-846C-1900FB46BEA9}" type="datetimeFigureOut">
              <a:rPr lang="hu-HU" smtClean="0"/>
              <a:pPr/>
              <a:t>2012.01.31.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9F48B-27F7-4E38-94E9-5F30A6DD8ACB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office.microsoft.com/hu-hu/word-help/kep-vagy-clipart-elem-beillesztese-HA010097036.asp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u="sng" dirty="0" smtClean="0">
                <a:latin typeface="Brush Script MT" pitchFamily="66" charset="0"/>
              </a:rPr>
              <a:t>Képek beillesztése, formázása dokumentumokban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0" y="5643578"/>
            <a:ext cx="6400800" cy="1214422"/>
          </a:xfrm>
        </p:spPr>
        <p:txBody>
          <a:bodyPr>
            <a:normAutofit/>
          </a:bodyPr>
          <a:lstStyle/>
          <a:p>
            <a:pPr algn="l"/>
            <a:r>
              <a:rPr lang="hu-HU" sz="1600" dirty="0" smtClean="0">
                <a:solidFill>
                  <a:schemeClr val="tx1"/>
                </a:solidFill>
              </a:rPr>
              <a:t>Név: Sebestyén Ferenc</a:t>
            </a:r>
          </a:p>
          <a:p>
            <a:pPr algn="l"/>
            <a:r>
              <a:rPr lang="hu-HU" sz="1600" dirty="0" smtClean="0">
                <a:solidFill>
                  <a:schemeClr val="tx1"/>
                </a:solidFill>
              </a:rPr>
              <a:t>Felkészítő tanár neve: Verőné Wágner Éva</a:t>
            </a:r>
          </a:p>
          <a:p>
            <a:pPr algn="l"/>
            <a:r>
              <a:rPr lang="hu-HU" sz="1600" dirty="0" smtClean="0">
                <a:solidFill>
                  <a:schemeClr val="tx1"/>
                </a:solidFill>
              </a:rPr>
              <a:t>Iskola neve: Eötvös Loránd Szakközépiskola és Szakiskola</a:t>
            </a:r>
          </a:p>
          <a:p>
            <a:pPr algn="l"/>
            <a:r>
              <a:rPr lang="hu-HU" sz="1600" dirty="0" smtClean="0">
                <a:solidFill>
                  <a:schemeClr val="tx1"/>
                </a:solidFill>
              </a:rPr>
              <a:t>Iskola címe: 1204 Budapest, Török Flóris u. 89.</a:t>
            </a:r>
            <a:endParaRPr lang="hu-HU" sz="1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Click="0" advTm="8000"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>
                <a:latin typeface="Brush Script MT" pitchFamily="66" charset="0"/>
              </a:rPr>
              <a:t>2; Kép formázása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5" name="Tartalom helye 4"/>
          <p:cNvSpPr>
            <a:spLocks noGrp="1"/>
          </p:cNvSpPr>
          <p:nvPr>
            <p:ph sz="half" idx="2"/>
          </p:nvPr>
        </p:nvSpPr>
        <p:spPr>
          <a:xfrm>
            <a:off x="683568" y="3071810"/>
            <a:ext cx="7920880" cy="2589438"/>
          </a:xfrm>
        </p:spPr>
        <p:txBody>
          <a:bodyPr/>
          <a:lstStyle/>
          <a:p>
            <a:pPr marL="0" indent="355600">
              <a:buNone/>
            </a:pPr>
            <a:r>
              <a:rPr lang="hu-HU" dirty="0" smtClean="0"/>
              <a:t>Ha Microsoft Office Word 2007-esben szeretnénk megformázni a képet, akkor a beillesztett képre kattintva megjelenik egy „Képeszközök” nevű fül. Ezen belül megtalálhatjuk a „Formátum” fülecskét. </a:t>
            </a:r>
            <a:endParaRPr lang="hu-HU" dirty="0"/>
          </a:p>
        </p:txBody>
      </p:sp>
      <p:pic>
        <p:nvPicPr>
          <p:cNvPr id="14" name="Tartalom helye 13" descr="névtelen.bmp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142984"/>
            <a:ext cx="9144000" cy="1285884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>
                <a:latin typeface="Brush Script MT" pitchFamily="66" charset="0"/>
              </a:rPr>
              <a:t>A „Formátum” tartalma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534988">
              <a:spcAft>
                <a:spcPts val="1200"/>
              </a:spcAft>
              <a:buFont typeface="+mj-lt"/>
              <a:buAutoNum type="arabicPeriod"/>
            </a:pPr>
            <a:r>
              <a:rPr lang="hu-HU" sz="3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Kiigazítás:</a:t>
            </a:r>
          </a:p>
          <a:p>
            <a:pPr marL="0" indent="534988">
              <a:spcAft>
                <a:spcPts val="600"/>
              </a:spcAft>
            </a:pPr>
            <a:r>
              <a:rPr lang="hu-HU" i="1" u="sng" dirty="0" smtClean="0"/>
              <a:t>Fényerő:</a:t>
            </a:r>
            <a:r>
              <a:rPr lang="hu-HU" dirty="0" smtClean="0"/>
              <a:t> Ezzel az opcióval állíthatjuk a képek fényerősségét.</a:t>
            </a:r>
          </a:p>
          <a:p>
            <a:pPr marL="0" indent="534988">
              <a:spcAft>
                <a:spcPts val="600"/>
              </a:spcAft>
            </a:pPr>
            <a:r>
              <a:rPr lang="hu-HU" dirty="0" smtClean="0"/>
              <a:t> </a:t>
            </a:r>
            <a:r>
              <a:rPr lang="hu-HU" i="1" u="sng" dirty="0" smtClean="0"/>
              <a:t>Kontraszt:</a:t>
            </a:r>
            <a:r>
              <a:rPr lang="hu-HU" dirty="0" smtClean="0"/>
              <a:t> Ezzel az opcióval állíthatjuk a képek kontrasztját.</a:t>
            </a:r>
          </a:p>
          <a:p>
            <a:pPr marL="531813" indent="3175">
              <a:spcAft>
                <a:spcPts val="600"/>
              </a:spcAft>
            </a:pPr>
            <a:r>
              <a:rPr lang="hu-HU" i="1" u="sng" dirty="0" smtClean="0"/>
              <a:t>Újraszínezés:</a:t>
            </a:r>
            <a:r>
              <a:rPr lang="hu-HU" dirty="0" smtClean="0"/>
              <a:t> Ezzel az opcióval állíthatjuk a képek színtípusát(pl.: szürkeárnyalatos, szépiaszín, stb.)</a:t>
            </a:r>
          </a:p>
          <a:p>
            <a:pPr marL="531813" indent="3175">
              <a:spcAft>
                <a:spcPts val="600"/>
              </a:spcAft>
            </a:pPr>
            <a:r>
              <a:rPr lang="hu-HU" i="1" u="sng" dirty="0" smtClean="0"/>
              <a:t>Képek tömörítése:</a:t>
            </a:r>
            <a:r>
              <a:rPr lang="hu-HU" i="1" dirty="0" smtClean="0"/>
              <a:t> </a:t>
            </a:r>
            <a:r>
              <a:rPr lang="hu-HU" dirty="0" smtClean="0"/>
              <a:t>A dokumentumméret csökkentése a benne található képek kicsinyítésével.</a:t>
            </a:r>
          </a:p>
          <a:p>
            <a:pPr marL="531813" indent="3175">
              <a:spcAft>
                <a:spcPts val="600"/>
              </a:spcAft>
            </a:pPr>
            <a:r>
              <a:rPr lang="hu-HU" i="1" u="sng" dirty="0" smtClean="0"/>
              <a:t>Kép módosítása:</a:t>
            </a:r>
            <a:r>
              <a:rPr lang="hu-HU" i="1" dirty="0" smtClean="0"/>
              <a:t> </a:t>
            </a:r>
            <a:r>
              <a:rPr lang="hu-HU" dirty="0" smtClean="0"/>
              <a:t>Váltás másik képre a jelenlegi kép formázásának és méretének megőrzésével.</a:t>
            </a:r>
          </a:p>
          <a:p>
            <a:pPr marL="531813" indent="3175"/>
            <a:r>
              <a:rPr lang="hu-HU" i="1" u="sng" dirty="0" smtClean="0"/>
              <a:t>Kép visszaállítása:</a:t>
            </a:r>
            <a:r>
              <a:rPr lang="hu-HU" i="1" dirty="0" smtClean="0"/>
              <a:t> </a:t>
            </a:r>
            <a:r>
              <a:rPr lang="hu-HU" dirty="0" smtClean="0"/>
              <a:t>A kép eddigi formázási módosításainak elvetése.</a:t>
            </a:r>
            <a:endParaRPr lang="hu-HU" u="sng" dirty="0"/>
          </a:p>
        </p:txBody>
      </p:sp>
    </p:spTree>
    <p:extLst>
      <p:ext uri="{BB962C8B-B14F-4D97-AF65-F5344CB8AC3E}">
        <p14:creationId xmlns:p14="http://schemas.microsoft.com/office/powerpoint/2010/main" val="35496350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 startAt="2"/>
            </a:pPr>
            <a:r>
              <a:rPr lang="hu-H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Képstílusok:</a:t>
            </a:r>
          </a:p>
          <a:p>
            <a:pPr marL="514350" indent="-514350">
              <a:spcAft>
                <a:spcPts val="600"/>
              </a:spcAft>
              <a:buNone/>
            </a:pPr>
            <a:r>
              <a:rPr lang="hu-HU" sz="2200" dirty="0" smtClean="0"/>
              <a:t>Itt megtalálhatunk különböző </a:t>
            </a:r>
            <a:r>
              <a:rPr lang="hu-HU" sz="2200" b="1" dirty="0" smtClean="0">
                <a:solidFill>
                  <a:srgbClr val="7030A0"/>
                </a:solidFill>
              </a:rPr>
              <a:t>képkereteket</a:t>
            </a:r>
            <a:r>
              <a:rPr lang="hu-HU" sz="2200" dirty="0" smtClean="0"/>
              <a:t>.</a:t>
            </a:r>
          </a:p>
          <a:p>
            <a:pPr marL="514350" indent="-514350">
              <a:spcAft>
                <a:spcPts val="600"/>
              </a:spcAft>
            </a:pPr>
            <a:r>
              <a:rPr lang="hu-HU" sz="2200" i="1" u="sng" dirty="0" smtClean="0"/>
              <a:t>Képformák:</a:t>
            </a:r>
            <a:r>
              <a:rPr lang="hu-HU" sz="2200" i="1" dirty="0" smtClean="0"/>
              <a:t> </a:t>
            </a:r>
            <a:r>
              <a:rPr lang="hu-HU" sz="2200" dirty="0" smtClean="0"/>
              <a:t>A rajz alakjának módosítása a teljes formázás megőrzésével.</a:t>
            </a:r>
          </a:p>
          <a:p>
            <a:pPr marL="0" indent="534988">
              <a:spcAft>
                <a:spcPts val="600"/>
              </a:spcAft>
            </a:pPr>
            <a:r>
              <a:rPr lang="hu-HU" sz="2200" i="1" u="sng" dirty="0" smtClean="0"/>
              <a:t>Képszegély:</a:t>
            </a:r>
            <a:r>
              <a:rPr lang="hu-HU" sz="2200" dirty="0" smtClean="0"/>
              <a:t> Itt adhatja meg a kijelölt alakzat körvonalának színét, vastagságát és vonalstílusát.</a:t>
            </a:r>
          </a:p>
          <a:p>
            <a:pPr marL="0" indent="534988">
              <a:spcAft>
                <a:spcPts val="600"/>
              </a:spcAft>
            </a:pPr>
            <a:r>
              <a:rPr lang="hu-HU" sz="2200" i="1" u="sng" dirty="0" smtClean="0"/>
              <a:t>Képeffektusok:</a:t>
            </a:r>
            <a:r>
              <a:rPr lang="hu-HU" sz="2200" dirty="0" smtClean="0"/>
              <a:t> Vizuális effektus(pl.: árnyék, ragyogás, stb.) alkalmazása a képre.</a:t>
            </a:r>
            <a:endParaRPr lang="hu-HU" sz="2200" i="1" u="sng" dirty="0" smtClean="0"/>
          </a:p>
        </p:txBody>
      </p:sp>
      <p:pic>
        <p:nvPicPr>
          <p:cNvPr id="1026" name="Picture 2" descr="C:\Documents and Settings\sebestyenferenc\Dokumentumok\Képek\névtelen1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0"/>
            <a:ext cx="8221053" cy="1357322"/>
          </a:xfrm>
          <a:prstGeom prst="rect">
            <a:avLst/>
          </a:prstGeom>
          <a:noFill/>
        </p:spPr>
      </p:pic>
      <p:sp>
        <p:nvSpPr>
          <p:cNvPr id="5" name="Lekerekített téglalap 4"/>
          <p:cNvSpPr/>
          <p:nvPr/>
        </p:nvSpPr>
        <p:spPr>
          <a:xfrm>
            <a:off x="642910" y="0"/>
            <a:ext cx="6286544" cy="1000108"/>
          </a:xfrm>
          <a:prstGeom prst="roundRect">
            <a:avLst/>
          </a:prstGeom>
          <a:noFill/>
          <a:ln w="57150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481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hu-H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Elrendezés:</a:t>
            </a:r>
          </a:p>
          <a:p>
            <a:pPr marL="514350" indent="-514350"/>
            <a:r>
              <a:rPr lang="hu-HU" sz="2200" i="1" u="sng" dirty="0" smtClean="0"/>
              <a:t>Elhelyezés:</a:t>
            </a:r>
            <a:r>
              <a:rPr lang="hu-HU" sz="2200" dirty="0" smtClean="0"/>
              <a:t> A kijelölt kép elhelyezése az oldalon.</a:t>
            </a:r>
          </a:p>
          <a:p>
            <a:pPr marL="0" indent="534988"/>
            <a:r>
              <a:rPr lang="hu-HU" sz="2200" i="1" u="sng" dirty="0" smtClean="0"/>
              <a:t>Előrehozás:</a:t>
            </a:r>
            <a:r>
              <a:rPr lang="hu-HU" sz="2200" dirty="0" smtClean="0"/>
              <a:t> A kijelölt kép elhelyezése az összes többi elé, hogy egyik részét se takarja másik kép.</a:t>
            </a:r>
          </a:p>
          <a:p>
            <a:pPr marL="0" indent="534988"/>
            <a:r>
              <a:rPr lang="hu-HU" sz="2200" i="1" u="sng" dirty="0" smtClean="0"/>
              <a:t>Hátraküldés:</a:t>
            </a:r>
            <a:r>
              <a:rPr lang="hu-HU" sz="2200" dirty="0" smtClean="0"/>
              <a:t> A kijelölt kép elhelyezése az összes többi mögé.</a:t>
            </a:r>
          </a:p>
          <a:p>
            <a:pPr marL="0" indent="534988"/>
            <a:r>
              <a:rPr lang="hu-HU" sz="2200" i="1" u="sng" dirty="0" smtClean="0"/>
              <a:t>Körbefuttatás:</a:t>
            </a:r>
            <a:r>
              <a:rPr lang="hu-HU" sz="2200" dirty="0" smtClean="0"/>
              <a:t> A kijelölt kép szöveggel történő körbefuttatási módjának megváltoztatása.</a:t>
            </a:r>
            <a:endParaRPr lang="hu-HU" sz="1800" i="1" u="sng" dirty="0"/>
          </a:p>
          <a:p>
            <a:pPr marL="0" indent="534988"/>
            <a:r>
              <a:rPr lang="hu-HU" sz="2200" i="1" u="sng" dirty="0" smtClean="0"/>
              <a:t>Igazítás:</a:t>
            </a:r>
            <a:r>
              <a:rPr lang="hu-HU" sz="2200" dirty="0" smtClean="0"/>
              <a:t> Tetszés szerint igazíthatja őket az oldalon középre, balra vagy jobbra.</a:t>
            </a:r>
          </a:p>
          <a:p>
            <a:pPr marL="0" indent="534988"/>
            <a:r>
              <a:rPr lang="hu-HU" sz="2200" i="1" u="sng" dirty="0" smtClean="0"/>
              <a:t>Csoportok:</a:t>
            </a:r>
            <a:r>
              <a:rPr lang="hu-HU" sz="2200" dirty="0" smtClean="0"/>
              <a:t> Képek csoportosítása annak érdekében, hogy egyetlen képként lehessen kezelni őket.</a:t>
            </a:r>
          </a:p>
          <a:p>
            <a:pPr marL="0" indent="534988"/>
            <a:r>
              <a:rPr lang="hu-HU" sz="2200" i="1" u="sng" dirty="0" smtClean="0"/>
              <a:t>Forgatás:</a:t>
            </a:r>
            <a:r>
              <a:rPr lang="hu-HU" sz="2200" dirty="0" smtClean="0"/>
              <a:t> A kijelölt kép forgatása vagy tükrözése.</a:t>
            </a:r>
            <a:endParaRPr lang="hu-HU" sz="2200" i="1" u="sng" dirty="0" smtClean="0"/>
          </a:p>
        </p:txBody>
      </p:sp>
    </p:spTree>
    <p:extLst>
      <p:ext uri="{BB962C8B-B14F-4D97-AF65-F5344CB8AC3E}">
        <p14:creationId xmlns:p14="http://schemas.microsoft.com/office/powerpoint/2010/main" val="869660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hu-HU" sz="24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Méret:</a:t>
            </a:r>
          </a:p>
          <a:p>
            <a:pPr marL="514350" indent="-514350"/>
            <a:r>
              <a:rPr lang="hu-HU" sz="2200" i="1" u="sng" dirty="0" smtClean="0"/>
              <a:t>Levágás: </a:t>
            </a:r>
            <a:r>
              <a:rPr lang="hu-HU" sz="2200" dirty="0" smtClean="0"/>
              <a:t>A kép felesleges részeinek eltávolítása levágással.</a:t>
            </a:r>
          </a:p>
          <a:p>
            <a:pPr marL="0" indent="534988"/>
            <a:r>
              <a:rPr lang="hu-HU" sz="2200" i="1" u="sng" dirty="0" smtClean="0"/>
              <a:t>Alakzat magassága:</a:t>
            </a:r>
            <a:r>
              <a:rPr lang="hu-HU" sz="2200" dirty="0" smtClean="0"/>
              <a:t> Az alakzat vagy a kép magasságának módosítása.</a:t>
            </a:r>
          </a:p>
          <a:p>
            <a:pPr marL="0" indent="534988"/>
            <a:r>
              <a:rPr lang="hu-HU" sz="2200" i="1" u="sng" dirty="0" smtClean="0"/>
              <a:t>Alakzat szélessége:</a:t>
            </a:r>
            <a:r>
              <a:rPr lang="hu-HU" sz="2200" dirty="0" smtClean="0"/>
              <a:t> Az alakzat vagy a kép szélességének módosítása.</a:t>
            </a:r>
            <a:endParaRPr lang="hu-HU" sz="2200" i="1" u="sng" dirty="0"/>
          </a:p>
        </p:txBody>
      </p:sp>
      <p:pic>
        <p:nvPicPr>
          <p:cNvPr id="1026" name="Picture 2" descr="C:\Documents and Settings\sebestyenferenc.EOTVOS\Dokumentumok\Képek\névtelen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4500570"/>
            <a:ext cx="2365820" cy="140017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571647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cap="small" dirty="0" smtClean="0"/>
              <a:t>Források</a:t>
            </a:r>
            <a:endParaRPr lang="hu-HU" cap="small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hu-HU" sz="1800" dirty="0" smtClean="0">
                <a:hlinkClick r:id="rId2"/>
              </a:rPr>
              <a:t>Microsoft Office</a:t>
            </a:r>
            <a:endParaRPr lang="hu-HU" sz="1800" dirty="0" smtClean="0"/>
          </a:p>
          <a:p>
            <a:pPr>
              <a:buFont typeface="+mj-lt"/>
              <a:buAutoNum type="arabicPeriod"/>
            </a:pPr>
            <a:endParaRPr lang="hu-HU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>
                <a:latin typeface="Brush Script MT" pitchFamily="66" charset="0"/>
              </a:rPr>
              <a:t>Bevezetés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3286147"/>
          </a:xfrm>
          <a:noFill/>
        </p:spPr>
        <p:txBody>
          <a:bodyPr>
            <a:noAutofit/>
          </a:bodyPr>
          <a:lstStyle/>
          <a:p>
            <a:pPr marL="0" indent="360363" algn="just">
              <a:buNone/>
            </a:pPr>
            <a:r>
              <a:rPr lang="hu-HU" sz="2800" dirty="0" smtClean="0"/>
              <a:t>A szövegszerkesztő programok már rég nem arra szolgálnak, hogy helyettesítsék az írógépet. Bizonyára mindenki észrevette már, hogy szöveges dokumentumot fotókkal, grafikákkal lehet szebbé, érdekesebbé tenni. Ezzel nem csak a szép esztétikus formát, hanem figyelemfelkeltő hatást is elérhetünk. A halványított háttér, a szöveggel körbefuttatott kép csak bemelegítés a számtalan Word által kínált lehetőség közül. </a:t>
            </a:r>
          </a:p>
        </p:txBody>
      </p:sp>
      <p:pic>
        <p:nvPicPr>
          <p:cNvPr id="1026" name="Picture 2" descr="M:\Médiaismeret\kekmadar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29058" y="5429264"/>
            <a:ext cx="1214446" cy="1166716"/>
          </a:xfrm>
          <a:prstGeom prst="rect">
            <a:avLst/>
          </a:prstGeom>
          <a:noFill/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u-HU" i="1" dirty="0" smtClean="0">
                <a:latin typeface="Brush Script MT" pitchFamily="66" charset="0"/>
              </a:rPr>
              <a:t>A szép grafikával kedvessé, szebbé tehetjük a legszárazabb szöveget is.</a:t>
            </a:r>
            <a:r>
              <a:rPr lang="hu-HU" dirty="0" smtClean="0">
                <a:latin typeface="Brush Script MT" pitchFamily="66" charset="0"/>
              </a:rPr>
              <a:t/>
            </a:r>
            <a:br>
              <a:rPr lang="hu-HU" dirty="0" smtClean="0">
                <a:latin typeface="Brush Script MT" pitchFamily="66" charset="0"/>
              </a:rPr>
            </a:br>
            <a:endParaRPr lang="hu-HU" dirty="0">
              <a:latin typeface="Brush Scrip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355600" algn="just">
              <a:buNone/>
            </a:pPr>
            <a:r>
              <a:rPr lang="hu-HU" dirty="0" smtClean="0"/>
              <a:t>Az hogy a képünk hol helyezkedik el a szövegünkben sok mindentől függ. A Word mindenre ad megoldást. Sok esetben nehéz választani, de nem lehetetlen. </a:t>
            </a:r>
            <a:br>
              <a:rPr lang="hu-HU" dirty="0" smtClean="0"/>
            </a:br>
            <a:r>
              <a:rPr lang="hu-HU" dirty="0" smtClean="0"/>
              <a:t>Alaposan nézzük meg, hogy hova illeszthetjük be a képünket. A szöveg tartalma legyen a meghatározó. Vigyázzunk, hogy a kép a mondandónkat ne szabdalja szét. Vigyük a kurzort oda, ahova a képet szeretnénk beilleszteni. </a:t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9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bg1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tx1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9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9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u="sng" dirty="0" smtClean="0">
                <a:latin typeface="Brush Script MT" pitchFamily="66" charset="0"/>
              </a:rPr>
              <a:t>Képek beillesztése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5720" y="4214818"/>
            <a:ext cx="4357718" cy="2214578"/>
          </a:xfrm>
        </p:spPr>
        <p:txBody>
          <a:bodyPr>
            <a:normAutofit fontScale="70000" lnSpcReduction="20000"/>
          </a:bodyPr>
          <a:lstStyle/>
          <a:p>
            <a:pPr marL="0" indent="355600" algn="just">
              <a:buNone/>
            </a:pPr>
            <a:r>
              <a:rPr lang="hu-HU" sz="3100" dirty="0" smtClean="0"/>
              <a:t>Képeket az esetek többségében a szövegtörzsbe szúrjuk be, de lehetőség van margókon történő elhelyezésükre (például élőfejbe vagy élőlábba) is</a:t>
            </a:r>
            <a:r>
              <a:rPr lang="hu-HU" sz="2600" dirty="0" smtClean="0"/>
              <a:t>. 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pic>
        <p:nvPicPr>
          <p:cNvPr id="4" name="Kép 3" descr="http://informatika.gtportal.eu/oldalak/w3_kepek/kepek/kepbe_minta_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071942"/>
            <a:ext cx="4238628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églalap 5"/>
          <p:cNvSpPr/>
          <p:nvPr/>
        </p:nvSpPr>
        <p:spPr>
          <a:xfrm>
            <a:off x="571472" y="1214422"/>
            <a:ext cx="771530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Aft>
                <a:spcPts val="1200"/>
              </a:spcAft>
            </a:pPr>
            <a:r>
              <a:rPr lang="hu-HU" sz="2400" dirty="0" smtClean="0"/>
              <a:t>Képeket több módon is beilleszthetünk dokumentumunkba:</a:t>
            </a:r>
          </a:p>
          <a:p>
            <a:pPr marL="457200" indent="-6350" algn="just"/>
            <a:r>
              <a:rPr lang="hu-HU" sz="2400" dirty="0" smtClean="0"/>
              <a:t>1.Fájlban tárolt képeket szúrhatunk be. </a:t>
            </a:r>
          </a:p>
          <a:p>
            <a:pPr marL="457200" indent="-6350" algn="just"/>
            <a:r>
              <a:rPr lang="hu-HU" sz="2400" dirty="0" smtClean="0"/>
              <a:t>2. Vágólap segítségével másik alkalmazásból másolhatunk át képeket. </a:t>
            </a:r>
          </a:p>
          <a:p>
            <a:pPr marL="457200" indent="-6350" algn="just"/>
            <a:r>
              <a:rPr lang="hu-HU" sz="2400" dirty="0" smtClean="0"/>
              <a:t>3. Vágólap segítségével csatolhatunk képeket. </a:t>
            </a:r>
          </a:p>
          <a:p>
            <a:pPr marL="457200" indent="-6350" algn="just"/>
            <a:r>
              <a:rPr lang="hu-HU" sz="2400" dirty="0" smtClean="0"/>
              <a:t>4. A ClipArt képgyűjteményből illeszthetünk be képeket</a:t>
            </a:r>
            <a:r>
              <a:rPr lang="hu-HU" sz="20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>
                <a:latin typeface="Brush Script MT" pitchFamily="66" charset="0"/>
              </a:rPr>
              <a:t>Kép beillesztése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0" y="1142984"/>
            <a:ext cx="9144000" cy="2500330"/>
          </a:xfrm>
        </p:spPr>
        <p:txBody>
          <a:bodyPr>
            <a:normAutofit fontScale="77500" lnSpcReduction="20000"/>
          </a:bodyPr>
          <a:lstStyle/>
          <a:p>
            <a:pPr marL="0" indent="355600" algn="just">
              <a:spcAft>
                <a:spcPts val="600"/>
              </a:spcAft>
              <a:buNone/>
            </a:pPr>
            <a:r>
              <a:rPr lang="hu-HU" dirty="0" smtClean="0"/>
              <a:t>Képeket többféleképpen illeszthetünk be Word dokumentumunkba:</a:t>
            </a:r>
          </a:p>
          <a:p>
            <a:pPr marL="0" indent="355600" algn="just">
              <a:buFont typeface="Calibri" pitchFamily="34" charset="0"/>
              <a:buChar char="-"/>
            </a:pPr>
            <a:r>
              <a:rPr lang="hu-HU" dirty="0" smtClean="0"/>
              <a:t>Beszúráson belül van egy „</a:t>
            </a:r>
            <a:r>
              <a:rPr lang="hu-HU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Ábrák</a:t>
            </a:r>
            <a:r>
              <a:rPr lang="hu-HU" dirty="0" smtClean="0"/>
              <a:t>” nevű csoport. Itt megtaláljuk a „</a:t>
            </a:r>
            <a:r>
              <a:rPr lang="hu-HU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Kép</a:t>
            </a:r>
            <a:r>
              <a:rPr lang="hu-HU" dirty="0" smtClean="0"/>
              <a:t>” gombot. Rákattintva beugrik egy „</a:t>
            </a:r>
            <a:r>
              <a:rPr lang="hu-HU" b="1" dirty="0" smtClean="0">
                <a:solidFill>
                  <a:schemeClr val="bg2">
                    <a:lumMod val="25000"/>
                  </a:schemeClr>
                </a:solidFill>
              </a:rPr>
              <a:t>Kép beszúrása</a:t>
            </a:r>
            <a:r>
              <a:rPr lang="hu-HU" dirty="0" smtClean="0"/>
              <a:t>” ablak. Megkeressük a megfelelő képet és duplán kattintva (vagy csak egyszeri kattintás a képre, majd a „</a:t>
            </a:r>
            <a:r>
              <a:rPr lang="hu-H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Beszúrás</a:t>
            </a:r>
            <a:r>
              <a:rPr lang="hu-HU" dirty="0" smtClean="0"/>
              <a:t>” gombra kattint) beillesztjük a képet.</a:t>
            </a:r>
            <a:endParaRPr lang="hu-HU" dirty="0"/>
          </a:p>
        </p:txBody>
      </p:sp>
      <p:pic>
        <p:nvPicPr>
          <p:cNvPr id="4" name="Tartalom helye 5" descr="A Word menüszalagjának képe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4429132"/>
            <a:ext cx="2557463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Lekerekített téglalap 4"/>
          <p:cNvSpPr/>
          <p:nvPr/>
        </p:nvSpPr>
        <p:spPr>
          <a:xfrm>
            <a:off x="571472" y="5357826"/>
            <a:ext cx="2143140" cy="357190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Ellipszis 5"/>
          <p:cNvSpPr/>
          <p:nvPr/>
        </p:nvSpPr>
        <p:spPr>
          <a:xfrm>
            <a:off x="357158" y="4357694"/>
            <a:ext cx="642942" cy="928694"/>
          </a:xfrm>
          <a:prstGeom prst="ellipse">
            <a:avLst/>
          </a:prstGeom>
          <a:noFill/>
          <a:ln w="381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26" name="Picture 2" descr="C:\Documents and Settings\sebestyenferenc\Dokumentumok\Képek\névtelen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3" y="3143248"/>
            <a:ext cx="5715008" cy="3714752"/>
          </a:xfrm>
          <a:prstGeom prst="rect">
            <a:avLst/>
          </a:prstGeom>
          <a:noFill/>
        </p:spPr>
      </p:pic>
      <p:sp>
        <p:nvSpPr>
          <p:cNvPr id="9" name="Lekerekített téglalap 8"/>
          <p:cNvSpPr/>
          <p:nvPr/>
        </p:nvSpPr>
        <p:spPr>
          <a:xfrm>
            <a:off x="7643834" y="6500834"/>
            <a:ext cx="857256" cy="357166"/>
          </a:xfrm>
          <a:prstGeom prst="roundRect">
            <a:avLst/>
          </a:prstGeom>
          <a:noFill/>
          <a:ln w="38100">
            <a:solidFill>
              <a:srgbClr val="FFFF00"/>
            </a:solidFill>
          </a:ln>
          <a:effectLst>
            <a:outerShdw blurRad="50800" dist="38100" dir="2700000" algn="tl" rotWithShape="0">
              <a:schemeClr val="tx1"/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0" name="Szövegdoboz 9"/>
          <p:cNvSpPr txBox="1"/>
          <p:nvPr/>
        </p:nvSpPr>
        <p:spPr>
          <a:xfrm>
            <a:off x="3000364" y="3429000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Pl.:</a:t>
            </a:r>
            <a:endParaRPr lang="hu-HU" b="1" dirty="0"/>
          </a:p>
        </p:txBody>
      </p:sp>
      <p:sp>
        <p:nvSpPr>
          <p:cNvPr id="11" name="Lekerekített téglalap 10"/>
          <p:cNvSpPr/>
          <p:nvPr/>
        </p:nvSpPr>
        <p:spPr>
          <a:xfrm>
            <a:off x="3357554" y="3143248"/>
            <a:ext cx="928694" cy="285752"/>
          </a:xfrm>
          <a:prstGeom prst="roundRect">
            <a:avLst/>
          </a:prstGeom>
          <a:noFill/>
          <a:ln w="38100">
            <a:solidFill>
              <a:schemeClr val="bg2">
                <a:lumMod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005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u="sng" dirty="0" smtClean="0">
                <a:latin typeface="Brush Script MT" pitchFamily="66" charset="0"/>
              </a:rPr>
              <a:t>Képek és ClipArt-elemek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556793"/>
            <a:ext cx="8229600" cy="3384376"/>
          </a:xfrm>
        </p:spPr>
        <p:txBody>
          <a:bodyPr/>
          <a:lstStyle/>
          <a:p>
            <a:pPr marL="0" indent="360363" algn="just">
              <a:buNone/>
            </a:pPr>
            <a:r>
              <a:rPr lang="hu-HU" dirty="0" smtClean="0"/>
              <a:t>Számos forrásból beilleszthetők vagy bemásolhatók a dokumentumba, például letölthet egy ClipArt-elemet egy internetes szolgáltatótól, bemásolhatja egy weblapról, vagy beillesztheti egy fájlból, amelybe képeket mentett.</a:t>
            </a:r>
          </a:p>
          <a:p>
            <a:pPr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9872" y="4711890"/>
            <a:ext cx="2143125" cy="2133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28596" y="1714464"/>
            <a:ext cx="6758006" cy="5143536"/>
          </a:xfrm>
        </p:spPr>
        <p:txBody>
          <a:bodyPr>
            <a:normAutofit/>
          </a:bodyPr>
          <a:lstStyle/>
          <a:p>
            <a:pPr marL="360363" indent="-4763" algn="just">
              <a:buNone/>
            </a:pPr>
            <a:r>
              <a:rPr lang="hu-HU" dirty="0" smtClean="0"/>
              <a:t>ClipArt-okat is illeszthetünk Word</a:t>
            </a:r>
          </a:p>
          <a:p>
            <a:pPr algn="just">
              <a:buNone/>
            </a:pPr>
            <a:r>
              <a:rPr lang="hu-HU" dirty="0" smtClean="0"/>
              <a:t>dokumentumokba:</a:t>
            </a:r>
          </a:p>
          <a:p>
            <a:pPr algn="just">
              <a:buFontTx/>
              <a:buChar char="-"/>
            </a:pPr>
            <a:r>
              <a:rPr lang="hu-HU" dirty="0" smtClean="0"/>
              <a:t>Beszúráson belül az „</a:t>
            </a:r>
            <a:r>
              <a:rPr lang="hu-HU" sz="3000" b="1" i="1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Ábrák</a:t>
            </a:r>
            <a:r>
              <a:rPr lang="hu-HU" dirty="0" smtClean="0"/>
              <a:t>” csoportjában található a „</a:t>
            </a:r>
            <a:r>
              <a:rPr lang="hu-HU" sz="31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ClipArt</a:t>
            </a:r>
            <a:r>
              <a:rPr lang="hu-HU" dirty="0" smtClean="0"/>
              <a:t>” (Ejtsd: klipárt) gomb – Ön begépel a „</a:t>
            </a:r>
            <a:r>
              <a:rPr lang="hu-HU" sz="3000" b="1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Keresett szöveg</a:t>
            </a:r>
            <a:r>
              <a:rPr lang="hu-HU" dirty="0" smtClean="0"/>
              <a:t>” szövegdobozba egy szót, majd kattintson a „</a:t>
            </a:r>
            <a:r>
              <a:rPr lang="hu-HU" sz="3000" b="1" i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Keresés</a:t>
            </a:r>
            <a:r>
              <a:rPr lang="hu-HU" dirty="0" smtClean="0"/>
              <a:t>” gombra. A ClipArt-ok közül válasszon egy elemet és kattintson rá.</a:t>
            </a:r>
          </a:p>
          <a:p>
            <a:endParaRPr lang="hu-HU" b="1" dirty="0"/>
          </a:p>
        </p:txBody>
      </p:sp>
      <p:pic>
        <p:nvPicPr>
          <p:cNvPr id="6" name="Tartalom helye 5" descr="A Word menüszalagjának képe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428604"/>
            <a:ext cx="2557463" cy="1243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Ellipszis 7"/>
          <p:cNvSpPr/>
          <p:nvPr/>
        </p:nvSpPr>
        <p:spPr>
          <a:xfrm>
            <a:off x="5286380" y="142852"/>
            <a:ext cx="642942" cy="128588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9" name="Lekerekített téglalap 8"/>
          <p:cNvSpPr/>
          <p:nvPr/>
        </p:nvSpPr>
        <p:spPr>
          <a:xfrm>
            <a:off x="4929190" y="1357298"/>
            <a:ext cx="2143140" cy="357190"/>
          </a:xfrm>
          <a:prstGeom prst="roundRect">
            <a:avLst/>
          </a:prstGeom>
          <a:noFill/>
          <a:ln w="38100"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pic>
        <p:nvPicPr>
          <p:cNvPr id="10" name="Kép 9" descr="névtelen.bmp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48797" y="1401341"/>
            <a:ext cx="1905000" cy="5457825"/>
          </a:xfrm>
          <a:prstGeom prst="rect">
            <a:avLst/>
          </a:prstGeom>
        </p:spPr>
      </p:pic>
      <p:sp>
        <p:nvSpPr>
          <p:cNvPr id="2" name="Rounded Rectangle 1"/>
          <p:cNvSpPr/>
          <p:nvPr/>
        </p:nvSpPr>
        <p:spPr>
          <a:xfrm>
            <a:off x="7243142" y="1628800"/>
            <a:ext cx="1125041" cy="432048"/>
          </a:xfrm>
          <a:prstGeom prst="roundRect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Rounded Rectangle 3"/>
          <p:cNvSpPr/>
          <p:nvPr/>
        </p:nvSpPr>
        <p:spPr>
          <a:xfrm>
            <a:off x="8377980" y="1700808"/>
            <a:ext cx="775817" cy="360040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cxnSp>
        <p:nvCxnSpPr>
          <p:cNvPr id="12" name="Alak 11"/>
          <p:cNvCxnSpPr>
            <a:stCxn id="6" idx="3"/>
            <a:endCxn id="10" idx="0"/>
          </p:cNvCxnSpPr>
          <p:nvPr/>
        </p:nvCxnSpPr>
        <p:spPr>
          <a:xfrm>
            <a:off x="7200901" y="1050111"/>
            <a:ext cx="1000396" cy="351230"/>
          </a:xfrm>
          <a:prstGeom prst="curvedConnector2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Szövegdoboz 12"/>
          <p:cNvSpPr txBox="1"/>
          <p:nvPr/>
        </p:nvSpPr>
        <p:spPr>
          <a:xfrm>
            <a:off x="214282" y="428604"/>
            <a:ext cx="428628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u="sng" dirty="0" smtClean="0">
                <a:latin typeface="Brush Script MT" pitchFamily="66" charset="0"/>
              </a:rPr>
              <a:t>ClipArt beszúrása</a:t>
            </a:r>
            <a:endParaRPr lang="hu-HU" sz="4400" u="sng" dirty="0">
              <a:latin typeface="Brush Script MT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>
                <a:latin typeface="Brush Script MT" pitchFamily="66" charset="0"/>
              </a:rPr>
              <a:t>Képek formázása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7" name="Tartalom helye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355600" algn="just">
              <a:buNone/>
            </a:pPr>
            <a:r>
              <a:rPr lang="hu-HU" sz="2800" dirty="0" smtClean="0"/>
              <a:t>Ha a képet/ClipArt-ot beszúrtuk, akkor az egérrel húzhatjuk a megfelelő helyre. A kép négy sarkában és az oldalfelező pontokban megjelenő nyolc méretező pont megtalálható, amelyek a kép méretezéshez szolgálnak. </a:t>
            </a:r>
            <a:endParaRPr lang="hu-HU" sz="2800" dirty="0" smtClean="0"/>
          </a:p>
          <a:p>
            <a:pPr marL="0" indent="355600" algn="just">
              <a:buNone/>
            </a:pPr>
            <a:r>
              <a:rPr lang="hu-HU" sz="2800" dirty="0" smtClean="0"/>
              <a:t>A </a:t>
            </a:r>
            <a:r>
              <a:rPr lang="hu-HU" sz="2800" dirty="0" smtClean="0"/>
              <a:t>kép/ClipArt fölött lévő zöld pont mozgatásával a képet akár el is forgathatjuk. Ha a képre/ClipArt-ra duplán kattintunk, akkor bejön a „</a:t>
            </a:r>
            <a:r>
              <a:rPr lang="hu-HU" sz="2800" i="1" dirty="0" smtClean="0">
                <a:latin typeface="Times New Roman" pitchFamily="18" charset="0"/>
                <a:cs typeface="Times New Roman" pitchFamily="18" charset="0"/>
              </a:rPr>
              <a:t>Kép formázása</a:t>
            </a:r>
            <a:r>
              <a:rPr lang="hu-HU" sz="2800" dirty="0" smtClean="0"/>
              <a:t>” ablak.</a:t>
            </a:r>
            <a:endParaRPr lang="hu-H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u="sng" dirty="0" smtClean="0">
                <a:latin typeface="Brush Script MT" pitchFamily="66" charset="0"/>
              </a:rPr>
              <a:t>1; Kép formázása</a:t>
            </a:r>
            <a:endParaRPr lang="hu-HU" u="sng" dirty="0">
              <a:latin typeface="Brush Script MT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355600" algn="just">
              <a:buNone/>
            </a:pPr>
            <a:r>
              <a:rPr lang="hu-HU" dirty="0" smtClean="0"/>
              <a:t>A „kép formázása” ablakban betalálhatjuk a „Színek, vonalak”; „Méret”; „Elrendezés”; „Kép”; „Szövegdoboz” és a „Web” fülecskéket.</a:t>
            </a:r>
            <a:endParaRPr lang="hu-HU" dirty="0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916832"/>
            <a:ext cx="4038600" cy="3539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zövegdoboz 4"/>
          <p:cNvSpPr txBox="1"/>
          <p:nvPr/>
        </p:nvSpPr>
        <p:spPr>
          <a:xfrm>
            <a:off x="214282" y="5429264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b="1" dirty="0" smtClean="0"/>
              <a:t>Microsoft Office Word 2003</a:t>
            </a:r>
            <a:endParaRPr lang="hu-HU" b="1" dirty="0"/>
          </a:p>
        </p:txBody>
      </p:sp>
      <p:sp>
        <p:nvSpPr>
          <p:cNvPr id="3" name="Akciógomb: Vissza vagy Előző 2">
            <a:hlinkClick r:id="rId3" action="ppaction://hlinksldjump" highlightClick="1"/>
          </p:cNvPr>
          <p:cNvSpPr/>
          <p:nvPr/>
        </p:nvSpPr>
        <p:spPr>
          <a:xfrm>
            <a:off x="611560" y="6133946"/>
            <a:ext cx="720080" cy="288032"/>
          </a:xfrm>
          <a:prstGeom prst="actionButtonBackPrevio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4" name="Szövegdoboz 3"/>
          <p:cNvSpPr txBox="1"/>
          <p:nvPr/>
        </p:nvSpPr>
        <p:spPr>
          <a:xfrm>
            <a:off x="1331640" y="6093296"/>
            <a:ext cx="16763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dirty="0" smtClean="0"/>
              <a:t>Kép beillesztése</a:t>
            </a:r>
            <a:endParaRPr lang="hu-H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</TotalTime>
  <Words>752</Words>
  <Application>Microsoft Office PowerPoint</Application>
  <PresentationFormat>Diavetítés a képernyőre (4:3 oldalarány)</PresentationFormat>
  <Paragraphs>62</Paragraphs>
  <Slides>15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15</vt:i4>
      </vt:variant>
    </vt:vector>
  </HeadingPairs>
  <TitlesOfParts>
    <vt:vector size="16" baseType="lpstr">
      <vt:lpstr>Office-téma</vt:lpstr>
      <vt:lpstr>Képek beillesztése, formázása dokumentumokban</vt:lpstr>
      <vt:lpstr>Bevezetés</vt:lpstr>
      <vt:lpstr>A szép grafikával kedvessé, szebbé tehetjük a legszárazabb szöveget is. </vt:lpstr>
      <vt:lpstr>Képek beillesztése</vt:lpstr>
      <vt:lpstr>Kép beillesztése</vt:lpstr>
      <vt:lpstr>Képek és ClipArt-elemek</vt:lpstr>
      <vt:lpstr>PowerPoint bemutató</vt:lpstr>
      <vt:lpstr>Képek formázása</vt:lpstr>
      <vt:lpstr>1; Kép formázása</vt:lpstr>
      <vt:lpstr>2; Kép formázása</vt:lpstr>
      <vt:lpstr>A „Formátum” tartalma</vt:lpstr>
      <vt:lpstr>PowerPoint bemutató</vt:lpstr>
      <vt:lpstr>PowerPoint bemutató</vt:lpstr>
      <vt:lpstr>PowerPoint bemutató</vt:lpstr>
      <vt:lpstr>Források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Képek beillesztése, formázása dokumentumokban</dc:title>
  <dc:creator>vgnr</dc:creator>
  <cp:lastModifiedBy>vgnr</cp:lastModifiedBy>
  <cp:revision>50</cp:revision>
  <dcterms:created xsi:type="dcterms:W3CDTF">2012-01-27T10:45:04Z</dcterms:created>
  <dcterms:modified xsi:type="dcterms:W3CDTF">2012-01-31T08:18:54Z</dcterms:modified>
</cp:coreProperties>
</file>