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0" r:id="rId10"/>
    <p:sldId id="274" r:id="rId11"/>
    <p:sldId id="275" r:id="rId12"/>
    <p:sldId id="276" r:id="rId13"/>
    <p:sldId id="278" r:id="rId14"/>
    <p:sldId id="277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2" autoAdjust="0"/>
    <p:restoredTop sz="94660"/>
  </p:normalViewPr>
  <p:slideViewPr>
    <p:cSldViewPr>
      <p:cViewPr>
        <p:scale>
          <a:sx n="70" d="100"/>
          <a:sy n="70" d="100"/>
        </p:scale>
        <p:origin x="-113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CE8D32-149F-40AE-9189-A7C27A99BBD3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8AA7DDC2-5015-4BB0-9FBC-1B414D120C0B}">
      <dgm:prSet custT="1"/>
      <dgm:spPr/>
      <dgm:t>
        <a:bodyPr/>
        <a:lstStyle/>
        <a:p>
          <a:pPr rtl="0"/>
          <a:r>
            <a:rPr lang="hu-HU" sz="2400" dirty="0" smtClean="0"/>
            <a:t>Ruzsás Dóra</a:t>
          </a:r>
          <a:endParaRPr lang="hu-HU" sz="2400" dirty="0"/>
        </a:p>
      </dgm:t>
    </dgm:pt>
    <dgm:pt modelId="{6274DDFE-C2C1-4557-B151-693D1DA6AAF4}" type="parTrans" cxnId="{5B353053-D259-4F4C-A1B1-C01FC78AB2B1}">
      <dgm:prSet/>
      <dgm:spPr/>
      <dgm:t>
        <a:bodyPr/>
        <a:lstStyle/>
        <a:p>
          <a:endParaRPr lang="hu-HU"/>
        </a:p>
      </dgm:t>
    </dgm:pt>
    <dgm:pt modelId="{B551A18F-6BD1-4482-93D8-FD351AE1B0FC}" type="sibTrans" cxnId="{5B353053-D259-4F4C-A1B1-C01FC78AB2B1}">
      <dgm:prSet/>
      <dgm:spPr/>
      <dgm:t>
        <a:bodyPr/>
        <a:lstStyle/>
        <a:p>
          <a:endParaRPr lang="hu-HU"/>
        </a:p>
      </dgm:t>
    </dgm:pt>
    <dgm:pt modelId="{8F254B0E-50B2-4B64-950A-BF6C38BD2274}">
      <dgm:prSet/>
      <dgm:spPr/>
      <dgm:t>
        <a:bodyPr/>
        <a:lstStyle/>
        <a:p>
          <a:pPr rtl="0"/>
          <a:r>
            <a:rPr lang="hu-HU" smtClean="0"/>
            <a:t>Felkészítő tanár: Huschekné Szabó Ildikó</a:t>
          </a:r>
          <a:endParaRPr lang="hu-HU"/>
        </a:p>
      </dgm:t>
    </dgm:pt>
    <dgm:pt modelId="{8564EC5A-69DC-4D8E-8C94-F53F9CF884FD}" type="parTrans" cxnId="{9B64A710-7D92-402F-A4ED-9C2ABE059D3B}">
      <dgm:prSet/>
      <dgm:spPr/>
      <dgm:t>
        <a:bodyPr/>
        <a:lstStyle/>
        <a:p>
          <a:endParaRPr lang="hu-HU"/>
        </a:p>
      </dgm:t>
    </dgm:pt>
    <dgm:pt modelId="{A443813C-AEEA-4877-B256-46FBCB5CD99F}" type="sibTrans" cxnId="{9B64A710-7D92-402F-A4ED-9C2ABE059D3B}">
      <dgm:prSet/>
      <dgm:spPr/>
      <dgm:t>
        <a:bodyPr/>
        <a:lstStyle/>
        <a:p>
          <a:endParaRPr lang="hu-HU"/>
        </a:p>
      </dgm:t>
    </dgm:pt>
    <dgm:pt modelId="{EF76024B-BD4C-437A-A051-DD5F73B12A26}">
      <dgm:prSet/>
      <dgm:spPr/>
      <dgm:t>
        <a:bodyPr/>
        <a:lstStyle/>
        <a:p>
          <a:pPr rtl="0"/>
          <a:r>
            <a:rPr lang="hu-HU" smtClean="0"/>
            <a:t>Türr István Gimnázium és Kollégium</a:t>
          </a:r>
          <a:br>
            <a:rPr lang="hu-HU" smtClean="0"/>
          </a:br>
          <a:r>
            <a:rPr lang="hu-HU" smtClean="0"/>
            <a:t>8500 Pápa, Fő u. 10.</a:t>
          </a:r>
          <a:endParaRPr lang="hu-HU"/>
        </a:p>
      </dgm:t>
    </dgm:pt>
    <dgm:pt modelId="{EB3AA54A-67E9-49B8-90E6-6D1240A0533E}" type="parTrans" cxnId="{EDA7BB39-455A-4DB4-83C8-EE20C663B9AE}">
      <dgm:prSet/>
      <dgm:spPr/>
      <dgm:t>
        <a:bodyPr/>
        <a:lstStyle/>
        <a:p>
          <a:endParaRPr lang="hu-HU"/>
        </a:p>
      </dgm:t>
    </dgm:pt>
    <dgm:pt modelId="{4B853C75-8DE2-47EB-B6A6-2D814694477D}" type="sibTrans" cxnId="{EDA7BB39-455A-4DB4-83C8-EE20C663B9AE}">
      <dgm:prSet/>
      <dgm:spPr/>
      <dgm:t>
        <a:bodyPr/>
        <a:lstStyle/>
        <a:p>
          <a:endParaRPr lang="hu-HU"/>
        </a:p>
      </dgm:t>
    </dgm:pt>
    <dgm:pt modelId="{5A90034E-A9DE-45E5-80AA-ED48A86529AE}" type="pres">
      <dgm:prSet presAssocID="{A0CE8D32-149F-40AE-9189-A7C27A99BB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B1FDB6A-A03D-4130-9232-DFC96AB6F95F}" type="pres">
      <dgm:prSet presAssocID="{8AA7DDC2-5015-4BB0-9FBC-1B414D120C0B}" presName="Name8" presStyleCnt="0"/>
      <dgm:spPr/>
    </dgm:pt>
    <dgm:pt modelId="{881A1C4F-742E-4045-A7B7-D16FAC808B6F}" type="pres">
      <dgm:prSet presAssocID="{8AA7DDC2-5015-4BB0-9FBC-1B414D120C0B}" presName="level" presStyleLbl="node1" presStyleIdx="0" presStyleCnt="3" custScaleX="105987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49AFFF-1BC9-4E76-B1F2-281C3CC32007}" type="pres">
      <dgm:prSet presAssocID="{8AA7DDC2-5015-4BB0-9FBC-1B414D120C0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A75F63E-E754-4386-BDEF-AEB761593430}" type="pres">
      <dgm:prSet presAssocID="{8F254B0E-50B2-4B64-950A-BF6C38BD2274}" presName="Name8" presStyleCnt="0"/>
      <dgm:spPr/>
    </dgm:pt>
    <dgm:pt modelId="{5D37DEA3-6902-4F55-B414-B00297F55A02}" type="pres">
      <dgm:prSet presAssocID="{8F254B0E-50B2-4B64-950A-BF6C38BD2274}" presName="level" presStyleLbl="node1" presStyleIdx="1" presStyleCnt="3" custScaleX="103924" custScaleY="9436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D5DCDDB-2BE0-463A-B225-516888555B6D}" type="pres">
      <dgm:prSet presAssocID="{8F254B0E-50B2-4B64-950A-BF6C38BD22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E81EB0B-0AA1-44FA-8518-395A7E0492AB}" type="pres">
      <dgm:prSet presAssocID="{EF76024B-BD4C-437A-A051-DD5F73B12A26}" presName="Name8" presStyleCnt="0"/>
      <dgm:spPr/>
    </dgm:pt>
    <dgm:pt modelId="{9053418F-F0E4-4CBC-92B2-BE215F738248}" type="pres">
      <dgm:prSet presAssocID="{EF76024B-BD4C-437A-A051-DD5F73B12A26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5D459F0-C43A-4A26-AA60-0BFA0F3917BA}" type="pres">
      <dgm:prSet presAssocID="{EF76024B-BD4C-437A-A051-DD5F73B12A2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B353053-D259-4F4C-A1B1-C01FC78AB2B1}" srcId="{A0CE8D32-149F-40AE-9189-A7C27A99BBD3}" destId="{8AA7DDC2-5015-4BB0-9FBC-1B414D120C0B}" srcOrd="0" destOrd="0" parTransId="{6274DDFE-C2C1-4557-B151-693D1DA6AAF4}" sibTransId="{B551A18F-6BD1-4482-93D8-FD351AE1B0FC}"/>
    <dgm:cxn modelId="{FAE3D053-8EAC-4196-9498-E06F516FA755}" type="presOf" srcId="{A0CE8D32-149F-40AE-9189-A7C27A99BBD3}" destId="{5A90034E-A9DE-45E5-80AA-ED48A86529AE}" srcOrd="0" destOrd="0" presId="urn:microsoft.com/office/officeart/2005/8/layout/pyramid1"/>
    <dgm:cxn modelId="{EDA7BB39-455A-4DB4-83C8-EE20C663B9AE}" srcId="{A0CE8D32-149F-40AE-9189-A7C27A99BBD3}" destId="{EF76024B-BD4C-437A-A051-DD5F73B12A26}" srcOrd="2" destOrd="0" parTransId="{EB3AA54A-67E9-49B8-90E6-6D1240A0533E}" sibTransId="{4B853C75-8DE2-47EB-B6A6-2D814694477D}"/>
    <dgm:cxn modelId="{F89F7DC3-673E-4A85-8E18-C7F52ECB6FE5}" type="presOf" srcId="{8F254B0E-50B2-4B64-950A-BF6C38BD2274}" destId="{5D37DEA3-6902-4F55-B414-B00297F55A02}" srcOrd="0" destOrd="0" presId="urn:microsoft.com/office/officeart/2005/8/layout/pyramid1"/>
    <dgm:cxn modelId="{3E4FD832-C532-4A92-AD97-353EA2212BD0}" type="presOf" srcId="{8AA7DDC2-5015-4BB0-9FBC-1B414D120C0B}" destId="{F349AFFF-1BC9-4E76-B1F2-281C3CC32007}" srcOrd="1" destOrd="0" presId="urn:microsoft.com/office/officeart/2005/8/layout/pyramid1"/>
    <dgm:cxn modelId="{B68E6FA2-7C18-4EC0-81A4-3D59F06E2744}" type="presOf" srcId="{EF76024B-BD4C-437A-A051-DD5F73B12A26}" destId="{45D459F0-C43A-4A26-AA60-0BFA0F3917BA}" srcOrd="1" destOrd="0" presId="urn:microsoft.com/office/officeart/2005/8/layout/pyramid1"/>
    <dgm:cxn modelId="{06523723-E69E-426E-9AD6-8106B9F2DE36}" type="presOf" srcId="{8AA7DDC2-5015-4BB0-9FBC-1B414D120C0B}" destId="{881A1C4F-742E-4045-A7B7-D16FAC808B6F}" srcOrd="0" destOrd="0" presId="urn:microsoft.com/office/officeart/2005/8/layout/pyramid1"/>
    <dgm:cxn modelId="{4D3E7711-3CFB-4D47-B486-21CCAE726FED}" type="presOf" srcId="{8F254B0E-50B2-4B64-950A-BF6C38BD2274}" destId="{3D5DCDDB-2BE0-463A-B225-516888555B6D}" srcOrd="1" destOrd="0" presId="urn:microsoft.com/office/officeart/2005/8/layout/pyramid1"/>
    <dgm:cxn modelId="{BD6C8CF6-15C8-430F-9FD5-524030C3CAB2}" type="presOf" srcId="{EF76024B-BD4C-437A-A051-DD5F73B12A26}" destId="{9053418F-F0E4-4CBC-92B2-BE215F738248}" srcOrd="0" destOrd="0" presId="urn:microsoft.com/office/officeart/2005/8/layout/pyramid1"/>
    <dgm:cxn modelId="{9B64A710-7D92-402F-A4ED-9C2ABE059D3B}" srcId="{A0CE8D32-149F-40AE-9189-A7C27A99BBD3}" destId="{8F254B0E-50B2-4B64-950A-BF6C38BD2274}" srcOrd="1" destOrd="0" parTransId="{8564EC5A-69DC-4D8E-8C94-F53F9CF884FD}" sibTransId="{A443813C-AEEA-4877-B256-46FBCB5CD99F}"/>
    <dgm:cxn modelId="{1832C85A-5029-496C-8D44-C0C9598F5A3E}" type="presParOf" srcId="{5A90034E-A9DE-45E5-80AA-ED48A86529AE}" destId="{6B1FDB6A-A03D-4130-9232-DFC96AB6F95F}" srcOrd="0" destOrd="0" presId="urn:microsoft.com/office/officeart/2005/8/layout/pyramid1"/>
    <dgm:cxn modelId="{D1B13B36-86BA-43E2-936A-929EF111F89A}" type="presParOf" srcId="{6B1FDB6A-A03D-4130-9232-DFC96AB6F95F}" destId="{881A1C4F-742E-4045-A7B7-D16FAC808B6F}" srcOrd="0" destOrd="0" presId="urn:microsoft.com/office/officeart/2005/8/layout/pyramid1"/>
    <dgm:cxn modelId="{7654AA22-343C-4002-BDEE-515772F3E3B2}" type="presParOf" srcId="{6B1FDB6A-A03D-4130-9232-DFC96AB6F95F}" destId="{F349AFFF-1BC9-4E76-B1F2-281C3CC32007}" srcOrd="1" destOrd="0" presId="urn:microsoft.com/office/officeart/2005/8/layout/pyramid1"/>
    <dgm:cxn modelId="{E9C10E70-194E-4FB6-8863-4A6E01082F25}" type="presParOf" srcId="{5A90034E-A9DE-45E5-80AA-ED48A86529AE}" destId="{EA75F63E-E754-4386-BDEF-AEB761593430}" srcOrd="1" destOrd="0" presId="urn:microsoft.com/office/officeart/2005/8/layout/pyramid1"/>
    <dgm:cxn modelId="{66634769-92F8-4781-B054-6E953CFC4DED}" type="presParOf" srcId="{EA75F63E-E754-4386-BDEF-AEB761593430}" destId="{5D37DEA3-6902-4F55-B414-B00297F55A02}" srcOrd="0" destOrd="0" presId="urn:microsoft.com/office/officeart/2005/8/layout/pyramid1"/>
    <dgm:cxn modelId="{A52D1A74-1992-4DF8-991F-9CAA4FA89D2E}" type="presParOf" srcId="{EA75F63E-E754-4386-BDEF-AEB761593430}" destId="{3D5DCDDB-2BE0-463A-B225-516888555B6D}" srcOrd="1" destOrd="0" presId="urn:microsoft.com/office/officeart/2005/8/layout/pyramid1"/>
    <dgm:cxn modelId="{5296570A-5C45-4CFB-89AA-F2CF8A4E343A}" type="presParOf" srcId="{5A90034E-A9DE-45E5-80AA-ED48A86529AE}" destId="{FE81EB0B-0AA1-44FA-8518-395A7E0492AB}" srcOrd="2" destOrd="0" presId="urn:microsoft.com/office/officeart/2005/8/layout/pyramid1"/>
    <dgm:cxn modelId="{406CFFB2-D80C-4F9C-9A0B-F2F34EA4594C}" type="presParOf" srcId="{FE81EB0B-0AA1-44FA-8518-395A7E0492AB}" destId="{9053418F-F0E4-4CBC-92B2-BE215F738248}" srcOrd="0" destOrd="0" presId="urn:microsoft.com/office/officeart/2005/8/layout/pyramid1"/>
    <dgm:cxn modelId="{05DA52AC-8E2B-40F2-89A4-7664171CE0B2}" type="presParOf" srcId="{FE81EB0B-0AA1-44FA-8518-395A7E0492AB}" destId="{45D459F0-C43A-4A26-AA60-0BFA0F3917B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A1C4F-742E-4045-A7B7-D16FAC808B6F}">
      <dsp:nvSpPr>
        <dsp:cNvPr id="0" name=""/>
        <dsp:cNvSpPr/>
      </dsp:nvSpPr>
      <dsp:spPr>
        <a:xfrm>
          <a:off x="2912725" y="0"/>
          <a:ext cx="3277605" cy="807256"/>
        </a:xfrm>
        <a:prstGeom prst="trapezoid">
          <a:avLst>
            <a:gd name="adj" fmla="val 1915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Ruzsás Dóra</a:t>
          </a:r>
          <a:endParaRPr lang="hu-HU" sz="2400" kern="1200" dirty="0"/>
        </a:p>
      </dsp:txBody>
      <dsp:txXfrm>
        <a:off x="2912725" y="0"/>
        <a:ext cx="3277605" cy="807256"/>
      </dsp:txXfrm>
    </dsp:sp>
    <dsp:sp modelId="{5D37DEA3-6902-4F55-B414-B00297F55A02}">
      <dsp:nvSpPr>
        <dsp:cNvPr id="0" name=""/>
        <dsp:cNvSpPr/>
      </dsp:nvSpPr>
      <dsp:spPr>
        <a:xfrm>
          <a:off x="1428301" y="807256"/>
          <a:ext cx="6246453" cy="761751"/>
        </a:xfrm>
        <a:prstGeom prst="trapezoid">
          <a:avLst>
            <a:gd name="adj" fmla="val 191541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smtClean="0"/>
            <a:t>Felkészítő tanár: Huschekné Szabó Ildikó</a:t>
          </a:r>
          <a:endParaRPr lang="hu-HU" sz="2500" kern="1200"/>
        </a:p>
      </dsp:txBody>
      <dsp:txXfrm>
        <a:off x="2521431" y="807256"/>
        <a:ext cx="4060194" cy="761751"/>
      </dsp:txXfrm>
    </dsp:sp>
    <dsp:sp modelId="{9053418F-F0E4-4CBC-92B2-BE215F738248}">
      <dsp:nvSpPr>
        <dsp:cNvPr id="0" name=""/>
        <dsp:cNvSpPr/>
      </dsp:nvSpPr>
      <dsp:spPr>
        <a:xfrm>
          <a:off x="0" y="1569007"/>
          <a:ext cx="9103057" cy="807256"/>
        </a:xfrm>
        <a:prstGeom prst="trapezoid">
          <a:avLst>
            <a:gd name="adj" fmla="val 191541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smtClean="0"/>
            <a:t>Türr István Gimnázium és Kollégium</a:t>
          </a:r>
          <a:br>
            <a:rPr lang="hu-HU" sz="2500" kern="1200" smtClean="0"/>
          </a:br>
          <a:r>
            <a:rPr lang="hu-HU" sz="2500" kern="1200" smtClean="0"/>
            <a:t>8500 Pápa, Fő u. 10.</a:t>
          </a:r>
          <a:endParaRPr lang="hu-HU" sz="2500" kern="1200"/>
        </a:p>
      </dsp:txBody>
      <dsp:txXfrm>
        <a:off x="1593034" y="1569007"/>
        <a:ext cx="5916987" cy="807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 advClick="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395D8-439A-4980-89F3-AC42DAB4C5E3}" type="datetimeFigureOut">
              <a:rPr lang="hu-HU" smtClean="0"/>
              <a:pPr/>
              <a:t>2012.02.02.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DAADA-2552-4FFE-BF8D-FCDC155256A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 advClick="0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11" Type="http://schemas.openxmlformats.org/officeDocument/2006/relationships/slide" Target="slide2.xml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slide" Target="slide2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gif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6.xml"/><Relationship Id="rId3" Type="http://schemas.openxmlformats.org/officeDocument/2006/relationships/slide" Target="slide6.xml"/><Relationship Id="rId7" Type="http://schemas.openxmlformats.org/officeDocument/2006/relationships/slide" Target="slide13.xml"/><Relationship Id="rId12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11" Type="http://schemas.openxmlformats.org/officeDocument/2006/relationships/slide" Target="slide20.xml"/><Relationship Id="rId5" Type="http://schemas.openxmlformats.org/officeDocument/2006/relationships/slide" Target="slide10.xml"/><Relationship Id="rId10" Type="http://schemas.openxmlformats.org/officeDocument/2006/relationships/slide" Target="slide17.xml"/><Relationship Id="rId4" Type="http://schemas.openxmlformats.org/officeDocument/2006/relationships/slide" Target="slide9.xml"/><Relationship Id="rId9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slide" Target="slide2.xml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gif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179512" y="494116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323528" y="1772817"/>
            <a:ext cx="8568952" cy="1440160"/>
          </a:xfrm>
        </p:spPr>
        <p:txBody>
          <a:bodyPr>
            <a:prstTxWarp prst="textCanDown">
              <a:avLst/>
            </a:prstTxWarp>
            <a:normAutofit/>
          </a:bodyPr>
          <a:lstStyle/>
          <a:p>
            <a:r>
              <a:rPr lang="hu-H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Cellák és tartalmuk formázása táblázatkezelő programokban</a:t>
            </a:r>
            <a:endParaRPr lang="hu-HU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71120955"/>
              </p:ext>
            </p:extLst>
          </p:nvPr>
        </p:nvGraphicFramePr>
        <p:xfrm>
          <a:off x="40943" y="3717032"/>
          <a:ext cx="9103057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Cella formázás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636912"/>
            <a:ext cx="3357221" cy="152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kerekített téglalap feliratnak 3"/>
          <p:cNvSpPr/>
          <p:nvPr/>
        </p:nvSpPr>
        <p:spPr>
          <a:xfrm>
            <a:off x="971600" y="1700808"/>
            <a:ext cx="1368152" cy="864096"/>
          </a:xfrm>
          <a:prstGeom prst="wedgeRoundRectCallout">
            <a:avLst>
              <a:gd name="adj1" fmla="val 79918"/>
              <a:gd name="adj2" fmla="val 6881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Betűtípus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5" name="Lekerekített téglalap feliratnak 4"/>
          <p:cNvSpPr/>
          <p:nvPr/>
        </p:nvSpPr>
        <p:spPr>
          <a:xfrm>
            <a:off x="5076056" y="1196752"/>
            <a:ext cx="1512168" cy="792088"/>
          </a:xfrm>
          <a:prstGeom prst="wedgeRoundRectCallout">
            <a:avLst>
              <a:gd name="adj1" fmla="val -26248"/>
              <a:gd name="adj2" fmla="val 8489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>
                <a:solidFill>
                  <a:schemeClr val="tx1"/>
                </a:solidFill>
              </a:rPr>
              <a:t>Betűméret</a:t>
            </a: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6" name="Jobb oldali kapcsos zárójel 5"/>
          <p:cNvSpPr/>
          <p:nvPr/>
        </p:nvSpPr>
        <p:spPr>
          <a:xfrm rot="16200000">
            <a:off x="5184068" y="1952836"/>
            <a:ext cx="360040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Lekerekített téglalap feliratnak 6"/>
          <p:cNvSpPr/>
          <p:nvPr/>
        </p:nvSpPr>
        <p:spPr>
          <a:xfrm>
            <a:off x="827584" y="2996952"/>
            <a:ext cx="1224136" cy="792088"/>
          </a:xfrm>
          <a:prstGeom prst="wedgeRoundRectCallout">
            <a:avLst>
              <a:gd name="adj1" fmla="val 133022"/>
              <a:gd name="adj2" fmla="val 1253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Félkövér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8" name="Lekerekített téglalap feliratnak 7"/>
          <p:cNvSpPr/>
          <p:nvPr/>
        </p:nvSpPr>
        <p:spPr>
          <a:xfrm>
            <a:off x="1619672" y="4365104"/>
            <a:ext cx="1296144" cy="504056"/>
          </a:xfrm>
          <a:prstGeom prst="wedgeRoundRectCallout">
            <a:avLst>
              <a:gd name="adj1" fmla="val 96571"/>
              <a:gd name="adj2" fmla="val -2044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 smtClean="0">
                <a:solidFill>
                  <a:schemeClr val="tx1"/>
                </a:solidFill>
              </a:rPr>
              <a:t>Dőlt</a:t>
            </a:r>
            <a:endParaRPr lang="hu-HU" i="1" dirty="0">
              <a:solidFill>
                <a:schemeClr val="tx1"/>
              </a:solidFill>
            </a:endParaRPr>
          </a:p>
        </p:txBody>
      </p:sp>
      <p:sp>
        <p:nvSpPr>
          <p:cNvPr id="9" name="Lekerekített téglalap feliratnak 8"/>
          <p:cNvSpPr/>
          <p:nvPr/>
        </p:nvSpPr>
        <p:spPr>
          <a:xfrm>
            <a:off x="3059832" y="4797152"/>
            <a:ext cx="1440160" cy="576064"/>
          </a:xfrm>
          <a:prstGeom prst="wedgeRoundRectCallout">
            <a:avLst>
              <a:gd name="adj1" fmla="val 7702"/>
              <a:gd name="adj2" fmla="val -25343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u="sng" dirty="0" smtClean="0">
                <a:solidFill>
                  <a:schemeClr val="tx1"/>
                </a:solidFill>
              </a:rPr>
              <a:t>Aláhúzott</a:t>
            </a:r>
            <a:endParaRPr lang="hu-HU" u="sng" dirty="0">
              <a:solidFill>
                <a:schemeClr val="tx1"/>
              </a:solidFill>
            </a:endParaRPr>
          </a:p>
        </p:txBody>
      </p:sp>
      <p:sp>
        <p:nvSpPr>
          <p:cNvPr id="10" name="Lekerekített téglalap feliratnak 9"/>
          <p:cNvSpPr/>
          <p:nvPr/>
        </p:nvSpPr>
        <p:spPr>
          <a:xfrm>
            <a:off x="4716016" y="5373216"/>
            <a:ext cx="1584176" cy="648072"/>
          </a:xfrm>
          <a:prstGeom prst="wedgeRoundRectCallout">
            <a:avLst>
              <a:gd name="adj1" fmla="val -50297"/>
              <a:gd name="adj2" fmla="val -288659"/>
              <a:gd name="adj3" fmla="val 16667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Szegélyezés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1" name="Lekerekített téglalap feliratnak 10"/>
          <p:cNvSpPr/>
          <p:nvPr/>
        </p:nvSpPr>
        <p:spPr>
          <a:xfrm>
            <a:off x="5364088" y="4293096"/>
            <a:ext cx="1656184" cy="576064"/>
          </a:xfrm>
          <a:prstGeom prst="wedgeRoundRectCallout">
            <a:avLst>
              <a:gd name="adj1" fmla="val -58987"/>
              <a:gd name="adj2" fmla="val -168661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Háttérszín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2" name="Lekerekített téglalap feliratnak 11"/>
          <p:cNvSpPr/>
          <p:nvPr/>
        </p:nvSpPr>
        <p:spPr>
          <a:xfrm>
            <a:off x="6516216" y="3356992"/>
            <a:ext cx="1944216" cy="504056"/>
          </a:xfrm>
          <a:prstGeom prst="wedgeRoundRectCallout">
            <a:avLst>
              <a:gd name="adj1" fmla="val -73481"/>
              <a:gd name="adj2" fmla="val -1331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ln>
                  <a:solidFill>
                    <a:srgbClr val="FF0000"/>
                  </a:solidFill>
                </a:ln>
              </a:rPr>
              <a:t>Betűszín</a:t>
            </a:r>
            <a:endParaRPr lang="hu-HU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2915816" y="2636912"/>
            <a:ext cx="1584176" cy="64807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4572000" y="2636912"/>
            <a:ext cx="1656184" cy="64807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églalap 16"/>
          <p:cNvSpPr/>
          <p:nvPr/>
        </p:nvSpPr>
        <p:spPr>
          <a:xfrm>
            <a:off x="2915816" y="3356992"/>
            <a:ext cx="432048" cy="2880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Téglalap 17"/>
          <p:cNvSpPr/>
          <p:nvPr/>
        </p:nvSpPr>
        <p:spPr>
          <a:xfrm>
            <a:off x="3347864" y="3356992"/>
            <a:ext cx="360040" cy="2880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Téglalap 18"/>
          <p:cNvSpPr/>
          <p:nvPr/>
        </p:nvSpPr>
        <p:spPr>
          <a:xfrm>
            <a:off x="3779912" y="3356992"/>
            <a:ext cx="504056" cy="2880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Téglalap 19"/>
          <p:cNvSpPr/>
          <p:nvPr/>
        </p:nvSpPr>
        <p:spPr>
          <a:xfrm>
            <a:off x="4283968" y="3356992"/>
            <a:ext cx="576064" cy="2880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Téglalap 20"/>
          <p:cNvSpPr/>
          <p:nvPr/>
        </p:nvSpPr>
        <p:spPr>
          <a:xfrm>
            <a:off x="4932040" y="3356992"/>
            <a:ext cx="576064" cy="2880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églalap 21"/>
          <p:cNvSpPr/>
          <p:nvPr/>
        </p:nvSpPr>
        <p:spPr>
          <a:xfrm>
            <a:off x="5508104" y="3356992"/>
            <a:ext cx="576064" cy="2880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26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04664"/>
            <a:ext cx="6696744" cy="590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Szövegdoboz 22"/>
          <p:cNvSpPr txBox="1"/>
          <p:nvPr/>
        </p:nvSpPr>
        <p:spPr>
          <a:xfrm>
            <a:off x="395536" y="615601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Ugyan ez gyorsmenüvel.</a:t>
            </a:r>
            <a:endParaRPr lang="hu-HU" sz="2400" dirty="0"/>
          </a:p>
        </p:txBody>
      </p:sp>
      <p:sp>
        <p:nvSpPr>
          <p:cNvPr id="24" name="Akciógomb: Vissza vagy Előző 23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Fazetta 24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4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26" name="Akciógomb: Tovább vagy Következő 25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Cella tartalmának igazítása</a:t>
            </a:r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924944"/>
            <a:ext cx="3129270" cy="173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12776"/>
            <a:ext cx="4812394" cy="81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Egyenes összekötő nyíllal 5"/>
          <p:cNvCxnSpPr/>
          <p:nvPr/>
        </p:nvCxnSpPr>
        <p:spPr>
          <a:xfrm>
            <a:off x="2123728" y="2348880"/>
            <a:ext cx="1008112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3347864" y="2132856"/>
            <a:ext cx="504056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 flipH="1">
            <a:off x="4355976" y="2204864"/>
            <a:ext cx="72008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5373216"/>
            <a:ext cx="489654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Egyenes összekötő nyíllal 12"/>
          <p:cNvCxnSpPr/>
          <p:nvPr/>
        </p:nvCxnSpPr>
        <p:spPr>
          <a:xfrm flipV="1">
            <a:off x="2339752" y="4005064"/>
            <a:ext cx="1008112" cy="13681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 flipV="1">
            <a:off x="3419872" y="4221088"/>
            <a:ext cx="504056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/>
          <p:nvPr/>
        </p:nvCxnSpPr>
        <p:spPr>
          <a:xfrm flipH="1" flipV="1">
            <a:off x="4427984" y="4149080"/>
            <a:ext cx="216024" cy="12241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1412776"/>
            <a:ext cx="849917" cy="89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Egyenes összekötő nyíllal 19"/>
          <p:cNvCxnSpPr/>
          <p:nvPr/>
        </p:nvCxnSpPr>
        <p:spPr>
          <a:xfrm flipH="1">
            <a:off x="5292080" y="2420888"/>
            <a:ext cx="43204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1556792"/>
            <a:ext cx="2094528" cy="583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328" y="2332326"/>
            <a:ext cx="1008112" cy="88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Egyenes összekötő nyíllal 23"/>
          <p:cNvCxnSpPr/>
          <p:nvPr/>
        </p:nvCxnSpPr>
        <p:spPr>
          <a:xfrm flipH="1">
            <a:off x="6084168" y="2204864"/>
            <a:ext cx="576064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/>
          <p:nvPr/>
        </p:nvCxnSpPr>
        <p:spPr>
          <a:xfrm flipV="1">
            <a:off x="6228184" y="2924944"/>
            <a:ext cx="115212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 cstate="print"/>
          <a:srcRect r="8197"/>
          <a:stretch>
            <a:fillRect/>
          </a:stretch>
        </p:blipFill>
        <p:spPr bwMode="auto">
          <a:xfrm>
            <a:off x="6660232" y="3212976"/>
            <a:ext cx="2483768" cy="12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11752" y="4653136"/>
            <a:ext cx="2232248" cy="1195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Egyenes összekötő nyíllal 35"/>
          <p:cNvCxnSpPr/>
          <p:nvPr/>
        </p:nvCxnSpPr>
        <p:spPr>
          <a:xfrm flipH="1">
            <a:off x="6156176" y="3645024"/>
            <a:ext cx="432048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nyíllal 37"/>
          <p:cNvCxnSpPr/>
          <p:nvPr/>
        </p:nvCxnSpPr>
        <p:spPr>
          <a:xfrm>
            <a:off x="6012160" y="4149080"/>
            <a:ext cx="792088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zövegdoboz 41"/>
          <p:cNvSpPr txBox="1"/>
          <p:nvPr/>
        </p:nvSpPr>
        <p:spPr>
          <a:xfrm>
            <a:off x="6983760" y="616530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Cella egyesítés</a:t>
            </a:r>
          </a:p>
          <a:p>
            <a:r>
              <a:rPr lang="hu-HU" sz="1400" dirty="0" smtClean="0"/>
              <a:t>(oszlopok között középre</a:t>
            </a:r>
            <a:r>
              <a:rPr lang="hu-HU" dirty="0" smtClean="0"/>
              <a:t>)</a:t>
            </a:r>
          </a:p>
        </p:txBody>
      </p:sp>
      <p:sp>
        <p:nvSpPr>
          <p:cNvPr id="44" name="Téglalap 43"/>
          <p:cNvSpPr/>
          <p:nvPr/>
        </p:nvSpPr>
        <p:spPr>
          <a:xfrm>
            <a:off x="6732240" y="4581128"/>
            <a:ext cx="2339752" cy="22048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Szövegdoboz 45"/>
          <p:cNvSpPr txBox="1"/>
          <p:nvPr/>
        </p:nvSpPr>
        <p:spPr>
          <a:xfrm>
            <a:off x="179512" y="645333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Ugyan ez gyorsmenüvel</a:t>
            </a:r>
          </a:p>
        </p:txBody>
      </p:sp>
      <p:sp>
        <p:nvSpPr>
          <p:cNvPr id="49" name="Téglalap 48"/>
          <p:cNvSpPr/>
          <p:nvPr/>
        </p:nvSpPr>
        <p:spPr>
          <a:xfrm>
            <a:off x="3347864" y="2924944"/>
            <a:ext cx="1368152" cy="64807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Téglalap 49"/>
          <p:cNvSpPr/>
          <p:nvPr/>
        </p:nvSpPr>
        <p:spPr>
          <a:xfrm>
            <a:off x="3347864" y="3645024"/>
            <a:ext cx="1368152" cy="5040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Téglalap 50"/>
          <p:cNvSpPr/>
          <p:nvPr/>
        </p:nvSpPr>
        <p:spPr>
          <a:xfrm>
            <a:off x="4716016" y="2996952"/>
            <a:ext cx="864096" cy="64807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Téglalap 51"/>
          <p:cNvSpPr/>
          <p:nvPr/>
        </p:nvSpPr>
        <p:spPr>
          <a:xfrm>
            <a:off x="5724128" y="2996952"/>
            <a:ext cx="576064" cy="576064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3" name="Téglalap 52"/>
          <p:cNvSpPr/>
          <p:nvPr/>
        </p:nvSpPr>
        <p:spPr>
          <a:xfrm>
            <a:off x="5652120" y="3645024"/>
            <a:ext cx="576064" cy="5040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154" name="Picture 1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404664"/>
            <a:ext cx="6840760" cy="6005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Akciógomb: Vissza vagy Előző 30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Fazetta 31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11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33" name="Akciógomb: Tovább vagy Következő 32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500"/>
                            </p:stCondLst>
                            <p:childTnLst>
                              <p:par>
                                <p:cTn id="61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5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000"/>
                            </p:stCondLst>
                            <p:childTnLst>
                              <p:par>
                                <p:cTn id="7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0"/>
                            </p:stCondLst>
                            <p:childTnLst>
                              <p:par>
                                <p:cTn id="80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3"/>
                  </p:tgtEl>
                </p:cond>
              </p:nextCondLst>
            </p:seq>
          </p:childTnLst>
        </p:cTn>
      </p:par>
    </p:tnLst>
    <p:bldLst>
      <p:bldP spid="42" grpId="0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Szegélyezés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323528" y="1556792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1.Kijelölöm a szegélyezni kívánt tartományt.</a:t>
            </a:r>
            <a:endParaRPr lang="hu-HU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395536" y="2564904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2.Gyorsmenü, cellaformázás és szegélyezés.</a:t>
            </a:r>
            <a:endParaRPr lang="hu-HU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484784"/>
            <a:ext cx="2639774" cy="164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484784"/>
            <a:ext cx="5256584" cy="485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zövegdoboz 10"/>
          <p:cNvSpPr txBox="1"/>
          <p:nvPr/>
        </p:nvSpPr>
        <p:spPr>
          <a:xfrm>
            <a:off x="395536" y="3717032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3. Kiválasztom a vonal stílusát, esetleg színét.</a:t>
            </a:r>
            <a:endParaRPr lang="hu-HU" sz="24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395536" y="4581128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4.Kiválasztom hol húzza a szegélyt.</a:t>
            </a:r>
            <a:endParaRPr lang="hu-HU" sz="24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484784"/>
            <a:ext cx="535956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églalap 16"/>
          <p:cNvSpPr/>
          <p:nvPr/>
        </p:nvSpPr>
        <p:spPr>
          <a:xfrm>
            <a:off x="4572000" y="2348880"/>
            <a:ext cx="1368152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Téglalap 17"/>
          <p:cNvSpPr/>
          <p:nvPr/>
        </p:nvSpPr>
        <p:spPr>
          <a:xfrm>
            <a:off x="4572000" y="3789040"/>
            <a:ext cx="144016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Téglalap 20"/>
          <p:cNvSpPr/>
          <p:nvPr/>
        </p:nvSpPr>
        <p:spPr>
          <a:xfrm>
            <a:off x="7092280" y="2420888"/>
            <a:ext cx="43204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églalap 21"/>
          <p:cNvSpPr/>
          <p:nvPr/>
        </p:nvSpPr>
        <p:spPr>
          <a:xfrm>
            <a:off x="7668344" y="2420888"/>
            <a:ext cx="43204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8" name="Csoportba foglalás 27"/>
          <p:cNvGrpSpPr/>
          <p:nvPr/>
        </p:nvGrpSpPr>
        <p:grpSpPr>
          <a:xfrm>
            <a:off x="6516216" y="3212976"/>
            <a:ext cx="1584176" cy="1080120"/>
            <a:chOff x="6516216" y="3212976"/>
            <a:chExt cx="1584176" cy="1080120"/>
          </a:xfrm>
        </p:grpSpPr>
        <p:sp>
          <p:nvSpPr>
            <p:cNvPr id="23" name="Téglalap 22"/>
            <p:cNvSpPr/>
            <p:nvPr/>
          </p:nvSpPr>
          <p:spPr>
            <a:xfrm>
              <a:off x="6516216" y="3212976"/>
              <a:ext cx="1584176" cy="1080120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25" name="Egyenes összekötő 24"/>
            <p:cNvCxnSpPr>
              <a:stCxn id="23" idx="0"/>
              <a:endCxn id="23" idx="2"/>
            </p:cNvCxnSpPr>
            <p:nvPr/>
          </p:nvCxnSpPr>
          <p:spPr>
            <a:xfrm>
              <a:off x="7308304" y="3212976"/>
              <a:ext cx="0" cy="108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gyenes összekötő 26"/>
            <p:cNvCxnSpPr>
              <a:stCxn id="23" idx="1"/>
              <a:endCxn id="23" idx="3"/>
            </p:cNvCxnSpPr>
            <p:nvPr/>
          </p:nvCxnSpPr>
          <p:spPr>
            <a:xfrm>
              <a:off x="6516216" y="3753036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Vágott nyíl jobbra 29"/>
          <p:cNvSpPr/>
          <p:nvPr/>
        </p:nvSpPr>
        <p:spPr>
          <a:xfrm>
            <a:off x="3131840" y="1988840"/>
            <a:ext cx="432048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Akciógomb: Vissza vagy Előző 18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Fazetta 19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5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24" name="Akciógomb: Tovább vagy Következő 23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0444E-6 L 0.25989 -0.0208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-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989 -0.02081 L 0.05503 0.2414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0" y="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03 0.24145 L 0.36215 0.0945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-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7" grpId="0" animBg="1"/>
      <p:bldP spid="18" grpId="0" animBg="1"/>
      <p:bldP spid="21" grpId="0" animBg="1"/>
      <p:bldP spid="22" grpId="0" animBg="1"/>
      <p:bldP spid="30" grpId="0" animBg="1"/>
      <p:bldP spid="30" grpId="1" animBg="1"/>
      <p:bldP spid="30" grpId="2" animBg="1"/>
      <p:bldP spid="30" grpId="3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ábrán látható szegélyezés legalább hány kijelöléssel oldható meg?</a:t>
            </a:r>
            <a:endParaRPr lang="hu-H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9643" y="2132856"/>
            <a:ext cx="546874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églalap 6"/>
          <p:cNvSpPr/>
          <p:nvPr/>
        </p:nvSpPr>
        <p:spPr>
          <a:xfrm>
            <a:off x="323528" y="170080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339558" y="270892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349977" y="378904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323528" y="5013176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115616" y="19168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1</a:t>
            </a:r>
            <a:endParaRPr lang="hu-HU" sz="24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1115616" y="299695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2</a:t>
            </a:r>
            <a:endParaRPr lang="hu-HU" sz="24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1115616" y="400506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3</a:t>
            </a:r>
            <a:endParaRPr lang="hu-HU" sz="24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1115616" y="530120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4</a:t>
            </a:r>
            <a:endParaRPr lang="hu-HU" sz="2400" dirty="0"/>
          </a:p>
        </p:txBody>
      </p:sp>
      <p:sp>
        <p:nvSpPr>
          <p:cNvPr id="16" name="Tilos tábla 15"/>
          <p:cNvSpPr/>
          <p:nvPr/>
        </p:nvSpPr>
        <p:spPr>
          <a:xfrm>
            <a:off x="2627784" y="1556792"/>
            <a:ext cx="4392488" cy="417646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9199999"/>
              </a:camera>
              <a:lightRig rig="threePt" dir="t"/>
            </a:scene3d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 NEM JÓ!!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5" name="Kép 14" descr="Super_Excel_by_caiomm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1214422"/>
            <a:ext cx="5616624" cy="5747244"/>
          </a:xfrm>
          <a:prstGeom prst="rect">
            <a:avLst/>
          </a:prstGeom>
        </p:spPr>
      </p:pic>
      <p:sp>
        <p:nvSpPr>
          <p:cNvPr id="17" name="Akciógomb: Vissza vagy Előző 16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Fazetta 17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4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9" name="Akciógomb: Tovább vagy Következő 18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2  0.009 0.14387  0.016 0.14387  C 0.023 0.14387  0.029 0.08392  0.031 0  C 0.034 0.08392  0.04 0.14387  0.047 0.14387  C 0.054 0.14387  0.06 0.08392  0.062 0  C 0.065 0.08392  0.071 0.14387  0.078 0.14387  C 0.085 0.14387  0.092 0.08392  0.094 0  C 0.096 0.08392  0.102 0.14387  0.11 0.14387  C 0.116 0.14387  0.123 0.08392  0.125 0  C 0.127 0.08392  0.134 0.14387  0.141 0.14387  C 0.148 0.14387  0.154 0.08392  0.156 0  C 0.159 0.08392  0.165 0.14387  0.172 0.14387  C 0.179 0.14387  0.185 0.08392  0.188 0  C 0.19 0.08392  0.196 0.14387  0.203 0.14387  C 0.21 0.14387  0.217 0.08392  0.219 0  C 0.221 0.08392  0.227 0.14387  0.235 0.14387  C 0.242 0.14387  0.248 0.08392 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xit" presetSubtype="1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xit" presetSubtype="1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" presetClass="exit" presetSubtype="1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„Negyed éves bevételt”, hogy formáznád? 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340768"/>
            <a:ext cx="3888432" cy="1002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los tábla 11"/>
          <p:cNvSpPr/>
          <p:nvPr/>
        </p:nvSpPr>
        <p:spPr>
          <a:xfrm>
            <a:off x="2627784" y="1556792"/>
            <a:ext cx="4392488" cy="417646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9199999"/>
              </a:camera>
              <a:lightRig rig="threePt" dir="t"/>
            </a:scene3d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 NEM JÓ!!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23528" y="2492896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39558" y="350100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49977" y="4581128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708920"/>
            <a:ext cx="767135" cy="767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784240"/>
            <a:ext cx="792088" cy="58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4725144"/>
            <a:ext cx="702937" cy="632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Kép 10" descr="Super_Excel_by_caiomm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28860" y="1182218"/>
            <a:ext cx="5616624" cy="5747244"/>
          </a:xfrm>
          <a:prstGeom prst="rect">
            <a:avLst/>
          </a:prstGeom>
        </p:spPr>
      </p:pic>
      <p:sp>
        <p:nvSpPr>
          <p:cNvPr id="13" name="Akciógomb: Vissza vagy Előző 12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Fazetta 13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7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5" name="Akciógomb: Tovább vagy Következő 14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xit" presetSubtype="1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2  0.009 0.14387  0.016 0.14387  C 0.023 0.14387  0.029 0.08392  0.031 0  C 0.034 0.08392  0.04 0.14387  0.047 0.14387  C 0.054 0.14387  0.06 0.08392  0.062 0  C 0.065 0.08392  0.071 0.14387  0.078 0.14387  C 0.085 0.14387  0.092 0.08392  0.094 0  C 0.096 0.08392  0.102 0.14387  0.11 0.14387  C 0.116 0.14387  0.123 0.08392  0.125 0  C 0.127 0.08392  0.134 0.14387  0.141 0.14387  C 0.148 0.14387  0.154 0.08392  0.156 0  C 0.159 0.08392  0.165 0.14387  0.172 0.14387  C 0.179 0.14387  0.185 0.08392  0.188 0  C 0.19 0.08392  0.196 0.14387  0.203 0.14387  C 0.21 0.14387  0.217 0.08392  0.219 0  C 0.221 0.08392  0.227 0.14387  0.235 0.14387  C 0.242 0.14387  0.248 0.08392  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xit" presetSubtype="1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3" animBg="1"/>
      <p:bldP spid="12" grpId="4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4800" dirty="0" smtClean="0"/>
              <a:t>Számok formázása</a:t>
            </a:r>
            <a:endParaRPr lang="hu-HU" sz="4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35496" y="1412776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számok formátumát a </a:t>
            </a:r>
            <a:r>
              <a:rPr lang="hu-HU" sz="2400" b="1" i="1" dirty="0" smtClean="0">
                <a:solidFill>
                  <a:schemeClr val="accent6">
                    <a:lumMod val="75000"/>
                  </a:schemeClr>
                </a:solidFill>
              </a:rPr>
              <a:t>Kezdőlap</a:t>
            </a:r>
            <a:r>
              <a:rPr lang="hu-HU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u-HU" sz="2400" dirty="0" smtClean="0"/>
              <a:t>szalag </a:t>
            </a:r>
            <a:r>
              <a:rPr lang="hu-HU" sz="2400" b="1" i="1" dirty="0" smtClean="0">
                <a:solidFill>
                  <a:schemeClr val="accent6">
                    <a:lumMod val="75000"/>
                  </a:schemeClr>
                </a:solidFill>
              </a:rPr>
              <a:t>Szám</a:t>
            </a:r>
            <a:r>
              <a:rPr lang="hu-HU" sz="2400" dirty="0" smtClean="0"/>
              <a:t> csoportjával állíthatjuk be.</a:t>
            </a:r>
            <a:endParaRPr lang="hu-HU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029476"/>
            <a:ext cx="2808312" cy="1463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5240" t="15050" r="8559" b="1596"/>
          <a:stretch>
            <a:fillRect/>
          </a:stretch>
        </p:blipFill>
        <p:spPr bwMode="auto">
          <a:xfrm>
            <a:off x="5940152" y="1556792"/>
            <a:ext cx="288032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Egyenes összekötő nyíllal 7"/>
          <p:cNvCxnSpPr/>
          <p:nvPr/>
        </p:nvCxnSpPr>
        <p:spPr>
          <a:xfrm flipH="1">
            <a:off x="3059832" y="1844824"/>
            <a:ext cx="2808312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 flipH="1">
            <a:off x="2987824" y="2348880"/>
            <a:ext cx="2952328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 flipH="1">
            <a:off x="3059832" y="2780928"/>
            <a:ext cx="2808312" cy="11521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 flipH="1" flipV="1">
            <a:off x="2987824" y="4725144"/>
            <a:ext cx="288032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flipH="1" flipV="1">
            <a:off x="2915816" y="5301208"/>
            <a:ext cx="295232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H="1" flipV="1">
            <a:off x="2843808" y="5949280"/>
            <a:ext cx="2952328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348880"/>
            <a:ext cx="249952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kciógomb: Vissza vagy Előző 12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azetta 14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5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7" name="Akciógomb: Tovább vagy Következő 16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Dátum formátum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395536" y="1412777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Az Excel az </a:t>
            </a:r>
            <a:r>
              <a:rPr lang="hu-HU" sz="2400" b="1" i="1" dirty="0" smtClean="0">
                <a:solidFill>
                  <a:srgbClr val="FF0000"/>
                </a:solidFill>
              </a:rPr>
              <a:t>1900-as dátumrendszert </a:t>
            </a:r>
            <a:r>
              <a:rPr lang="hu-HU" sz="2400" dirty="0" smtClean="0"/>
              <a:t>használja. Ez azt jelenti, hogy a dátumokat az 1900 január 1-je óta eltelt napok számaként értelmezi.</a:t>
            </a:r>
            <a:endParaRPr lang="hu-HU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852936"/>
            <a:ext cx="2902049" cy="109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 r="24434"/>
          <a:stretch>
            <a:fillRect/>
          </a:stretch>
        </p:blipFill>
        <p:spPr bwMode="auto">
          <a:xfrm>
            <a:off x="6084168" y="2636912"/>
            <a:ext cx="248077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Egyenes összekötő nyíllal 9"/>
          <p:cNvCxnSpPr/>
          <p:nvPr/>
        </p:nvCxnSpPr>
        <p:spPr>
          <a:xfrm flipH="1">
            <a:off x="4737746" y="2924944"/>
            <a:ext cx="1346422" cy="33006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 flipH="1">
            <a:off x="4788024" y="3501008"/>
            <a:ext cx="1224136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179512" y="407707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Két dátum különbségén a köztük eltelt napok számát értjük.</a:t>
            </a:r>
            <a:endParaRPr lang="hu-HU" sz="2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4509120"/>
            <a:ext cx="3448679" cy="93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zövegdoboz 20"/>
          <p:cNvSpPr txBox="1"/>
          <p:nvPr/>
        </p:nvSpPr>
        <p:spPr>
          <a:xfrm>
            <a:off x="1331640" y="602128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Mai nap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3131840" y="602128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Születési dátumom</a:t>
            </a:r>
            <a:endParaRPr lang="hu-HU" sz="2400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6292487" y="6021288"/>
            <a:ext cx="259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Ennyi napos vagyok</a:t>
            </a:r>
            <a:endParaRPr lang="hu-HU" sz="2400" dirty="0"/>
          </a:p>
        </p:txBody>
      </p:sp>
      <p:cxnSp>
        <p:nvCxnSpPr>
          <p:cNvPr id="25" name="Egyenes összekötő nyíllal 24"/>
          <p:cNvCxnSpPr/>
          <p:nvPr/>
        </p:nvCxnSpPr>
        <p:spPr>
          <a:xfrm flipV="1">
            <a:off x="2339752" y="5517232"/>
            <a:ext cx="792088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/>
          <p:nvPr/>
        </p:nvCxnSpPr>
        <p:spPr>
          <a:xfrm flipH="1" flipV="1">
            <a:off x="4860032" y="5445224"/>
            <a:ext cx="7200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nyíllal 28"/>
          <p:cNvCxnSpPr/>
          <p:nvPr/>
        </p:nvCxnSpPr>
        <p:spPr>
          <a:xfrm flipH="1" flipV="1">
            <a:off x="6444208" y="5445224"/>
            <a:ext cx="576064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kciógomb: Vissza vagy Előző 16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Fazetta 17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5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9" name="Akciógomb: Tovább vagy Következő 18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21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Egyéni formátum</a:t>
            </a:r>
            <a:endParaRPr lang="hu-HU" dirty="0"/>
          </a:p>
        </p:txBody>
      </p:sp>
      <p:sp>
        <p:nvSpPr>
          <p:cNvPr id="12" name="Tartalom helye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hu-HU" dirty="0" smtClean="0"/>
              <a:t>Beállítható:</a:t>
            </a:r>
          </a:p>
          <a:p>
            <a:pPr marL="514350" indent="-514350"/>
            <a:r>
              <a:rPr lang="hu-HU" dirty="0" smtClean="0"/>
              <a:t>A </a:t>
            </a:r>
            <a:r>
              <a:rPr lang="hu-HU" b="1" i="1" dirty="0" smtClean="0">
                <a:solidFill>
                  <a:srgbClr val="FF0000"/>
                </a:solidFill>
              </a:rPr>
              <a:t>kezdőlap </a:t>
            </a:r>
            <a:r>
              <a:rPr lang="hu-HU" dirty="0" smtClean="0"/>
              <a:t>szalag </a:t>
            </a:r>
            <a:r>
              <a:rPr lang="hu-HU" b="1" i="1" dirty="0" smtClean="0">
                <a:solidFill>
                  <a:srgbClr val="FF0000"/>
                </a:solidFill>
              </a:rPr>
              <a:t>szám</a:t>
            </a:r>
            <a:r>
              <a:rPr lang="hu-HU" dirty="0" smtClean="0"/>
              <a:t> csoport jobb alsó sarkára kattintva.</a:t>
            </a:r>
          </a:p>
          <a:p>
            <a:pPr marL="514350" indent="-514350"/>
            <a:r>
              <a:rPr lang="hu-HU" dirty="0" smtClean="0"/>
              <a:t>Gyorsmenü </a:t>
            </a:r>
            <a:r>
              <a:rPr lang="hu-HU" b="1" dirty="0" smtClean="0"/>
              <a:t>Cellák formázása</a:t>
            </a:r>
            <a:endParaRPr lang="hu-HU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539552" y="170080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84784"/>
            <a:ext cx="2808312" cy="1463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t="23665" r="26863" b="13879"/>
          <a:stretch>
            <a:fillRect/>
          </a:stretch>
        </p:blipFill>
        <p:spPr bwMode="auto">
          <a:xfrm>
            <a:off x="5191100" y="3068960"/>
            <a:ext cx="3053308" cy="1112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llipszis 14"/>
          <p:cNvSpPr/>
          <p:nvPr/>
        </p:nvSpPr>
        <p:spPr>
          <a:xfrm>
            <a:off x="7524328" y="2564904"/>
            <a:ext cx="4320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Egyenes összekötő nyíllal 17"/>
          <p:cNvCxnSpPr/>
          <p:nvPr/>
        </p:nvCxnSpPr>
        <p:spPr>
          <a:xfrm>
            <a:off x="3995936" y="2060848"/>
            <a:ext cx="1152128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>
            <a:endCxn id="1029" idx="1"/>
          </p:cNvCxnSpPr>
          <p:nvPr/>
        </p:nvCxnSpPr>
        <p:spPr>
          <a:xfrm flipV="1">
            <a:off x="3779912" y="3625205"/>
            <a:ext cx="1411188" cy="918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 cstate="print"/>
          <a:srcRect r="30776" b="28585"/>
          <a:stretch>
            <a:fillRect/>
          </a:stretch>
        </p:blipFill>
        <p:spPr bwMode="auto">
          <a:xfrm>
            <a:off x="0" y="1268760"/>
            <a:ext cx="5072563" cy="4565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églalap 25"/>
          <p:cNvSpPr/>
          <p:nvPr/>
        </p:nvSpPr>
        <p:spPr>
          <a:xfrm>
            <a:off x="251520" y="4365104"/>
            <a:ext cx="1512168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Akciógomb: Vissza vagy Előző 12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Fazetta 13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5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6" name="Akciógomb: Tovább vagy Következő 15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Egyéni formátum</a:t>
            </a:r>
            <a:endParaRPr lang="hu-H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2993459" cy="2735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0163" y="1628800"/>
            <a:ext cx="4433837" cy="3317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Egyenes összekötő nyíllal 15"/>
          <p:cNvCxnSpPr/>
          <p:nvPr/>
        </p:nvCxnSpPr>
        <p:spPr>
          <a:xfrm flipH="1">
            <a:off x="2987824" y="3645024"/>
            <a:ext cx="1656184" cy="64807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H="1">
            <a:off x="2987824" y="3645024"/>
            <a:ext cx="1656184" cy="11521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/>
          <p:nvPr/>
        </p:nvCxnSpPr>
        <p:spPr>
          <a:xfrm flipH="1" flipV="1">
            <a:off x="2987824" y="3068960"/>
            <a:ext cx="1656184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 flipH="1" flipV="1">
            <a:off x="2915816" y="3429000"/>
            <a:ext cx="1728192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 flipH="1" flipV="1">
            <a:off x="2915816" y="3933056"/>
            <a:ext cx="1656184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églalap feliratnak 35"/>
          <p:cNvSpPr/>
          <p:nvPr/>
        </p:nvSpPr>
        <p:spPr>
          <a:xfrm>
            <a:off x="5508104" y="3789040"/>
            <a:ext cx="2520280" cy="288032"/>
          </a:xfrm>
          <a:prstGeom prst="wedgeRectCallout">
            <a:avLst>
              <a:gd name="adj1" fmla="val -65268"/>
              <a:gd name="adj2" fmla="val 1511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Egész számra kerekít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7" name="Téglalap feliratnak 36"/>
          <p:cNvSpPr/>
          <p:nvPr/>
        </p:nvSpPr>
        <p:spPr>
          <a:xfrm>
            <a:off x="5868144" y="4221088"/>
            <a:ext cx="2952328" cy="216024"/>
          </a:xfrm>
          <a:prstGeom prst="wedgeRectCallout">
            <a:avLst>
              <a:gd name="adj1" fmla="val -67929"/>
              <a:gd name="adj2" fmla="val 564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Két  tizedes jegyre kerekít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9" name="Téglalap feliratnak 38"/>
          <p:cNvSpPr/>
          <p:nvPr/>
        </p:nvSpPr>
        <p:spPr>
          <a:xfrm>
            <a:off x="5940152" y="4581128"/>
            <a:ext cx="2880320" cy="216024"/>
          </a:xfrm>
          <a:prstGeom prst="wedgeRectCallout">
            <a:avLst>
              <a:gd name="adj1" fmla="val -57792"/>
              <a:gd name="adj2" fmla="val 2459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Ezresekre tagol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0" name="Téglalap feliratnak 39"/>
          <p:cNvSpPr/>
          <p:nvPr/>
        </p:nvSpPr>
        <p:spPr>
          <a:xfrm>
            <a:off x="6732240" y="2564904"/>
            <a:ext cx="2088232" cy="432048"/>
          </a:xfrm>
          <a:prstGeom prst="wedgeRectCallout">
            <a:avLst>
              <a:gd name="adj1" fmla="val -28675"/>
              <a:gd name="adj2" fmla="val 1130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Kapcsos zárójel között a színt jelzi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7" name="Szövegdoboz 46"/>
          <p:cNvSpPr txBox="1"/>
          <p:nvPr/>
        </p:nvSpPr>
        <p:spPr>
          <a:xfrm>
            <a:off x="0" y="566124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</a:t>
            </a:r>
            <a:r>
              <a:rPr lang="hu-HU" sz="2400" b="1" i="1" dirty="0" smtClean="0">
                <a:solidFill>
                  <a:srgbClr val="FF0000"/>
                </a:solidFill>
              </a:rPr>
              <a:t>formátumkód</a:t>
            </a:r>
            <a:r>
              <a:rPr lang="hu-HU" sz="2400" dirty="0" smtClean="0"/>
              <a:t> rovatban adhatjuk meg, hogy milyen módon akarjuk megjeleníteni a számokat.</a:t>
            </a:r>
            <a:endParaRPr lang="hu-HU" sz="2400" dirty="0"/>
          </a:p>
        </p:txBody>
      </p:sp>
      <p:sp>
        <p:nvSpPr>
          <p:cNvPr id="48" name="Téglalap 47"/>
          <p:cNvSpPr/>
          <p:nvPr/>
        </p:nvSpPr>
        <p:spPr>
          <a:xfrm>
            <a:off x="4644008" y="2708920"/>
            <a:ext cx="1872208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Akciógomb: Vissza vagy Előző 16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Fazetta 18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4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21" name="Akciógomb: Tovább vagy Következő 20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9" grpId="0" animBg="1"/>
      <p:bldP spid="40" grpId="0" animBg="1"/>
      <p:bldP spid="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/>
          <a:srcRect r="30776" b="28585"/>
          <a:stretch>
            <a:fillRect/>
          </a:stretch>
        </p:blipFill>
        <p:spPr bwMode="auto">
          <a:xfrm>
            <a:off x="4921108" y="2420888"/>
            <a:ext cx="4222892" cy="380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Egyéni formátum</a:t>
            </a:r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27895"/>
            <a:ext cx="4290956" cy="180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861048"/>
            <a:ext cx="4355587" cy="180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539552" y="1196752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mértékegységet </a:t>
            </a:r>
            <a:r>
              <a:rPr lang="hu-HU" sz="2400" b="1" cap="small" dirty="0" smtClean="0">
                <a:solidFill>
                  <a:srgbClr val="FF0000"/>
                </a:solidFill>
              </a:rPr>
              <a:t>ne</a:t>
            </a:r>
            <a:r>
              <a:rPr lang="hu-HU" sz="2400" dirty="0" smtClean="0"/>
              <a:t> gépeljük a szám mögé, mert szövegként értelmezi.(balra igazítja)</a:t>
            </a:r>
            <a:endParaRPr lang="hu-HU" sz="2400" dirty="0"/>
          </a:p>
        </p:txBody>
      </p:sp>
      <p:cxnSp>
        <p:nvCxnSpPr>
          <p:cNvPr id="9" name="Egyenes összekötő nyíllal 8"/>
          <p:cNvCxnSpPr/>
          <p:nvPr/>
        </p:nvCxnSpPr>
        <p:spPr>
          <a:xfrm flipH="1">
            <a:off x="1835696" y="1484784"/>
            <a:ext cx="4176464" cy="100811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01743" y="3212976"/>
            <a:ext cx="2434753" cy="2789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zövegdoboz 16"/>
          <p:cNvSpPr txBox="1"/>
          <p:nvPr/>
        </p:nvSpPr>
        <p:spPr>
          <a:xfrm>
            <a:off x="5580112" y="206084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cap="small" dirty="0" smtClean="0"/>
              <a:t>Megoldás</a:t>
            </a:r>
            <a:endParaRPr lang="hu-HU" sz="2400" b="1" cap="small" dirty="0"/>
          </a:p>
        </p:txBody>
      </p:sp>
      <p:sp>
        <p:nvSpPr>
          <p:cNvPr id="24" name="Téglalap 23"/>
          <p:cNvSpPr/>
          <p:nvPr/>
        </p:nvSpPr>
        <p:spPr>
          <a:xfrm>
            <a:off x="6804248" y="4797152"/>
            <a:ext cx="1872208" cy="648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Szövegdoboz 35"/>
          <p:cNvSpPr txBox="1"/>
          <p:nvPr/>
        </p:nvSpPr>
        <p:spPr>
          <a:xfrm>
            <a:off x="0" y="623731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dirty="0" smtClean="0"/>
              <a:t>A mértékegységet közvetlen a szám után idézőjelbe írjuk.</a:t>
            </a:r>
            <a:endParaRPr lang="hu-HU" sz="2400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1619672" y="3933056"/>
            <a:ext cx="244827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600" b="1" dirty="0" smtClean="0">
                <a:solidFill>
                  <a:srgbClr val="00B050"/>
                </a:solidFill>
                <a:sym typeface="Wingdings 2"/>
              </a:rPr>
              <a:t></a:t>
            </a:r>
            <a:endParaRPr lang="hu-HU" sz="16600" b="1" dirty="0">
              <a:solidFill>
                <a:srgbClr val="00B050"/>
              </a:solidFill>
            </a:endParaRPr>
          </a:p>
        </p:txBody>
      </p:sp>
      <p:sp>
        <p:nvSpPr>
          <p:cNvPr id="38" name="Szövegdoboz 37"/>
          <p:cNvSpPr txBox="1"/>
          <p:nvPr/>
        </p:nvSpPr>
        <p:spPr>
          <a:xfrm>
            <a:off x="2915816" y="2078266"/>
            <a:ext cx="14401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6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hu-HU" sz="16600" dirty="0">
              <a:solidFill>
                <a:srgbClr val="FF0000"/>
              </a:solidFill>
            </a:endParaRPr>
          </a:p>
        </p:txBody>
      </p:sp>
      <p:sp>
        <p:nvSpPr>
          <p:cNvPr id="14" name="Akciógomb: Vissza vagy Előző 13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azetta 14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6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8" name="Akciógomb: Tovább vagy Következő 17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6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fontScale="70000" lnSpcReduction="20000"/>
          </a:bodyPr>
          <a:lstStyle/>
          <a:p>
            <a:pPr marL="273050" indent="-273050"/>
            <a:r>
              <a:rPr lang="hu-HU" dirty="0" smtClean="0">
                <a:hlinkClick r:id="rId2" action="ppaction://hlinksldjump"/>
              </a:rPr>
              <a:t>Alapfogalmak</a:t>
            </a:r>
            <a:endParaRPr lang="hu-HU" dirty="0"/>
          </a:p>
          <a:p>
            <a:pPr marL="273050" indent="-273050"/>
            <a:r>
              <a:rPr lang="hu-HU" dirty="0" smtClean="0">
                <a:hlinkClick r:id="rId3" action="ppaction://hlinksldjump"/>
              </a:rPr>
              <a:t>I. Teszt</a:t>
            </a:r>
            <a:endParaRPr lang="hu-HU" dirty="0" smtClean="0"/>
          </a:p>
          <a:p>
            <a:pPr marL="273050" indent="-273050"/>
            <a:r>
              <a:rPr lang="hu-HU" dirty="0" smtClean="0">
                <a:hlinkClick r:id="rId4" action="ppaction://hlinksldjump"/>
              </a:rPr>
              <a:t>Adattípusok</a:t>
            </a:r>
            <a:endParaRPr lang="hu-HU" dirty="0" smtClean="0"/>
          </a:p>
          <a:p>
            <a:pPr marL="273050" indent="-273050"/>
            <a:r>
              <a:rPr lang="hu-HU" dirty="0" smtClean="0">
                <a:hlinkClick r:id="rId5" action="ppaction://hlinksldjump"/>
              </a:rPr>
              <a:t>Cella formázása</a:t>
            </a:r>
            <a:endParaRPr lang="hu-HU" dirty="0" smtClean="0"/>
          </a:p>
          <a:p>
            <a:pPr marL="273050" indent="-273050"/>
            <a:r>
              <a:rPr lang="hu-HU" dirty="0" smtClean="0">
                <a:hlinkClick r:id="rId6" action="ppaction://hlinksldjump"/>
              </a:rPr>
              <a:t>Szegélyezés</a:t>
            </a:r>
            <a:endParaRPr lang="hu-HU" dirty="0" smtClean="0"/>
          </a:p>
          <a:p>
            <a:pPr marL="273050" indent="-273050"/>
            <a:r>
              <a:rPr lang="hu-HU" dirty="0" smtClean="0">
                <a:hlinkClick r:id="rId7" action="ppaction://hlinksldjump"/>
              </a:rPr>
              <a:t>II. Teszt</a:t>
            </a:r>
            <a:endParaRPr lang="hu-HU" dirty="0" smtClean="0">
              <a:hlinkClick r:id="rId8" action="ppaction://hlinksldjump"/>
            </a:endParaRPr>
          </a:p>
          <a:p>
            <a:pPr marL="273050" indent="-273050"/>
            <a:r>
              <a:rPr lang="hu-HU" dirty="0" smtClean="0">
                <a:hlinkClick r:id="rId8" action="ppaction://hlinksldjump"/>
              </a:rPr>
              <a:t>Számok formázása</a:t>
            </a:r>
            <a:endParaRPr lang="hu-HU" dirty="0" smtClean="0"/>
          </a:p>
          <a:p>
            <a:pPr marL="273050" indent="-273050"/>
            <a:r>
              <a:rPr lang="hu-HU" dirty="0" smtClean="0">
                <a:hlinkClick r:id="rId9" action="ppaction://hlinksldjump"/>
              </a:rPr>
              <a:t>Dátum formátum</a:t>
            </a:r>
            <a:endParaRPr lang="hu-HU" dirty="0" smtClean="0"/>
          </a:p>
          <a:p>
            <a:pPr marL="273050" indent="-273050"/>
            <a:r>
              <a:rPr lang="hu-HU" dirty="0" smtClean="0">
                <a:hlinkClick r:id="rId10" action="ppaction://hlinksldjump"/>
              </a:rPr>
              <a:t>Egyéni formátum</a:t>
            </a:r>
            <a:endParaRPr lang="hu-HU" dirty="0" smtClean="0"/>
          </a:p>
          <a:p>
            <a:pPr marL="273050" indent="-273050"/>
            <a:r>
              <a:rPr lang="hu-HU" dirty="0" smtClean="0">
                <a:hlinkClick r:id="rId11" action="ppaction://hlinksldjump"/>
              </a:rPr>
              <a:t>III. Teszt</a:t>
            </a:r>
            <a:endParaRPr lang="hu-HU" dirty="0" smtClean="0"/>
          </a:p>
          <a:p>
            <a:pPr marL="273050" indent="-273050"/>
            <a:r>
              <a:rPr lang="hu-HU" dirty="0" smtClean="0">
                <a:hlinkClick r:id="rId12" action="ppaction://hlinksldjump"/>
              </a:rPr>
              <a:t>Feltételes formázás</a:t>
            </a:r>
            <a:endParaRPr lang="hu-HU" dirty="0" smtClean="0"/>
          </a:p>
          <a:p>
            <a:pPr marL="273050" indent="-273050"/>
            <a:r>
              <a:rPr lang="hu-HU" dirty="0" smtClean="0">
                <a:hlinkClick r:id="rId13" action="ppaction://hlinksldjump"/>
              </a:rPr>
              <a:t>Források</a:t>
            </a:r>
            <a:endParaRPr lang="hu-HU" dirty="0" smtClean="0"/>
          </a:p>
          <a:p>
            <a:pPr marL="627063" indent="-271463">
              <a:buFont typeface="Wingdings" pitchFamily="2" charset="2"/>
              <a:buChar char="v"/>
            </a:pPr>
            <a:endParaRPr lang="hu-HU" dirty="0" smtClean="0"/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los tábla 11"/>
          <p:cNvSpPr/>
          <p:nvPr/>
        </p:nvSpPr>
        <p:spPr>
          <a:xfrm>
            <a:off x="2627784" y="1556792"/>
            <a:ext cx="4392488" cy="417646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9199999"/>
              </a:camera>
              <a:lightRig rig="threePt" dir="t"/>
            </a:scene3d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 NEM JÓ!!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táblázatkezelő a szöveges adattípust hova igazítja a cellán belül?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323528" y="170080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39558" y="270892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49977" y="378904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23528" y="5013176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115616" y="198884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Jobbra</a:t>
            </a:r>
            <a:endParaRPr lang="hu-HU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1115616" y="299695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Balra</a:t>
            </a:r>
            <a:endParaRPr lang="hu-HU" sz="24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1115616" y="400506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Középre</a:t>
            </a:r>
            <a:endParaRPr lang="hu-HU" sz="24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115616" y="522920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Sorkizártan</a:t>
            </a:r>
          </a:p>
        </p:txBody>
      </p:sp>
      <p:pic>
        <p:nvPicPr>
          <p:cNvPr id="13" name="Kép 12" descr="Super_Excel_by_caiomm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1196206"/>
            <a:ext cx="5602955" cy="5733256"/>
          </a:xfrm>
          <a:prstGeom prst="rect">
            <a:avLst/>
          </a:prstGeom>
        </p:spPr>
      </p:pic>
      <p:sp>
        <p:nvSpPr>
          <p:cNvPr id="14" name="Akciógomb: Vissza vagy Előző 13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azetta 14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6" name="Akciógomb: Tovább vagy Következő 15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xit" presetSubtype="1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xit" presetSubtype="1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xit" presetSubtype="10" fill="hold" grpId="7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2  0.009 0.14387  0.016 0.14387  C 0.023 0.14387  0.029 0.08392  0.031 0  C 0.034 0.08392  0.04 0.14387  0.047 0.14387  C 0.054 0.14387  0.06 0.08392  0.062 0  C 0.065 0.08392  0.071 0.14387  0.078 0.14387  C 0.085 0.14387  0.092 0.08392  0.094 0  C 0.096 0.08392  0.102 0.14387  0.11 0.14387  C 0.116 0.14387  0.123 0.08392  0.125 0  C 0.127 0.08392  0.134 0.14387  0.141 0.14387  C 0.148 0.14387  0.154 0.08392  0.156 0  C 0.159 0.08392  0.165 0.14387  0.172 0.14387  C 0.179 0.14387  0.185 0.08392  0.188 0  C 0.19 0.08392  0.196 0.14387  0.203 0.14387  C 0.21 0.14387  0.217 0.08392  0.219 0  C 0.221 0.08392  0.227 0.14387  0.235 0.14387  C 0.242 0.14387  0.248 0.08392 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2" grpId="1" animBg="1"/>
      <p:bldP spid="12" grpId="2" animBg="1"/>
      <p:bldP spid="12" grpId="4" animBg="1"/>
      <p:bldP spid="12" grpId="5" animBg="1"/>
      <p:bldP spid="12" grpId="6" animBg="1"/>
      <p:bldP spid="12" grpId="7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cellába a következő adat látható: 125,00 Ft. Ez milyen adattípus?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323528" y="170080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39558" y="270892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49977" y="378904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23528" y="5013176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331640" y="206084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Pénznem</a:t>
            </a:r>
            <a:endParaRPr lang="hu-HU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1331640" y="292494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Százalék</a:t>
            </a:r>
            <a:endParaRPr lang="hu-HU" sz="24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1331640" y="414908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Szám</a:t>
            </a:r>
            <a:endParaRPr lang="hu-HU" sz="24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331640" y="515719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Tudományos</a:t>
            </a:r>
            <a:endParaRPr lang="hu-HU" sz="2400" dirty="0"/>
          </a:p>
        </p:txBody>
      </p:sp>
      <p:sp>
        <p:nvSpPr>
          <p:cNvPr id="11" name="Tilos tábla 10"/>
          <p:cNvSpPr/>
          <p:nvPr/>
        </p:nvSpPr>
        <p:spPr>
          <a:xfrm>
            <a:off x="2627784" y="1556792"/>
            <a:ext cx="4392488" cy="417646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9199999"/>
              </a:camera>
              <a:lightRig rig="threePt" dir="t"/>
            </a:scene3d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 NEM JÓ!!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3" name="Kép 12" descr="Super_Excel_by_caiomm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1196206"/>
            <a:ext cx="5602955" cy="5733256"/>
          </a:xfrm>
          <a:prstGeom prst="rect">
            <a:avLst/>
          </a:prstGeom>
        </p:spPr>
      </p:pic>
      <p:sp>
        <p:nvSpPr>
          <p:cNvPr id="14" name="Akciógomb: Vissza vagy Előző 13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azetta 14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6" name="Akciógomb: Tovább vagy Következő 15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xit" presetSubtype="1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xit" presetSubtype="1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xit" presetSubtype="1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2  0.009 0.14387  0.016 0.14387  C 0.023 0.14387  0.029 0.08392  0.031 0  C 0.034 0.08392  0.04 0.14387  0.047 0.14387  C 0.054 0.14387  0.06 0.08392  0.062 0  C 0.065 0.08392  0.071 0.14387  0.078 0.14387  C 0.085 0.14387  0.092 0.08392  0.094 0  C 0.096 0.08392  0.102 0.14387  0.11 0.14387  C 0.116 0.14387  0.123 0.08392  0.125 0  C 0.127 0.08392  0.134 0.14387  0.141 0.14387  C 0.148 0.14387  0.154 0.08392  0.156 0  C 0.159 0.08392  0.165 0.14387  0.172 0.14387  C 0.179 0.14387  0.185 0.08392  0.188 0  C 0.19 0.08392  0.196 0.14387  0.203 0.14387  C 0.21 0.14387  0.217 0.08392  0.219 0  C 0.221 0.08392  0.227 0.14387  0.235 0.14387  C 0.242 0.14387  0.248 0.08392 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cellába a 25,00% értéket látható. Mi a cella valódi tartalma?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323528" y="170080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39558" y="270892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49977" y="378904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23528" y="5013176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547664" y="292494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25,00</a:t>
            </a:r>
            <a:endParaRPr lang="hu-HU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1619672" y="400506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25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547664" y="198884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2500</a:t>
            </a:r>
            <a:endParaRPr lang="hu-HU" sz="24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547664" y="522920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0,25</a:t>
            </a:r>
            <a:endParaRPr lang="hu-HU" sz="2400" dirty="0"/>
          </a:p>
        </p:txBody>
      </p:sp>
      <p:sp>
        <p:nvSpPr>
          <p:cNvPr id="12" name="Tilos tábla 11"/>
          <p:cNvSpPr/>
          <p:nvPr/>
        </p:nvSpPr>
        <p:spPr>
          <a:xfrm>
            <a:off x="2627784" y="1556792"/>
            <a:ext cx="4392488" cy="417646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9199999"/>
              </a:camera>
              <a:lightRig rig="threePt" dir="t"/>
            </a:scene3d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 NEM JÓ!!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3" name="Kép 12" descr="Super_Excel_by_caiomm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1182218"/>
            <a:ext cx="5616624" cy="5747244"/>
          </a:xfrm>
          <a:prstGeom prst="rect">
            <a:avLst/>
          </a:prstGeom>
        </p:spPr>
      </p:pic>
      <p:sp>
        <p:nvSpPr>
          <p:cNvPr id="14" name="Akciógomb: Vissza vagy Előző 13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azetta 14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6" name="Akciógomb: Tovább vagy Következő 15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xit" presetSubtype="1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xit" presetSubtype="1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xit" presetSubtype="1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2  0.009 0.14387  0.016 0.14387  C 0.023 0.14387  0.029 0.08392  0.031 0  C 0.034 0.08392  0.04 0.14387  0.047 0.14387  C 0.054 0.14387  0.06 0.08392  0.062 0  C 0.065 0.08392  0.071 0.14387  0.078 0.14387  C 0.085 0.14387  0.092 0.08392  0.094 0  C 0.096 0.08392  0.102 0.14387  0.11 0.14387  C 0.116 0.14387  0.123 0.08392  0.125 0  C 0.127 0.08392  0.134 0.14387  0.141 0.14387  C 0.148 0.14387  0.154 0.08392  0.156 0  C 0.159 0.08392  0.165 0.14387  0.172 0.14387  C 0.179 0.14387  0.185 0.08392  0.188 0  C 0.19 0.08392  0.196 0.14387  0.203 0.14387  C 0.21 0.14387  0.217 0.08392  0.219 0  C 0.221 0.08392  0.227 0.14387  0.235 0.14387  C 0.242 0.14387  0.248 0.08392 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Melyik helyes?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323528" y="170080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39558" y="270892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49977" y="378904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23528" y="5013176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r="9638"/>
          <a:stretch>
            <a:fillRect/>
          </a:stretch>
        </p:blipFill>
        <p:spPr bwMode="auto">
          <a:xfrm>
            <a:off x="1475656" y="1700808"/>
            <a:ext cx="2808312" cy="757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708920"/>
            <a:ext cx="2776178" cy="685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 r="9006"/>
          <a:stretch>
            <a:fillRect/>
          </a:stretch>
        </p:blipFill>
        <p:spPr bwMode="auto">
          <a:xfrm>
            <a:off x="1475656" y="3861048"/>
            <a:ext cx="2808312" cy="76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 r="18750"/>
          <a:stretch>
            <a:fillRect/>
          </a:stretch>
        </p:blipFill>
        <p:spPr bwMode="auto">
          <a:xfrm>
            <a:off x="1475656" y="4996102"/>
            <a:ext cx="2808312" cy="84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los tábla 11"/>
          <p:cNvSpPr/>
          <p:nvPr/>
        </p:nvSpPr>
        <p:spPr>
          <a:xfrm>
            <a:off x="2643174" y="1395676"/>
            <a:ext cx="4392488" cy="417646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9199999"/>
              </a:camera>
              <a:lightRig rig="threePt" dir="t"/>
            </a:scene3d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 NEM JÓ!!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3" name="Kép 12" descr="Super_Excel_by_caiomm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57488" y="1071546"/>
            <a:ext cx="5616624" cy="5747244"/>
          </a:xfrm>
          <a:prstGeom prst="rect">
            <a:avLst/>
          </a:prstGeom>
        </p:spPr>
      </p:pic>
      <p:sp>
        <p:nvSpPr>
          <p:cNvPr id="14" name="Akciógomb: Vissza vagy Előző 13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azetta 14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7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6" name="Akciógomb: Tovább vagy Következő 15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xit" presetSubtype="1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xit" presetSubtype="1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xit" presetSubtype="1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2  0.009 0.14387  0.016 0.14387  C 0.023 0.14387  0.029 0.08392  0.031 0  C 0.034 0.08392  0.04 0.14387  0.047 0.14387  C 0.054 0.14387  0.06 0.08392  0.062 0  C 0.065 0.08392  0.071 0.14387  0.078 0.14387  C 0.085 0.14387  0.092 0.08392  0.094 0  C 0.096 0.08392  0.102 0.14387  0.11 0.14387  C 0.116 0.14387  0.123 0.08392  0.125 0  C 0.127 0.08392  0.134 0.14387  0.141 0.14387  C 0.148 0.14387  0.154 0.08392  0.156 0  C 0.159 0.08392  0.165 0.14387  0.172 0.14387  C 0.179 0.14387  0.185 0.08392  0.188 0  C 0.19 0.08392  0.196 0.14387  0.203 0.14387  C 0.21 0.14387  0.217 0.08392  0.219 0  C 0.221 0.08392  0.227 0.14387  0.235 0.14387  C 0.242 0.14387  0.248 0.08392 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507574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Feltételes formázás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79512" y="1312168"/>
            <a:ext cx="8686800" cy="820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dirty="0" smtClean="0"/>
              <a:t>A cellákat megjelölhetjük a bennük lévő értékek nagysága szerint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564904"/>
            <a:ext cx="1196901" cy="274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Egyenes összekötő nyíllal 8"/>
          <p:cNvCxnSpPr/>
          <p:nvPr/>
        </p:nvCxnSpPr>
        <p:spPr>
          <a:xfrm flipV="1">
            <a:off x="5292080" y="3429000"/>
            <a:ext cx="1872208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kciógomb: Vissza vagy Előző 6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Fazetta 7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4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0" name="Akciógomb: Tovább vagy Következő 9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Feltételes formázás</a:t>
            </a:r>
            <a:endParaRPr lang="hu-HU" dirty="0"/>
          </a:p>
        </p:txBody>
      </p:sp>
      <p:sp>
        <p:nvSpPr>
          <p:cNvPr id="3" name="Tartalom helye 3"/>
          <p:cNvSpPr txBox="1">
            <a:spLocks/>
          </p:cNvSpPr>
          <p:nvPr/>
        </p:nvSpPr>
        <p:spPr>
          <a:xfrm>
            <a:off x="179512" y="1312168"/>
            <a:ext cx="8686800" cy="8206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Jelöljük meg a rontott ugrásokat.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7706751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169368"/>
            <a:ext cx="5984494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4283968" y="3933056"/>
            <a:ext cx="2304256" cy="648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1268760"/>
            <a:ext cx="6904090" cy="168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Egyenes összekötő nyíllal 8"/>
          <p:cNvCxnSpPr/>
          <p:nvPr/>
        </p:nvCxnSpPr>
        <p:spPr>
          <a:xfrm flipH="1" flipV="1">
            <a:off x="4283968" y="2492896"/>
            <a:ext cx="1080120" cy="129614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églalap 9"/>
          <p:cNvSpPr/>
          <p:nvPr/>
        </p:nvSpPr>
        <p:spPr>
          <a:xfrm>
            <a:off x="899592" y="1196752"/>
            <a:ext cx="936104" cy="9361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0668" y="2780928"/>
            <a:ext cx="8063780" cy="379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kciógomb: Vissza vagy Előző 10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Fazetta 11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6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3" name="Akciógomb: Tovább vagy Következő 12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Farkas Csaba: Az Office 2007 használata (Jedlik Oktatási Stúdió,  Budapest, 2007)</a:t>
            </a:r>
          </a:p>
          <a:p>
            <a:r>
              <a:rPr lang="hu-HU" sz="2000" dirty="0" err="1" smtClean="0"/>
              <a:t>Devecz</a:t>
            </a:r>
            <a:r>
              <a:rPr lang="hu-HU" sz="2000" dirty="0" smtClean="0"/>
              <a:t> F., Jónás K., Juhász T., Kévés R., Reményi Z., </a:t>
            </a:r>
            <a:r>
              <a:rPr lang="hu-HU" sz="2000" dirty="0" err="1" smtClean="0"/>
              <a:t>Siegler</a:t>
            </a:r>
            <a:r>
              <a:rPr lang="hu-HU" sz="2000" dirty="0" smtClean="0"/>
              <a:t> G., Takács B. : Irány az ECDL! A középszintű érettségi! (Nemzeti Tankönyvkiadó)</a:t>
            </a:r>
          </a:p>
          <a:p>
            <a:r>
              <a:rPr lang="hu-HU" sz="2000" dirty="0" err="1" smtClean="0"/>
              <a:t>Devecz</a:t>
            </a:r>
            <a:r>
              <a:rPr lang="hu-HU" sz="2000" dirty="0" smtClean="0"/>
              <a:t> F., Juhász T., </a:t>
            </a:r>
            <a:r>
              <a:rPr lang="hu-HU" sz="2000" dirty="0" err="1" smtClean="0"/>
              <a:t>Makány</a:t>
            </a:r>
            <a:r>
              <a:rPr lang="hu-HU" sz="2000" dirty="0" smtClean="0"/>
              <a:t> </a:t>
            </a:r>
            <a:r>
              <a:rPr lang="hu-HU" sz="2000" dirty="0" err="1" smtClean="0"/>
              <a:t>Gy</a:t>
            </a:r>
            <a:r>
              <a:rPr lang="hu-HU" sz="2000" dirty="0" smtClean="0"/>
              <a:t>., Végh A. : Informatika 10. (Nemzeti tankönyvkiadó) </a:t>
            </a:r>
          </a:p>
          <a:p>
            <a:r>
              <a:rPr lang="hu-HU" sz="2000" dirty="0" err="1" smtClean="0"/>
              <a:t>Super</a:t>
            </a:r>
            <a:r>
              <a:rPr lang="hu-HU" sz="2000" dirty="0" smtClean="0"/>
              <a:t> Excel: http://th09.deviantart.net/fs71/PRE/i/2010/186/5/3/</a:t>
            </a:r>
            <a:r>
              <a:rPr lang="hu-HU" sz="2000" dirty="0" err="1" smtClean="0"/>
              <a:t>Super</a:t>
            </a:r>
            <a:r>
              <a:rPr lang="hu-HU" sz="2000" dirty="0" smtClean="0"/>
              <a:t>_Excel_</a:t>
            </a:r>
            <a:r>
              <a:rPr lang="hu-HU" sz="2000" dirty="0" err="1" smtClean="0"/>
              <a:t>by</a:t>
            </a:r>
            <a:r>
              <a:rPr lang="hu-HU" sz="2000" dirty="0" smtClean="0"/>
              <a:t>_</a:t>
            </a:r>
            <a:r>
              <a:rPr lang="hu-HU" sz="2000" dirty="0" err="1" smtClean="0"/>
              <a:t>caiomm.jpg</a:t>
            </a:r>
            <a:endParaRPr lang="hu-HU" sz="2000" dirty="0" smtClean="0"/>
          </a:p>
        </p:txBody>
      </p:sp>
      <p:sp>
        <p:nvSpPr>
          <p:cNvPr id="3" name="Akciógomb: Vissza vagy Előző 2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Fazetta 3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2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hu-HU" dirty="0" smtClean="0"/>
              <a:t>Alapfogalmak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755576" y="126876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Egy táblázat </a:t>
            </a:r>
            <a:r>
              <a:rPr lang="hu-HU" sz="2400" b="1" i="1" dirty="0" smtClean="0">
                <a:solidFill>
                  <a:srgbClr val="FF0000"/>
                </a:solidFill>
              </a:rPr>
              <a:t>sorokból</a:t>
            </a:r>
            <a:r>
              <a:rPr lang="hu-HU" sz="2400" dirty="0" smtClean="0"/>
              <a:t> és </a:t>
            </a:r>
            <a:r>
              <a:rPr lang="hu-HU" sz="2400" b="1" i="1" dirty="0" smtClean="0">
                <a:solidFill>
                  <a:srgbClr val="00B050"/>
                </a:solidFill>
              </a:rPr>
              <a:t>oszlopokból</a:t>
            </a:r>
            <a:r>
              <a:rPr lang="hu-HU" sz="2400" dirty="0" smtClean="0"/>
              <a:t> áll</a:t>
            </a:r>
            <a:endParaRPr lang="hu-HU" sz="24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755576" y="479715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Az </a:t>
            </a:r>
            <a:r>
              <a:rPr lang="hu-HU" b="1" dirty="0" smtClean="0">
                <a:solidFill>
                  <a:srgbClr val="00B050"/>
                </a:solidFill>
              </a:rPr>
              <a:t>oszlopokat</a:t>
            </a:r>
            <a:r>
              <a:rPr lang="hu-HU" dirty="0" smtClean="0"/>
              <a:t> </a:t>
            </a:r>
            <a:r>
              <a:rPr lang="hu-HU" sz="3200" b="1" dirty="0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tól</a:t>
            </a:r>
            <a:r>
              <a:rPr lang="hu-HU" dirty="0" smtClean="0"/>
              <a:t> kezdődően </a:t>
            </a:r>
            <a:r>
              <a:rPr lang="hu-HU" b="1" dirty="0" smtClean="0">
                <a:solidFill>
                  <a:srgbClr val="00B050"/>
                </a:solidFill>
              </a:rPr>
              <a:t>betűkkel</a:t>
            </a:r>
            <a:r>
              <a:rPr lang="hu-HU" dirty="0" smtClean="0"/>
              <a:t> jelöljük. 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988840"/>
            <a:ext cx="467677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Egyenes összekötő nyíllal 12"/>
          <p:cNvCxnSpPr/>
          <p:nvPr/>
        </p:nvCxnSpPr>
        <p:spPr>
          <a:xfrm>
            <a:off x="1331640" y="2492896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 flipV="1">
            <a:off x="3563888" y="2348880"/>
            <a:ext cx="0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Szövegdoboz 16"/>
          <p:cNvSpPr txBox="1"/>
          <p:nvPr/>
        </p:nvSpPr>
        <p:spPr>
          <a:xfrm>
            <a:off x="971600" y="551723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 sor és oszlop metszéspontjában lévő elem a </a:t>
            </a:r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</a:rPr>
              <a:t>cella</a:t>
            </a:r>
            <a:endParaRPr lang="hu-H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0" y="2348880"/>
            <a:ext cx="169168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</a:t>
            </a:r>
            <a:r>
              <a:rPr lang="hu-HU" b="1" dirty="0" smtClean="0">
                <a:solidFill>
                  <a:srgbClr val="FF0000"/>
                </a:solidFill>
              </a:rPr>
              <a:t>sorokat</a:t>
            </a:r>
            <a:r>
              <a:rPr lang="hu-HU" dirty="0" smtClean="0"/>
              <a:t> </a:t>
            </a:r>
            <a:r>
              <a:rPr lang="hu-HU" sz="3200" b="1" dirty="0" smtClean="0"/>
              <a:t>1</a:t>
            </a:r>
            <a:r>
              <a:rPr lang="hu-HU" dirty="0" smtClean="0"/>
              <a:t> </a:t>
            </a:r>
            <a:r>
              <a:rPr lang="hu-HU" dirty="0" err="1" smtClean="0"/>
              <a:t>től</a:t>
            </a:r>
            <a:r>
              <a:rPr lang="hu-HU" dirty="0" smtClean="0"/>
              <a:t> kezdődően </a:t>
            </a:r>
            <a:r>
              <a:rPr lang="hu-HU" b="1" dirty="0" smtClean="0">
                <a:solidFill>
                  <a:srgbClr val="FF0000"/>
                </a:solidFill>
              </a:rPr>
              <a:t>számokkal</a:t>
            </a:r>
            <a:endParaRPr lang="hu-HU" b="1" dirty="0"/>
          </a:p>
        </p:txBody>
      </p:sp>
      <p:sp>
        <p:nvSpPr>
          <p:cNvPr id="27" name="Téglalap 26"/>
          <p:cNvSpPr/>
          <p:nvPr/>
        </p:nvSpPr>
        <p:spPr>
          <a:xfrm>
            <a:off x="3059832" y="2996952"/>
            <a:ext cx="424847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Téglalap 27"/>
          <p:cNvSpPr/>
          <p:nvPr/>
        </p:nvSpPr>
        <p:spPr>
          <a:xfrm>
            <a:off x="5436096" y="2276872"/>
            <a:ext cx="648072" cy="22322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Téglalap 28"/>
          <p:cNvSpPr/>
          <p:nvPr/>
        </p:nvSpPr>
        <p:spPr>
          <a:xfrm>
            <a:off x="5436096" y="2996952"/>
            <a:ext cx="648072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Téglalap 30"/>
          <p:cNvSpPr/>
          <p:nvPr/>
        </p:nvSpPr>
        <p:spPr>
          <a:xfrm>
            <a:off x="7452320" y="5373216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E5</a:t>
            </a:r>
            <a:endParaRPr lang="hu-H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Lekerekített téglalap feliratnak 13"/>
          <p:cNvSpPr/>
          <p:nvPr/>
        </p:nvSpPr>
        <p:spPr>
          <a:xfrm>
            <a:off x="4716016" y="6237312"/>
            <a:ext cx="1728192" cy="360040"/>
          </a:xfrm>
          <a:prstGeom prst="wedgeRoundRectCallout">
            <a:avLst>
              <a:gd name="adj1" fmla="val 134750"/>
              <a:gd name="adj2" fmla="val -856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Cellahivatkozás</a:t>
            </a:r>
            <a:endParaRPr lang="hu-HU" dirty="0"/>
          </a:p>
        </p:txBody>
      </p:sp>
      <p:sp>
        <p:nvSpPr>
          <p:cNvPr id="16" name="Akciógomb: Vissza vagy Előző 15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Fazetta 17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9" name="Akciógomb: Tovább vagy Következő 18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4798E-6 L 0.39184 2.94798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184 3.7037E-7 L 0.24218 3.7037E-7 " pathEditMode="relative" ptsTypes="AA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33287 L -4.16667E-6 0.09143 " pathEditMode="relative" ptsTypes="AA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23" grpId="0"/>
      <p:bldP spid="27" grpId="0" animBg="1"/>
      <p:bldP spid="28" grpId="0" animBg="1"/>
      <p:bldP spid="29" grpId="0" animBg="1"/>
      <p:bldP spid="31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Alapfogalmak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251520" y="1311151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cellák téglalap alakú halmazát </a:t>
            </a:r>
            <a:r>
              <a:rPr lang="hu-HU" sz="2400" b="1" dirty="0" smtClean="0">
                <a:solidFill>
                  <a:srgbClr val="FF0000"/>
                </a:solidFill>
              </a:rPr>
              <a:t>tartománynak</a:t>
            </a:r>
            <a:r>
              <a:rPr lang="hu-HU" sz="2400" dirty="0" smtClean="0"/>
              <a:t> nevezzük.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5844" y="2020639"/>
            <a:ext cx="4224348" cy="2488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3176552" y="2564904"/>
            <a:ext cx="792088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688720" y="3284984"/>
            <a:ext cx="792088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3172784" y="3271336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4671304" y="2564904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" name="Egyenes összekötő nyíllal 10"/>
          <p:cNvCxnSpPr/>
          <p:nvPr/>
        </p:nvCxnSpPr>
        <p:spPr>
          <a:xfrm>
            <a:off x="3923928" y="2852936"/>
            <a:ext cx="648072" cy="36004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V="1">
            <a:off x="4067944" y="2780928"/>
            <a:ext cx="504056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églalap 13"/>
          <p:cNvSpPr/>
          <p:nvPr/>
        </p:nvSpPr>
        <p:spPr>
          <a:xfrm>
            <a:off x="6300192" y="3356992"/>
            <a:ext cx="14558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B2:D5</a:t>
            </a:r>
            <a:endParaRPr lang="hu-H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6300192" y="2060848"/>
            <a:ext cx="14558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B5:D2</a:t>
            </a:r>
            <a:endParaRPr lang="hu-HU" sz="4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Jobb oldali kapcsos zárójel 15"/>
          <p:cNvSpPr/>
          <p:nvPr/>
        </p:nvSpPr>
        <p:spPr>
          <a:xfrm>
            <a:off x="7380312" y="2060848"/>
            <a:ext cx="648072" cy="21602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3. sz. felirat 18"/>
          <p:cNvSpPr/>
          <p:nvPr/>
        </p:nvSpPr>
        <p:spPr>
          <a:xfrm>
            <a:off x="5004048" y="4941168"/>
            <a:ext cx="2232248" cy="648072"/>
          </a:xfrm>
          <a:prstGeom prst="borderCallout3">
            <a:avLst>
              <a:gd name="adj1" fmla="val 60868"/>
              <a:gd name="adj2" fmla="val 103552"/>
              <a:gd name="adj3" fmla="val 60869"/>
              <a:gd name="adj4" fmla="val 146575"/>
              <a:gd name="adj5" fmla="val -156920"/>
              <a:gd name="adj6" fmla="val 150243"/>
              <a:gd name="adj7" fmla="val -236618"/>
              <a:gd name="adj8" fmla="val 1304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Tartomány hivatkozás</a:t>
            </a:r>
            <a:endParaRPr lang="hu-HU" dirty="0"/>
          </a:p>
        </p:txBody>
      </p:sp>
      <p:sp>
        <p:nvSpPr>
          <p:cNvPr id="17" name="Akciógomb: Vissza vagy Előző 16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Fazetta 17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20" name="Akciógomb: Tovább vagy Következő 19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4" grpId="0"/>
      <p:bldP spid="15" grpId="0"/>
      <p:bldP spid="16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Alapfogalmak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0" y="14847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Minden táblázatban van </a:t>
            </a:r>
            <a:r>
              <a:rPr lang="hu-HU" sz="2400" b="1" i="1" dirty="0" smtClean="0">
                <a:solidFill>
                  <a:srgbClr val="00B050"/>
                </a:solidFill>
              </a:rPr>
              <a:t>egy</a:t>
            </a:r>
            <a:r>
              <a:rPr lang="hu-HU" sz="2400" dirty="0" smtClean="0"/>
              <a:t> cella, amelynek a tartalmát szerkeszteni lehet, ez az </a:t>
            </a:r>
            <a:r>
              <a:rPr lang="hu-HU" sz="2400" b="1" cap="small" dirty="0" smtClean="0">
                <a:solidFill>
                  <a:srgbClr val="00B050"/>
                </a:solidFill>
              </a:rPr>
              <a:t>aktív</a:t>
            </a:r>
            <a:r>
              <a:rPr lang="hu-HU" sz="2400" b="1" i="1" cap="small" dirty="0" smtClean="0">
                <a:solidFill>
                  <a:srgbClr val="00B050"/>
                </a:solidFill>
              </a:rPr>
              <a:t> cella</a:t>
            </a:r>
            <a:r>
              <a:rPr lang="hu-HU" sz="2400" dirty="0" smtClean="0"/>
              <a:t>. Ezt a </a:t>
            </a:r>
            <a:r>
              <a:rPr lang="hu-HU" sz="2400" b="1" cap="small" dirty="0" smtClean="0">
                <a:solidFill>
                  <a:srgbClr val="00B050"/>
                </a:solidFill>
              </a:rPr>
              <a:t>cellakurzor</a:t>
            </a:r>
            <a:r>
              <a:rPr lang="hu-HU" sz="2400" dirty="0" smtClean="0"/>
              <a:t> jelöli.</a:t>
            </a:r>
            <a:endParaRPr lang="hu-HU" sz="24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1403648" y="5373216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A táblázat fölött látható a </a:t>
            </a:r>
            <a:r>
              <a:rPr lang="hu-HU" sz="2400" b="1" i="1" dirty="0" smtClean="0">
                <a:solidFill>
                  <a:srgbClr val="FF0000"/>
                </a:solidFill>
              </a:rPr>
              <a:t>szerkesztőléc.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 Mindig ez mutatja a cella valódi tartalmát.</a:t>
            </a:r>
          </a:p>
          <a:p>
            <a:pPr algn="ctr"/>
            <a:r>
              <a:rPr lang="hu-HU" sz="2400" dirty="0" smtClean="0"/>
              <a:t>A cella tartalmát is itt módosíthatjuk.</a:t>
            </a:r>
            <a:endParaRPr lang="hu-HU" sz="2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564904"/>
            <a:ext cx="7704856" cy="255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Egyenes összekötő nyíllal 5"/>
          <p:cNvCxnSpPr/>
          <p:nvPr/>
        </p:nvCxnSpPr>
        <p:spPr>
          <a:xfrm>
            <a:off x="5796136" y="2348880"/>
            <a:ext cx="1080120" cy="165618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H="1" flipV="1">
            <a:off x="5220072" y="2852936"/>
            <a:ext cx="864096" cy="25202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Fazetta 8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0" name="Akciógomb: Tovább vagy Következő 9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nevezünk cellának?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23528" y="170080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39558" y="270892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49977" y="378904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323528" y="5013176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1331640" y="4149080"/>
            <a:ext cx="6728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Sor és oszlop metszéspontjában lévő elem. </a:t>
            </a:r>
            <a:endParaRPr lang="hu-HU" sz="28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403648" y="2060848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Két bekezdésjel </a:t>
            </a:r>
            <a:r>
              <a:rPr lang="en-US" sz="2800" dirty="0" smtClean="0">
                <a:cs typeface="Arial" charset="0"/>
              </a:rPr>
              <a:t>¶</a:t>
            </a:r>
            <a:r>
              <a:rPr lang="hu-HU" sz="2800" dirty="0" smtClean="0">
                <a:cs typeface="Arial" charset="0"/>
              </a:rPr>
              <a:t> </a:t>
            </a:r>
            <a:r>
              <a:rPr lang="hu-HU" sz="2800" dirty="0" smtClean="0"/>
              <a:t>közötti rész.</a:t>
            </a:r>
            <a:endParaRPr lang="hu-HU" sz="28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1475655" y="5301208"/>
            <a:ext cx="7177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 bekezdések alatti és feletti távolságok.</a:t>
            </a:r>
            <a:endParaRPr lang="hu-HU" sz="28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1475656" y="2996952"/>
            <a:ext cx="5831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 táblázat téglalap alakú területe.</a:t>
            </a:r>
            <a:endParaRPr lang="hu-HU" sz="2800" dirty="0"/>
          </a:p>
        </p:txBody>
      </p:sp>
      <p:sp>
        <p:nvSpPr>
          <p:cNvPr id="17" name="Tilos tábla 16"/>
          <p:cNvSpPr/>
          <p:nvPr/>
        </p:nvSpPr>
        <p:spPr>
          <a:xfrm>
            <a:off x="2627784" y="1556792"/>
            <a:ext cx="4392488" cy="417646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9199999"/>
              </a:camera>
              <a:lightRig rig="threePt" dir="t"/>
            </a:scene3d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 NEM JÓ!!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4" name="Kép 13" descr="Super_Excel_by_caiomm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1223590"/>
            <a:ext cx="5256583" cy="5705872"/>
          </a:xfrm>
          <a:prstGeom prst="rect">
            <a:avLst/>
          </a:prstGeom>
        </p:spPr>
      </p:pic>
      <p:sp>
        <p:nvSpPr>
          <p:cNvPr id="15" name="Akciógomb: Vissza vagy Előző 14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Fazetta 15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8" name="Akciógomb: Tovább vagy Következő 17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xit" presetSubtype="1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xit" presetSubtype="10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xit" presetSubtype="10" fill="hold" grpId="5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2  0.009 0.14387  0.016 0.14387  C 0.023 0.14387  0.029 0.08392  0.031 0  C 0.034 0.08392  0.04 0.14387  0.047 0.14387  C 0.054 0.14387  0.06 0.08392  0.062 0  C 0.065 0.08392  0.071 0.14387  0.078 0.14387  C 0.085 0.14387  0.092 0.08392  0.094 0  C 0.096 0.08392  0.102 0.14387  0.11 0.14387  C 0.116 0.14387  0.123 0.08392  0.125 0  C 0.127 0.08392  0.134 0.14387  0.141 0.14387  C 0.148 0.14387  0.154 0.08392  0.156 0  C 0.159 0.08392  0.165 0.14387  0.172 0.14387  C 0.179 0.14387  0.185 0.08392  0.188 0  C 0.19 0.08392  0.196 0.14387  0.203 0.14387  C 0.21 0.14387  0.217 0.08392  0.219 0  C 0.221 0.08392  0.227 0.14387  0.235 0.14387  C 0.242 0.14387  0.248 0.08392 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Melyik tartományhivatkozás?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23528" y="170080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39558" y="270892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49977" y="378904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323528" y="5013176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475656" y="191683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5B</a:t>
            </a:r>
            <a:endParaRPr lang="hu-HU" sz="3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1403648" y="3068960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B3:C14</a:t>
            </a:r>
            <a:endParaRPr lang="hu-HU" sz="32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403648" y="4149080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C2;F8</a:t>
            </a:r>
            <a:endParaRPr lang="hu-HU" sz="32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331640" y="5301208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G10-J30</a:t>
            </a:r>
            <a:endParaRPr lang="hu-HU" sz="3200" dirty="0"/>
          </a:p>
        </p:txBody>
      </p:sp>
      <p:sp>
        <p:nvSpPr>
          <p:cNvPr id="12" name="Tilos tábla 11"/>
          <p:cNvSpPr/>
          <p:nvPr/>
        </p:nvSpPr>
        <p:spPr>
          <a:xfrm>
            <a:off x="2627784" y="1556792"/>
            <a:ext cx="4392488" cy="417646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9199999"/>
              </a:camera>
              <a:lightRig rig="threePt" dir="t"/>
            </a:scene3d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 NEM JÓ!!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4" name="Kép 13" descr="Super_Excel_by_caiomm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980752"/>
            <a:ext cx="5743697" cy="5877272"/>
          </a:xfrm>
          <a:prstGeom prst="rect">
            <a:avLst/>
          </a:prstGeom>
        </p:spPr>
      </p:pic>
      <p:sp>
        <p:nvSpPr>
          <p:cNvPr id="13" name="Akciógomb: Vissza vagy Előző 12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azetta 14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6" name="Akciógomb: Tovább vagy Következő 15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xit" presetSubtype="1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xit" presetSubtype="10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xit" presetSubtype="10" fill="hold" grpId="5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2  0.009 0.14387  0.016 0.14387  C 0.023 0.14387  0.029 0.08392  0.031 0  C 0.034 0.08392  0.04 0.14387  0.047 0.14387  C 0.054 0.14387  0.06 0.08392  0.062 0  C 0.065 0.08392  0.071 0.14387  0.078 0.14387  C 0.085 0.14387  0.092 0.08392  0.094 0  C 0.096 0.08392  0.102 0.14387  0.11 0.14387  C 0.116 0.14387  0.123 0.08392  0.125 0  C 0.127 0.08392  0.134 0.14387  0.141 0.14387  C 0.148 0.14387  0.154 0.08392  0.156 0  C 0.159 0.08392  0.165 0.14387  0.172 0.14387  C 0.179 0.14387  0.185 0.08392  0.188 0  C 0.19 0.08392  0.196 0.14387  0.203 0.14387  C 0.21 0.14387  0.217 0.08392  0.219 0  C 0.221 0.08392  0.227 0.14387  0.235 0.14387  C 0.242 0.14387  0.248 0.08392 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Hány aktív cella lehet?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323528" y="170080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39558" y="270892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49977" y="378904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23528" y="5013176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hu-H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259632" y="2060848"/>
            <a:ext cx="313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1</a:t>
            </a:r>
            <a:endParaRPr lang="hu-HU" sz="28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1331639" y="2996952"/>
            <a:ext cx="346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5</a:t>
            </a:r>
            <a:endParaRPr lang="hu-HU" sz="28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1187623" y="4077072"/>
            <a:ext cx="3914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Amennyit kijelölünk</a:t>
            </a:r>
            <a:endParaRPr lang="hu-HU" sz="28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331640" y="5301208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Ahány cellából áll a táblázat</a:t>
            </a:r>
            <a:endParaRPr lang="hu-HU" sz="2800" dirty="0"/>
          </a:p>
        </p:txBody>
      </p:sp>
      <p:sp>
        <p:nvSpPr>
          <p:cNvPr id="11" name="Tilos tábla 10"/>
          <p:cNvSpPr/>
          <p:nvPr/>
        </p:nvSpPr>
        <p:spPr>
          <a:xfrm>
            <a:off x="2411760" y="1556792"/>
            <a:ext cx="4392488" cy="417646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9199999"/>
              </a:camera>
              <a:lightRig rig="threePt" dir="t"/>
            </a:scene3d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EZ NEM JÓ!!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3" name="Kép 12" descr="Super_Excel_by_caiomm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1110780"/>
            <a:ext cx="5616624" cy="5747244"/>
          </a:xfrm>
          <a:prstGeom prst="rect">
            <a:avLst/>
          </a:prstGeom>
        </p:spPr>
      </p:pic>
      <p:sp>
        <p:nvSpPr>
          <p:cNvPr id="14" name="Akciógomb: Vissza vagy Előző 13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azetta 14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6" name="Akciógomb: Tovább vagy Következő 15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xit" presetSubtype="1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xit" presetSubtype="1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xit" presetSubtype="1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2  0.009 0.14387  0.016 0.14387  C 0.023 0.14387  0.029 0.08392  0.031 0  C 0.034 0.08392  0.04 0.14387  0.047 0.14387  C 0.054 0.14387  0.06 0.08392  0.062 0  C 0.065 0.08392  0.071 0.14387  0.078 0.14387  C 0.085 0.14387  0.092 0.08392  0.094 0  C 0.096 0.08392  0.102 0.14387  0.11 0.14387  C 0.116 0.14387  0.123 0.08392  0.125 0  C 0.127 0.08392  0.134 0.14387  0.141 0.14387  C 0.148 0.14387  0.154 0.08392  0.156 0  C 0.159 0.08392  0.165 0.14387  0.172 0.14387  C 0.179 0.14387  0.185 0.08392  0.188 0  C 0.19 0.08392  0.196 0.14387  0.203 0.14387  C 0.21 0.14387  0.217 0.08392  0.219 0  C 0.221 0.08392  0.227 0.14387  0.235 0.14387  C 0.242 0.14387  0.248 0.08392 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844824"/>
            <a:ext cx="338437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Adattípusok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038600" cy="4525963"/>
          </a:xfrm>
        </p:spPr>
        <p:txBody>
          <a:bodyPr>
            <a:normAutofit/>
          </a:bodyPr>
          <a:lstStyle/>
          <a:p>
            <a:pPr marL="95250" indent="0">
              <a:buNone/>
            </a:pPr>
            <a:r>
              <a:rPr lang="hu-HU" sz="2400" dirty="0" smtClean="0"/>
              <a:t>A táblázatkezelő négy féle alap adattípust ismer: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Számot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Szöveget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Logikai kifejezést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Hibajelzést</a:t>
            </a:r>
            <a:endParaRPr lang="hu-HU" sz="2400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2123728" y="2852936"/>
            <a:ext cx="4680520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2123728" y="3429000"/>
            <a:ext cx="4536504" cy="43204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3059832" y="4077072"/>
            <a:ext cx="3672408" cy="28803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2483768" y="4725144"/>
            <a:ext cx="4176464" cy="7200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/>
          <p:cNvSpPr txBox="1"/>
          <p:nvPr/>
        </p:nvSpPr>
        <p:spPr>
          <a:xfrm>
            <a:off x="611560" y="5949280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Az Excel cellán belül a számokat </a:t>
            </a:r>
            <a:r>
              <a:rPr lang="hu-HU" sz="2400" b="1" i="1" dirty="0" smtClean="0">
                <a:solidFill>
                  <a:srgbClr val="FF0000"/>
                </a:solidFill>
              </a:rPr>
              <a:t>jobbra</a:t>
            </a:r>
            <a:r>
              <a:rPr lang="hu-HU" sz="2400" dirty="0" smtClean="0"/>
              <a:t>, a szöveget </a:t>
            </a:r>
            <a:r>
              <a:rPr lang="hu-HU" sz="2400" b="1" i="1" dirty="0" smtClean="0">
                <a:solidFill>
                  <a:srgbClr val="00B0F0"/>
                </a:solidFill>
              </a:rPr>
              <a:t>balra</a:t>
            </a:r>
            <a:r>
              <a:rPr lang="hu-HU" sz="2400" dirty="0" smtClean="0"/>
              <a:t> a logikai kifejezéseket pedig </a:t>
            </a:r>
            <a:r>
              <a:rPr lang="hu-HU" sz="2400" b="1" i="1" dirty="0" smtClean="0">
                <a:solidFill>
                  <a:srgbClr val="00B050"/>
                </a:solidFill>
              </a:rPr>
              <a:t>középre</a:t>
            </a:r>
            <a:r>
              <a:rPr lang="hu-HU" sz="2400" dirty="0" smtClean="0"/>
              <a:t> igazítja.</a:t>
            </a:r>
            <a:endParaRPr lang="hu-HU" dirty="0"/>
          </a:p>
        </p:txBody>
      </p:sp>
      <p:sp>
        <p:nvSpPr>
          <p:cNvPr id="10" name="Akciógomb: Vissza vagy Előző 9">
            <a:hlinkClick r:id="" action="ppaction://hlinkshowjump?jump=previousslide" highlightClick="1"/>
          </p:cNvPr>
          <p:cNvSpPr/>
          <p:nvPr/>
        </p:nvSpPr>
        <p:spPr>
          <a:xfrm>
            <a:off x="0" y="-24"/>
            <a:ext cx="428596" cy="285752"/>
          </a:xfrm>
          <a:prstGeom prst="actionButtonBackPrevio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Fazetta 11"/>
          <p:cNvSpPr/>
          <p:nvPr/>
        </p:nvSpPr>
        <p:spPr>
          <a:xfrm>
            <a:off x="500034" y="-24"/>
            <a:ext cx="928694" cy="357190"/>
          </a:xfrm>
          <a:prstGeom prst="beve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hlinkClick r:id="rId3" action="ppaction://hlinksldjump"/>
              </a:rPr>
              <a:t>Menü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14" name="Akciógomb: Tovább vagy Következő 13">
            <a:hlinkClick r:id="" action="ppaction://hlinkshowjump?jump=nextslide" highlightClick="1"/>
          </p:cNvPr>
          <p:cNvSpPr/>
          <p:nvPr/>
        </p:nvSpPr>
        <p:spPr>
          <a:xfrm>
            <a:off x="1500166" y="-24"/>
            <a:ext cx="428628" cy="285752"/>
          </a:xfrm>
          <a:prstGeom prst="actionButtonForwardNex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658</Words>
  <Application>Microsoft Office PowerPoint</Application>
  <PresentationFormat>Diavetítés a képernyőre (4:3 oldalarány)</PresentationFormat>
  <Paragraphs>197</Paragraphs>
  <Slides>26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Office-téma</vt:lpstr>
      <vt:lpstr>Cellák és tartalmuk formázása táblázatkezelő programokban</vt:lpstr>
      <vt:lpstr>Tartalom</vt:lpstr>
      <vt:lpstr>Alapfogalmak</vt:lpstr>
      <vt:lpstr>Alapfogalmak</vt:lpstr>
      <vt:lpstr>Alapfogalmak</vt:lpstr>
      <vt:lpstr>Mit nevezünk cellának?</vt:lpstr>
      <vt:lpstr>Melyik tartományhivatkozás?</vt:lpstr>
      <vt:lpstr>Hány aktív cella lehet?</vt:lpstr>
      <vt:lpstr>Adattípusok</vt:lpstr>
      <vt:lpstr>Cella formázás</vt:lpstr>
      <vt:lpstr>Cella tartalmának igazítása</vt:lpstr>
      <vt:lpstr>Szegélyezés</vt:lpstr>
      <vt:lpstr>Az ábrán látható szegélyezés legalább hány kijelöléssel oldható meg?</vt:lpstr>
      <vt:lpstr>A „Negyed éves bevételt”, hogy formáznád? </vt:lpstr>
      <vt:lpstr>Számok formázása</vt:lpstr>
      <vt:lpstr>Dátum formátum</vt:lpstr>
      <vt:lpstr>Egyéni formátum</vt:lpstr>
      <vt:lpstr>Egyéni formátum</vt:lpstr>
      <vt:lpstr>Egyéni formátum</vt:lpstr>
      <vt:lpstr>A táblázatkezelő a szöveges adattípust hova igazítja a cellán belül?</vt:lpstr>
      <vt:lpstr>A cellába a következő adat látható: 125,00 Ft. Ez milyen adattípus?</vt:lpstr>
      <vt:lpstr>A cellába a 25,00% értéket látható. Mi a cella valódi tartalma?</vt:lpstr>
      <vt:lpstr>Melyik helyes?</vt:lpstr>
      <vt:lpstr>Feltételes formázás</vt:lpstr>
      <vt:lpstr>Feltételes formázás</vt:lpstr>
      <vt:lpstr>Források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Táblázatkezelés</dc:title>
  <dc:creator>Péter</dc:creator>
  <cp:lastModifiedBy>szildi</cp:lastModifiedBy>
  <cp:revision>161</cp:revision>
  <dcterms:created xsi:type="dcterms:W3CDTF">2012-01-23T22:21:48Z</dcterms:created>
  <dcterms:modified xsi:type="dcterms:W3CDTF">2012-02-02T13:14:47Z</dcterms:modified>
</cp:coreProperties>
</file>