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Default Extension="png" ContentType="image/png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9" r:id="rId4"/>
    <p:sldId id="266" r:id="rId5"/>
    <p:sldId id="260" r:id="rId6"/>
    <p:sldId id="261" r:id="rId7"/>
    <p:sldId id="262" r:id="rId8"/>
    <p:sldId id="269" r:id="rId9"/>
    <p:sldId id="268" r:id="rId10"/>
    <p:sldId id="263" r:id="rId11"/>
    <p:sldId id="264" r:id="rId12"/>
    <p:sldId id="265" r:id="rId13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 autoAdjust="0"/>
    <p:restoredTop sz="94624" autoAdjust="0"/>
  </p:normalViewPr>
  <p:slideViewPr>
    <p:cSldViewPr>
      <p:cViewPr>
        <p:scale>
          <a:sx n="71" d="100"/>
          <a:sy n="71" d="100"/>
        </p:scale>
        <p:origin x="-798" y="-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80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56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image" Target="../media/image7.png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image" Target="../media/image13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0.png"/><Relationship Id="rId1" Type="http://schemas.openxmlformats.org/officeDocument/2006/relationships/image" Target="../media/image7.png"/><Relationship Id="rId6" Type="http://schemas.openxmlformats.org/officeDocument/2006/relationships/image" Target="../media/image12.png"/><Relationship Id="rId5" Type="http://schemas.openxmlformats.org/officeDocument/2006/relationships/image" Target="../media/image9.png"/><Relationship Id="rId4" Type="http://schemas.openxmlformats.org/officeDocument/2006/relationships/image" Target="../media/image11.pn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image" Target="../media/image13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74E0241-ECF7-4836-8448-3171A79AEC6A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9A136758-509E-412F-9D03-8DFBAF96BDF7}">
      <dgm:prSet phldrT="[Szöveg]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hu-HU" b="1" dirty="0" smtClean="0">
              <a:ln>
                <a:solidFill>
                  <a:schemeClr val="tx1"/>
                </a:solidFill>
              </a:ln>
              <a:gradFill>
                <a:gsLst>
                  <a:gs pos="0">
                    <a:srgbClr val="FBEAC7"/>
                  </a:gs>
                  <a:gs pos="17999">
                    <a:srgbClr val="FEE7F2"/>
                  </a:gs>
                  <a:gs pos="36000">
                    <a:srgbClr val="FAC77D"/>
                  </a:gs>
                  <a:gs pos="61000">
                    <a:srgbClr val="FBA97D"/>
                  </a:gs>
                  <a:gs pos="82001">
                    <a:srgbClr val="FBD49C"/>
                  </a:gs>
                  <a:gs pos="100000">
                    <a:srgbClr val="FEE7F2"/>
                  </a:gs>
                </a:gsLst>
                <a:lin ang="5400000" scaled="0"/>
              </a:gradFill>
              <a:latin typeface="Times New Roman" pitchFamily="18" charset="0"/>
              <a:cs typeface="Times New Roman" pitchFamily="18" charset="0"/>
            </a:rPr>
            <a:t>Mátrix nyomtató</a:t>
          </a:r>
          <a:endParaRPr lang="hu-HU" dirty="0">
            <a:ln>
              <a:solidFill>
                <a:schemeClr val="tx1"/>
              </a:solidFill>
            </a:ln>
            <a:gradFill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5400000" scaled="0"/>
            </a:gradFill>
          </a:endParaRPr>
        </a:p>
      </dgm:t>
    </dgm:pt>
    <dgm:pt modelId="{30E79AC5-3178-4D19-918E-6D093D5A8E98}" type="parTrans" cxnId="{54B9F7B9-6F03-4993-B17E-9D9DA178986A}">
      <dgm:prSet/>
      <dgm:spPr/>
      <dgm:t>
        <a:bodyPr/>
        <a:lstStyle/>
        <a:p>
          <a:endParaRPr lang="hu-HU"/>
        </a:p>
      </dgm:t>
    </dgm:pt>
    <dgm:pt modelId="{B0A98821-FD58-4245-B179-197D2976B9B0}" type="sibTrans" cxnId="{54B9F7B9-6F03-4993-B17E-9D9DA178986A}">
      <dgm:prSet/>
      <dgm:spPr/>
      <dgm:t>
        <a:bodyPr/>
        <a:lstStyle/>
        <a:p>
          <a:endParaRPr lang="hu-HU"/>
        </a:p>
      </dgm:t>
    </dgm:pt>
    <dgm:pt modelId="{8996DB71-618A-461D-90A7-4261DD236392}">
      <dgm:prSet phldrT="[Szöveg]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r>
            <a:rPr lang="hu-HU" b="1" dirty="0" smtClean="0">
              <a:ln>
                <a:solidFill>
                  <a:schemeClr val="tx1"/>
                </a:solidFill>
              </a:ln>
              <a:gradFill>
                <a:gsLst>
                  <a:gs pos="0">
                    <a:srgbClr val="FBEAC7"/>
                  </a:gs>
                  <a:gs pos="17999">
                    <a:srgbClr val="FEE7F2"/>
                  </a:gs>
                  <a:gs pos="36000">
                    <a:srgbClr val="FAC77D"/>
                  </a:gs>
                  <a:gs pos="61000">
                    <a:srgbClr val="FBA97D"/>
                  </a:gs>
                  <a:gs pos="82001">
                    <a:srgbClr val="FBD49C"/>
                  </a:gs>
                  <a:gs pos="100000">
                    <a:srgbClr val="FEE7F2"/>
                  </a:gs>
                </a:gsLst>
                <a:lin ang="5400000" scaled="0"/>
              </a:gradFill>
              <a:latin typeface="Times New Roman" pitchFamily="18" charset="0"/>
              <a:cs typeface="Times New Roman" pitchFamily="18" charset="0"/>
            </a:rPr>
            <a:t>Tintasugaras</a:t>
          </a:r>
          <a:r>
            <a:rPr lang="hu-H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hu-HU" b="1" dirty="0" smtClean="0">
              <a:ln>
                <a:solidFill>
                  <a:schemeClr val="tx1"/>
                </a:solidFill>
              </a:ln>
              <a:gradFill>
                <a:gsLst>
                  <a:gs pos="0">
                    <a:srgbClr val="FBEAC7"/>
                  </a:gs>
                  <a:gs pos="17999">
                    <a:srgbClr val="FEE7F2"/>
                  </a:gs>
                  <a:gs pos="36000">
                    <a:srgbClr val="FAC77D"/>
                  </a:gs>
                  <a:gs pos="61000">
                    <a:srgbClr val="FBA97D"/>
                  </a:gs>
                  <a:gs pos="82001">
                    <a:srgbClr val="FBD49C"/>
                  </a:gs>
                  <a:gs pos="100000">
                    <a:srgbClr val="FEE7F2"/>
                  </a:gs>
                </a:gsLst>
                <a:lin ang="5400000" scaled="0"/>
              </a:gradFill>
              <a:latin typeface="Times New Roman" pitchFamily="18" charset="0"/>
              <a:cs typeface="Times New Roman" pitchFamily="18" charset="0"/>
            </a:rPr>
            <a:t>nyomtató</a:t>
          </a:r>
          <a:endParaRPr lang="hu-HU" dirty="0">
            <a:ln>
              <a:solidFill>
                <a:schemeClr val="tx1"/>
              </a:solidFill>
            </a:ln>
            <a:gradFill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5400000" scaled="0"/>
            </a:gradFill>
          </a:endParaRPr>
        </a:p>
      </dgm:t>
    </dgm:pt>
    <dgm:pt modelId="{8DE94738-B10E-443C-9FCC-510984BE3202}" type="parTrans" cxnId="{0325706A-8EC3-4BB7-A84B-AF1F9CC822EA}">
      <dgm:prSet/>
      <dgm:spPr/>
      <dgm:t>
        <a:bodyPr/>
        <a:lstStyle/>
        <a:p>
          <a:endParaRPr lang="hu-HU"/>
        </a:p>
      </dgm:t>
    </dgm:pt>
    <dgm:pt modelId="{CA7965D2-FCD3-4908-9195-6EF50F9A4F35}" type="sibTrans" cxnId="{0325706A-8EC3-4BB7-A84B-AF1F9CC822EA}">
      <dgm:prSet/>
      <dgm:spPr/>
      <dgm:t>
        <a:bodyPr/>
        <a:lstStyle/>
        <a:p>
          <a:endParaRPr lang="hu-HU"/>
        </a:p>
      </dgm:t>
    </dgm:pt>
    <dgm:pt modelId="{418AF0EE-DEC0-430A-B94F-3A62F5CCFA98}">
      <dgm:prSet phldrT="[Szöveg]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r>
            <a:rPr lang="hu-HU" b="1" dirty="0" smtClean="0">
              <a:ln cmpd="sng">
                <a:solidFill>
                  <a:schemeClr val="tx1"/>
                </a:solidFill>
              </a:ln>
              <a:gradFill>
                <a:gsLst>
                  <a:gs pos="0">
                    <a:srgbClr val="FBEAC7"/>
                  </a:gs>
                  <a:gs pos="17999">
                    <a:srgbClr val="FEE7F2"/>
                  </a:gs>
                  <a:gs pos="36000">
                    <a:srgbClr val="FAC77D"/>
                  </a:gs>
                  <a:gs pos="61000">
                    <a:srgbClr val="FBA97D"/>
                  </a:gs>
                  <a:gs pos="82001">
                    <a:srgbClr val="FBD49C"/>
                  </a:gs>
                  <a:gs pos="100000">
                    <a:srgbClr val="FEE7F2"/>
                  </a:gs>
                </a:gsLst>
                <a:lin ang="5400000" scaled="0"/>
              </a:gradFill>
              <a:latin typeface="Times New Roman" pitchFamily="18" charset="0"/>
              <a:cs typeface="Times New Roman" pitchFamily="18" charset="0"/>
            </a:rPr>
            <a:t>Lézernyomtató</a:t>
          </a:r>
          <a:endParaRPr lang="hu-HU" dirty="0">
            <a:ln cmpd="sng">
              <a:solidFill>
                <a:schemeClr val="tx1"/>
              </a:solidFill>
            </a:ln>
            <a:gradFill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5400000" scaled="0"/>
            </a:gradFill>
          </a:endParaRPr>
        </a:p>
      </dgm:t>
    </dgm:pt>
    <dgm:pt modelId="{96019A46-D7A6-4126-996F-A3BB7F440F22}" type="parTrans" cxnId="{027817FA-75D0-439C-BBBC-A6D9349625BC}">
      <dgm:prSet/>
      <dgm:spPr/>
      <dgm:t>
        <a:bodyPr/>
        <a:lstStyle/>
        <a:p>
          <a:endParaRPr lang="hu-HU"/>
        </a:p>
      </dgm:t>
    </dgm:pt>
    <dgm:pt modelId="{2D6E516E-9260-4B31-9ABA-7A054E9AA5B5}" type="sibTrans" cxnId="{027817FA-75D0-439C-BBBC-A6D9349625BC}">
      <dgm:prSet/>
      <dgm:spPr/>
      <dgm:t>
        <a:bodyPr/>
        <a:lstStyle/>
        <a:p>
          <a:endParaRPr lang="hu-HU"/>
        </a:p>
      </dgm:t>
    </dgm:pt>
    <dgm:pt modelId="{A23919C9-3EA8-465A-8BCD-4FB909F871E1}" type="pres">
      <dgm:prSet presAssocID="{374E0241-ECF7-4836-8448-3171A79AEC6A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F46281B0-7315-495F-9009-E824750B7D37}" type="pres">
      <dgm:prSet presAssocID="{9A136758-509E-412F-9D03-8DFBAF96BDF7}" presName="comp" presStyleCnt="0"/>
      <dgm:spPr/>
    </dgm:pt>
    <dgm:pt modelId="{3426D96E-7E0D-4B1B-B60B-516A644595C5}" type="pres">
      <dgm:prSet presAssocID="{9A136758-509E-412F-9D03-8DFBAF96BDF7}" presName="box" presStyleLbl="node1" presStyleIdx="0" presStyleCnt="3"/>
      <dgm:spPr/>
      <dgm:t>
        <a:bodyPr/>
        <a:lstStyle/>
        <a:p>
          <a:endParaRPr lang="hu-HU"/>
        </a:p>
      </dgm:t>
    </dgm:pt>
    <dgm:pt modelId="{B617FDEC-433D-4CE4-A76B-97979747AF59}" type="pres">
      <dgm:prSet presAssocID="{9A136758-509E-412F-9D03-8DFBAF96BDF7}" presName="img" presStyleLbl="fgImgPlace1" presStyleIdx="0" presStyleCnt="3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  <dgm:pt modelId="{CB55BB4F-9DE0-418A-8E72-4529E0D293A1}" type="pres">
      <dgm:prSet presAssocID="{9A136758-509E-412F-9D03-8DFBAF96BDF7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1268A916-D298-4C24-83B2-FF520058475F}" type="pres">
      <dgm:prSet presAssocID="{B0A98821-FD58-4245-B179-197D2976B9B0}" presName="spacer" presStyleCnt="0"/>
      <dgm:spPr/>
    </dgm:pt>
    <dgm:pt modelId="{BA73D87C-D4FC-4779-B316-2F0166F317F1}" type="pres">
      <dgm:prSet presAssocID="{8996DB71-618A-461D-90A7-4261DD236392}" presName="comp" presStyleCnt="0"/>
      <dgm:spPr/>
    </dgm:pt>
    <dgm:pt modelId="{1AF0BA29-6690-4280-A117-76E84F59673D}" type="pres">
      <dgm:prSet presAssocID="{8996DB71-618A-461D-90A7-4261DD236392}" presName="box" presStyleLbl="node1" presStyleIdx="1" presStyleCnt="3"/>
      <dgm:spPr/>
      <dgm:t>
        <a:bodyPr/>
        <a:lstStyle/>
        <a:p>
          <a:endParaRPr lang="hu-HU"/>
        </a:p>
      </dgm:t>
    </dgm:pt>
    <dgm:pt modelId="{C0063E46-6A98-4271-9539-731D29570A68}" type="pres">
      <dgm:prSet presAssocID="{8996DB71-618A-461D-90A7-4261DD236392}" presName="img" presStyleLbl="fgImgPlace1" presStyleIdx="1" presStyleCnt="3"/>
      <dgm:spPr>
        <a:blipFill rotWithShape="0">
          <a:blip xmlns:r="http://schemas.openxmlformats.org/officeDocument/2006/relationships" r:embed="rId5"/>
          <a:stretch>
            <a:fillRect/>
          </a:stretch>
        </a:blipFill>
      </dgm:spPr>
    </dgm:pt>
    <dgm:pt modelId="{88268C36-200B-4476-979F-67B5CA66F9CD}" type="pres">
      <dgm:prSet presAssocID="{8996DB71-618A-461D-90A7-4261DD236392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245E6F3D-D99E-411B-AC84-C8D0E5F68EC6}" type="pres">
      <dgm:prSet presAssocID="{CA7965D2-FCD3-4908-9195-6EF50F9A4F35}" presName="spacer" presStyleCnt="0"/>
      <dgm:spPr/>
    </dgm:pt>
    <dgm:pt modelId="{5ABEFEBB-0D24-4CF8-B840-EBD6F346A85D}" type="pres">
      <dgm:prSet presAssocID="{418AF0EE-DEC0-430A-B94F-3A62F5CCFA98}" presName="comp" presStyleCnt="0"/>
      <dgm:spPr/>
    </dgm:pt>
    <dgm:pt modelId="{82CB3F86-A7E6-454C-8B7A-AD318C37BB22}" type="pres">
      <dgm:prSet presAssocID="{418AF0EE-DEC0-430A-B94F-3A62F5CCFA98}" presName="box" presStyleLbl="node1" presStyleIdx="2" presStyleCnt="3"/>
      <dgm:spPr/>
      <dgm:t>
        <a:bodyPr/>
        <a:lstStyle/>
        <a:p>
          <a:endParaRPr lang="hu-HU"/>
        </a:p>
      </dgm:t>
    </dgm:pt>
    <dgm:pt modelId="{C6A2499E-F605-438B-9F75-77A634AF4B3E}" type="pres">
      <dgm:prSet presAssocID="{418AF0EE-DEC0-430A-B94F-3A62F5CCFA98}" presName="img" presStyleLbl="fgImgPlace1" presStyleIdx="2" presStyleCnt="3"/>
      <dgm:spPr>
        <a:blipFill rotWithShape="0">
          <a:blip xmlns:r="http://schemas.openxmlformats.org/officeDocument/2006/relationships" r:embed="rId6"/>
          <a:stretch>
            <a:fillRect/>
          </a:stretch>
        </a:blipFill>
      </dgm:spPr>
    </dgm:pt>
    <dgm:pt modelId="{5A801CBD-566E-441C-A47B-76DCF2AB841A}" type="pres">
      <dgm:prSet presAssocID="{418AF0EE-DEC0-430A-B94F-3A62F5CCFA98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D4C0FE2B-EA79-4706-AD19-E70031D9F833}" type="presOf" srcId="{9A136758-509E-412F-9D03-8DFBAF96BDF7}" destId="{3426D96E-7E0D-4B1B-B60B-516A644595C5}" srcOrd="0" destOrd="0" presId="urn:microsoft.com/office/officeart/2005/8/layout/vList4"/>
    <dgm:cxn modelId="{7ECFCC39-BEB7-4082-82F2-10137B71EEC0}" type="presOf" srcId="{374E0241-ECF7-4836-8448-3171A79AEC6A}" destId="{A23919C9-3EA8-465A-8BCD-4FB909F871E1}" srcOrd="0" destOrd="0" presId="urn:microsoft.com/office/officeart/2005/8/layout/vList4"/>
    <dgm:cxn modelId="{03C09238-D580-4D67-AFCB-B8D8A6E411AD}" type="presOf" srcId="{418AF0EE-DEC0-430A-B94F-3A62F5CCFA98}" destId="{5A801CBD-566E-441C-A47B-76DCF2AB841A}" srcOrd="1" destOrd="0" presId="urn:microsoft.com/office/officeart/2005/8/layout/vList4"/>
    <dgm:cxn modelId="{284F2F77-70A7-4E28-AE98-FDC13AC085B9}" type="presOf" srcId="{418AF0EE-DEC0-430A-B94F-3A62F5CCFA98}" destId="{82CB3F86-A7E6-454C-8B7A-AD318C37BB22}" srcOrd="0" destOrd="0" presId="urn:microsoft.com/office/officeart/2005/8/layout/vList4"/>
    <dgm:cxn modelId="{027817FA-75D0-439C-BBBC-A6D9349625BC}" srcId="{374E0241-ECF7-4836-8448-3171A79AEC6A}" destId="{418AF0EE-DEC0-430A-B94F-3A62F5CCFA98}" srcOrd="2" destOrd="0" parTransId="{96019A46-D7A6-4126-996F-A3BB7F440F22}" sibTransId="{2D6E516E-9260-4B31-9ABA-7A054E9AA5B5}"/>
    <dgm:cxn modelId="{0325706A-8EC3-4BB7-A84B-AF1F9CC822EA}" srcId="{374E0241-ECF7-4836-8448-3171A79AEC6A}" destId="{8996DB71-618A-461D-90A7-4261DD236392}" srcOrd="1" destOrd="0" parTransId="{8DE94738-B10E-443C-9FCC-510984BE3202}" sibTransId="{CA7965D2-FCD3-4908-9195-6EF50F9A4F35}"/>
    <dgm:cxn modelId="{54B9F7B9-6F03-4993-B17E-9D9DA178986A}" srcId="{374E0241-ECF7-4836-8448-3171A79AEC6A}" destId="{9A136758-509E-412F-9D03-8DFBAF96BDF7}" srcOrd="0" destOrd="0" parTransId="{30E79AC5-3178-4D19-918E-6D093D5A8E98}" sibTransId="{B0A98821-FD58-4245-B179-197D2976B9B0}"/>
    <dgm:cxn modelId="{F2133756-E311-4BAE-AF31-A19CFA5D608B}" type="presOf" srcId="{8996DB71-618A-461D-90A7-4261DD236392}" destId="{1AF0BA29-6690-4280-A117-76E84F59673D}" srcOrd="0" destOrd="0" presId="urn:microsoft.com/office/officeart/2005/8/layout/vList4"/>
    <dgm:cxn modelId="{847AFF11-29EA-47D9-A727-105562EBD286}" type="presOf" srcId="{9A136758-509E-412F-9D03-8DFBAF96BDF7}" destId="{CB55BB4F-9DE0-418A-8E72-4529E0D293A1}" srcOrd="1" destOrd="0" presId="urn:microsoft.com/office/officeart/2005/8/layout/vList4"/>
    <dgm:cxn modelId="{BC1E3CAD-A565-4856-B870-3A3BCC3F6740}" type="presOf" srcId="{8996DB71-618A-461D-90A7-4261DD236392}" destId="{88268C36-200B-4476-979F-67B5CA66F9CD}" srcOrd="1" destOrd="0" presId="urn:microsoft.com/office/officeart/2005/8/layout/vList4"/>
    <dgm:cxn modelId="{7427159C-6177-4156-B4FD-AAE0BEAED050}" type="presParOf" srcId="{A23919C9-3EA8-465A-8BCD-4FB909F871E1}" destId="{F46281B0-7315-495F-9009-E824750B7D37}" srcOrd="0" destOrd="0" presId="urn:microsoft.com/office/officeart/2005/8/layout/vList4"/>
    <dgm:cxn modelId="{EA93383F-B794-49DC-9D2D-1A1D5F92C7F1}" type="presParOf" srcId="{F46281B0-7315-495F-9009-E824750B7D37}" destId="{3426D96E-7E0D-4B1B-B60B-516A644595C5}" srcOrd="0" destOrd="0" presId="urn:microsoft.com/office/officeart/2005/8/layout/vList4"/>
    <dgm:cxn modelId="{1BC6FE2F-2EDD-4102-B6E8-289B39A6CD48}" type="presParOf" srcId="{F46281B0-7315-495F-9009-E824750B7D37}" destId="{B617FDEC-433D-4CE4-A76B-97979747AF59}" srcOrd="1" destOrd="0" presId="urn:microsoft.com/office/officeart/2005/8/layout/vList4"/>
    <dgm:cxn modelId="{5CE2D69F-81AD-467B-933D-A7C40DA7DAE6}" type="presParOf" srcId="{F46281B0-7315-495F-9009-E824750B7D37}" destId="{CB55BB4F-9DE0-418A-8E72-4529E0D293A1}" srcOrd="2" destOrd="0" presId="urn:microsoft.com/office/officeart/2005/8/layout/vList4"/>
    <dgm:cxn modelId="{CA51802D-FC37-48D3-AE94-A864264C189E}" type="presParOf" srcId="{A23919C9-3EA8-465A-8BCD-4FB909F871E1}" destId="{1268A916-D298-4C24-83B2-FF520058475F}" srcOrd="1" destOrd="0" presId="urn:microsoft.com/office/officeart/2005/8/layout/vList4"/>
    <dgm:cxn modelId="{F1F6E421-559E-42E0-BD28-634C85C33791}" type="presParOf" srcId="{A23919C9-3EA8-465A-8BCD-4FB909F871E1}" destId="{BA73D87C-D4FC-4779-B316-2F0166F317F1}" srcOrd="2" destOrd="0" presId="urn:microsoft.com/office/officeart/2005/8/layout/vList4"/>
    <dgm:cxn modelId="{F0A610C4-10E1-4573-8AD1-DFC4F0A29CF4}" type="presParOf" srcId="{BA73D87C-D4FC-4779-B316-2F0166F317F1}" destId="{1AF0BA29-6690-4280-A117-76E84F59673D}" srcOrd="0" destOrd="0" presId="urn:microsoft.com/office/officeart/2005/8/layout/vList4"/>
    <dgm:cxn modelId="{1ACDEACF-71EF-4622-950E-3B81A8D54C15}" type="presParOf" srcId="{BA73D87C-D4FC-4779-B316-2F0166F317F1}" destId="{C0063E46-6A98-4271-9539-731D29570A68}" srcOrd="1" destOrd="0" presId="urn:microsoft.com/office/officeart/2005/8/layout/vList4"/>
    <dgm:cxn modelId="{9603512C-4290-4A37-BA7A-866CA9CCFC65}" type="presParOf" srcId="{BA73D87C-D4FC-4779-B316-2F0166F317F1}" destId="{88268C36-200B-4476-979F-67B5CA66F9CD}" srcOrd="2" destOrd="0" presId="urn:microsoft.com/office/officeart/2005/8/layout/vList4"/>
    <dgm:cxn modelId="{55920CC3-0CFB-449B-95F4-FE378D6AAE7C}" type="presParOf" srcId="{A23919C9-3EA8-465A-8BCD-4FB909F871E1}" destId="{245E6F3D-D99E-411B-AC84-C8D0E5F68EC6}" srcOrd="3" destOrd="0" presId="urn:microsoft.com/office/officeart/2005/8/layout/vList4"/>
    <dgm:cxn modelId="{AAA6EAD0-08C6-4AB0-A01F-D1B91065F683}" type="presParOf" srcId="{A23919C9-3EA8-465A-8BCD-4FB909F871E1}" destId="{5ABEFEBB-0D24-4CF8-B840-EBD6F346A85D}" srcOrd="4" destOrd="0" presId="urn:microsoft.com/office/officeart/2005/8/layout/vList4"/>
    <dgm:cxn modelId="{5772279E-EACE-47E6-8300-7DC13179FC9D}" type="presParOf" srcId="{5ABEFEBB-0D24-4CF8-B840-EBD6F346A85D}" destId="{82CB3F86-A7E6-454C-8B7A-AD318C37BB22}" srcOrd="0" destOrd="0" presId="urn:microsoft.com/office/officeart/2005/8/layout/vList4"/>
    <dgm:cxn modelId="{F788D517-BE39-42E7-8277-3C5E4C571DF3}" type="presParOf" srcId="{5ABEFEBB-0D24-4CF8-B840-EBD6F346A85D}" destId="{C6A2499E-F605-438B-9F75-77A634AF4B3E}" srcOrd="1" destOrd="0" presId="urn:microsoft.com/office/officeart/2005/8/layout/vList4"/>
    <dgm:cxn modelId="{D6A4743D-A915-4693-BC28-D2D1427D3398}" type="presParOf" srcId="{5ABEFEBB-0D24-4CF8-B840-EBD6F346A85D}" destId="{5A801CBD-566E-441C-A47B-76DCF2AB841A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C9C08C0-8E5E-4D48-B500-9BE5DAD40617}" type="doc">
      <dgm:prSet loTypeId="urn:microsoft.com/office/officeart/2005/8/layout/p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CB6C567E-D669-4476-AC97-BA516F0FE9B7}">
      <dgm:prSet phldrT="[Szöveg]"/>
      <dgm:spPr/>
      <dgm:t>
        <a:bodyPr/>
        <a:lstStyle/>
        <a:p>
          <a:pPr algn="l"/>
          <a:r>
            <a:rPr lang="hu-HU" dirty="0" smtClean="0"/>
            <a:t>Karakternyomtató </a:t>
          </a:r>
          <a:br>
            <a:rPr lang="hu-HU" dirty="0" smtClean="0"/>
          </a:br>
          <a:r>
            <a:rPr lang="hu-HU" dirty="0" smtClean="0"/>
            <a:t>+ nagyon jó szövegminőség </a:t>
          </a:r>
          <a:br>
            <a:rPr lang="hu-HU" dirty="0" smtClean="0"/>
          </a:br>
          <a:r>
            <a:rPr lang="hu-HU" dirty="0" smtClean="0"/>
            <a:t>- lassú </a:t>
          </a:r>
          <a:br>
            <a:rPr lang="hu-HU" dirty="0" smtClean="0"/>
          </a:br>
          <a:r>
            <a:rPr lang="hu-HU" dirty="0" smtClean="0"/>
            <a:t>- drága </a:t>
          </a:r>
          <a:br>
            <a:rPr lang="hu-HU" dirty="0" smtClean="0"/>
          </a:br>
          <a:r>
            <a:rPr lang="hu-HU" dirty="0" smtClean="0"/>
            <a:t>- hangos </a:t>
          </a:r>
          <a:br>
            <a:rPr lang="hu-HU" dirty="0" smtClean="0"/>
          </a:br>
          <a:r>
            <a:rPr lang="hu-HU" dirty="0" smtClean="0"/>
            <a:t>- grafika nem nyomtatható </a:t>
          </a:r>
          <a:br>
            <a:rPr lang="hu-HU" dirty="0" smtClean="0"/>
          </a:br>
          <a:r>
            <a:rPr lang="hu-HU" dirty="0" smtClean="0"/>
            <a:t>- korlátozott betűtípus</a:t>
          </a:r>
          <a:endParaRPr lang="hu-HU" dirty="0"/>
        </a:p>
      </dgm:t>
    </dgm:pt>
    <dgm:pt modelId="{4E0DF865-0704-4272-A8E8-53AB825578E5}" type="parTrans" cxnId="{C7635620-D774-4FF3-9919-086712E2239C}">
      <dgm:prSet/>
      <dgm:spPr/>
      <dgm:t>
        <a:bodyPr/>
        <a:lstStyle/>
        <a:p>
          <a:endParaRPr lang="hu-HU"/>
        </a:p>
      </dgm:t>
    </dgm:pt>
    <dgm:pt modelId="{8B0858BA-AE21-4EBE-AAF9-FD6527AB12F9}" type="sibTrans" cxnId="{C7635620-D774-4FF3-9919-086712E2239C}">
      <dgm:prSet/>
      <dgm:spPr/>
      <dgm:t>
        <a:bodyPr/>
        <a:lstStyle/>
        <a:p>
          <a:endParaRPr lang="hu-HU"/>
        </a:p>
      </dgm:t>
    </dgm:pt>
    <dgm:pt modelId="{09B3840D-CED0-41A6-83C3-D56A40BDC2CA}">
      <dgm:prSet phldrT="[Szöveg]"/>
      <dgm:spPr/>
      <dgm:t>
        <a:bodyPr/>
        <a:lstStyle/>
        <a:p>
          <a:pPr algn="l"/>
          <a:r>
            <a:rPr lang="hu-HU" dirty="0" err="1" smtClean="0"/>
            <a:t>Hőnyomtató</a:t>
          </a:r>
          <a:r>
            <a:rPr lang="hu-HU" dirty="0" smtClean="0"/>
            <a:t> </a:t>
          </a:r>
          <a:br>
            <a:rPr lang="hu-HU" dirty="0" smtClean="0"/>
          </a:br>
          <a:r>
            <a:rPr lang="hu-HU" dirty="0" smtClean="0"/>
            <a:t>+ grafika nyomtatható </a:t>
          </a:r>
          <a:br>
            <a:rPr lang="hu-HU" dirty="0" smtClean="0"/>
          </a:br>
          <a:r>
            <a:rPr lang="hu-HU" dirty="0" smtClean="0"/>
            <a:t>+ jó nyomtatási minőség </a:t>
          </a:r>
          <a:br>
            <a:rPr lang="hu-HU" dirty="0" smtClean="0"/>
          </a:br>
          <a:r>
            <a:rPr lang="hu-HU" dirty="0" smtClean="0"/>
            <a:t>+ nagyon jó színes nyomtatási lehetőség </a:t>
          </a:r>
          <a:br>
            <a:rPr lang="hu-HU" dirty="0" smtClean="0"/>
          </a:br>
          <a:r>
            <a:rPr lang="hu-HU" dirty="0" smtClean="0"/>
            <a:t>- lassú </a:t>
          </a:r>
          <a:br>
            <a:rPr lang="hu-HU" dirty="0" smtClean="0"/>
          </a:br>
          <a:r>
            <a:rPr lang="hu-HU" dirty="0" smtClean="0"/>
            <a:t>- drága anyagfelhasználás </a:t>
          </a:r>
          <a:br>
            <a:rPr lang="hu-HU" dirty="0" smtClean="0"/>
          </a:br>
          <a:r>
            <a:rPr lang="hu-HU" dirty="0" smtClean="0"/>
            <a:t>- speciális festékek szükségesek</a:t>
          </a:r>
          <a:endParaRPr lang="hu-HU" dirty="0"/>
        </a:p>
      </dgm:t>
    </dgm:pt>
    <dgm:pt modelId="{609FC8BE-46BC-4722-969C-213C7683D8B9}" type="parTrans" cxnId="{C8894FF2-5F38-48CF-8C0F-2E6561464B98}">
      <dgm:prSet/>
      <dgm:spPr/>
      <dgm:t>
        <a:bodyPr/>
        <a:lstStyle/>
        <a:p>
          <a:endParaRPr lang="hu-HU"/>
        </a:p>
      </dgm:t>
    </dgm:pt>
    <dgm:pt modelId="{3A7B43BD-D64D-49D8-A1A6-FB1A9C402E0E}" type="sibTrans" cxnId="{C8894FF2-5F38-48CF-8C0F-2E6561464B98}">
      <dgm:prSet/>
      <dgm:spPr/>
      <dgm:t>
        <a:bodyPr/>
        <a:lstStyle/>
        <a:p>
          <a:endParaRPr lang="hu-HU"/>
        </a:p>
      </dgm:t>
    </dgm:pt>
    <dgm:pt modelId="{879298F1-3C9C-472E-B2ED-611A236988E0}">
      <dgm:prSet phldrT="[Szöveg]"/>
      <dgm:spPr/>
      <dgm:t>
        <a:bodyPr/>
        <a:lstStyle/>
        <a:p>
          <a:pPr algn="l"/>
          <a:r>
            <a:rPr lang="hu-HU" dirty="0" smtClean="0"/>
            <a:t>Mátrixnyomtató </a:t>
          </a:r>
          <a:br>
            <a:rPr lang="hu-HU" dirty="0" smtClean="0"/>
          </a:br>
          <a:r>
            <a:rPr lang="hu-HU" dirty="0" smtClean="0"/>
            <a:t>+ gyors </a:t>
          </a:r>
          <a:br>
            <a:rPr lang="hu-HU" dirty="0" smtClean="0"/>
          </a:br>
          <a:r>
            <a:rPr lang="hu-HU" dirty="0" smtClean="0"/>
            <a:t>+ olcsó </a:t>
          </a:r>
          <a:br>
            <a:rPr lang="hu-HU" dirty="0" smtClean="0"/>
          </a:br>
          <a:r>
            <a:rPr lang="hu-HU" dirty="0" smtClean="0"/>
            <a:t>+ különböző betűtípusokkal tölthető </a:t>
          </a:r>
          <a:br>
            <a:rPr lang="hu-HU" dirty="0" smtClean="0"/>
          </a:br>
          <a:r>
            <a:rPr lang="hu-HU" dirty="0" smtClean="0"/>
            <a:t>+ univerzálisan használható </a:t>
          </a:r>
          <a:br>
            <a:rPr lang="hu-HU" dirty="0" smtClean="0"/>
          </a:br>
          <a:r>
            <a:rPr lang="hu-HU" dirty="0" smtClean="0"/>
            <a:t>+ grafika is nyomtatható </a:t>
          </a:r>
          <a:br>
            <a:rPr lang="hu-HU" dirty="0" smtClean="0"/>
          </a:br>
          <a:r>
            <a:rPr lang="hu-HU" dirty="0" smtClean="0"/>
            <a:t>+ színes nyomtatás lehetősége </a:t>
          </a:r>
          <a:br>
            <a:rPr lang="hu-HU" dirty="0" smtClean="0"/>
          </a:br>
          <a:r>
            <a:rPr lang="hu-HU" dirty="0" smtClean="0"/>
            <a:t>+ kielégítő nyomtatási minőség </a:t>
          </a:r>
          <a:br>
            <a:rPr lang="hu-HU" dirty="0" smtClean="0"/>
          </a:br>
          <a:r>
            <a:rPr lang="hu-HU" dirty="0" smtClean="0"/>
            <a:t>- hangos</a:t>
          </a:r>
          <a:endParaRPr lang="hu-HU" dirty="0"/>
        </a:p>
      </dgm:t>
    </dgm:pt>
    <dgm:pt modelId="{EDA5CD19-3A65-48C5-B32D-F930CAC3139A}" type="parTrans" cxnId="{6010C4E8-26AC-4366-B30B-E867112C79FC}">
      <dgm:prSet/>
      <dgm:spPr/>
      <dgm:t>
        <a:bodyPr/>
        <a:lstStyle/>
        <a:p>
          <a:endParaRPr lang="hu-HU"/>
        </a:p>
      </dgm:t>
    </dgm:pt>
    <dgm:pt modelId="{5FBB063B-A3B1-4B60-8476-A4F5C9B8C472}" type="sibTrans" cxnId="{6010C4E8-26AC-4366-B30B-E867112C79FC}">
      <dgm:prSet/>
      <dgm:spPr/>
      <dgm:t>
        <a:bodyPr/>
        <a:lstStyle/>
        <a:p>
          <a:endParaRPr lang="hu-HU"/>
        </a:p>
      </dgm:t>
    </dgm:pt>
    <dgm:pt modelId="{65A2C1C6-00D5-4730-A55C-73EFB61B24F8}">
      <dgm:prSet phldrT="[Szöveg]"/>
      <dgm:spPr/>
      <dgm:t>
        <a:bodyPr/>
        <a:lstStyle/>
        <a:p>
          <a:pPr algn="l"/>
          <a:r>
            <a:rPr lang="hu-HU" dirty="0" smtClean="0"/>
            <a:t>Tintasugaras nyomtató </a:t>
          </a:r>
          <a:br>
            <a:rPr lang="hu-HU" dirty="0" smtClean="0"/>
          </a:br>
          <a:r>
            <a:rPr lang="hu-HU" dirty="0" smtClean="0"/>
            <a:t>+ gyors </a:t>
          </a:r>
          <a:br>
            <a:rPr lang="hu-HU" dirty="0" smtClean="0"/>
          </a:br>
          <a:r>
            <a:rPr lang="hu-HU" dirty="0" smtClean="0"/>
            <a:t>+ olcsó </a:t>
          </a:r>
          <a:br>
            <a:rPr lang="hu-HU" dirty="0" smtClean="0"/>
          </a:br>
          <a:r>
            <a:rPr lang="hu-HU" dirty="0" smtClean="0"/>
            <a:t>+ halk </a:t>
          </a:r>
          <a:br>
            <a:rPr lang="hu-HU" dirty="0" smtClean="0"/>
          </a:br>
          <a:r>
            <a:rPr lang="hu-HU" dirty="0" smtClean="0"/>
            <a:t>+ grafika nyomtatható </a:t>
          </a:r>
          <a:br>
            <a:rPr lang="hu-HU" dirty="0" smtClean="0"/>
          </a:br>
          <a:r>
            <a:rPr lang="hu-HU" dirty="0" smtClean="0"/>
            <a:t>+ jó minőség </a:t>
          </a:r>
          <a:br>
            <a:rPr lang="hu-HU" dirty="0" smtClean="0"/>
          </a:br>
          <a:r>
            <a:rPr lang="hu-HU" dirty="0" smtClean="0"/>
            <a:t>- drága tintapatronok </a:t>
          </a:r>
          <a:br>
            <a:rPr lang="hu-HU" dirty="0" smtClean="0"/>
          </a:br>
          <a:r>
            <a:rPr lang="hu-HU" dirty="0" smtClean="0"/>
            <a:t>- nem megfelelő használatnál zavarra hajlamos</a:t>
          </a:r>
          <a:endParaRPr lang="hu-HU" dirty="0"/>
        </a:p>
      </dgm:t>
    </dgm:pt>
    <dgm:pt modelId="{B24DDA5B-2F71-48F8-AEFA-23736CD298A6}" type="parTrans" cxnId="{080D0841-DB62-4E00-AF38-0E0AF78CD469}">
      <dgm:prSet/>
      <dgm:spPr/>
      <dgm:t>
        <a:bodyPr/>
        <a:lstStyle/>
        <a:p>
          <a:endParaRPr lang="hu-HU"/>
        </a:p>
      </dgm:t>
    </dgm:pt>
    <dgm:pt modelId="{C9662ED8-DC53-43C0-BDDF-0742102AA716}" type="sibTrans" cxnId="{080D0841-DB62-4E00-AF38-0E0AF78CD469}">
      <dgm:prSet/>
      <dgm:spPr/>
      <dgm:t>
        <a:bodyPr/>
        <a:lstStyle/>
        <a:p>
          <a:endParaRPr lang="hu-HU"/>
        </a:p>
      </dgm:t>
    </dgm:pt>
    <dgm:pt modelId="{F1FC0A5B-95DA-4592-944D-B06C120834DE}">
      <dgm:prSet phldrT="[Szöveg]"/>
      <dgm:spPr/>
      <dgm:t>
        <a:bodyPr/>
        <a:lstStyle/>
        <a:p>
          <a:pPr algn="l"/>
          <a:r>
            <a:rPr lang="hu-HU" dirty="0" smtClean="0"/>
            <a:t>Lézernyomtató </a:t>
          </a:r>
          <a:br>
            <a:rPr lang="hu-HU" dirty="0" smtClean="0"/>
          </a:br>
          <a:r>
            <a:rPr lang="hu-HU" dirty="0" smtClean="0"/>
            <a:t>+ halk </a:t>
          </a:r>
          <a:br>
            <a:rPr lang="hu-HU" dirty="0" smtClean="0"/>
          </a:br>
          <a:r>
            <a:rPr lang="hu-HU" dirty="0" smtClean="0"/>
            <a:t>+ felbontástól függően jó és nagyon jó minőség </a:t>
          </a:r>
          <a:br>
            <a:rPr lang="hu-HU" dirty="0" smtClean="0"/>
          </a:br>
          <a:r>
            <a:rPr lang="hu-HU" dirty="0" smtClean="0"/>
            <a:t>+ grafika nyomtatható </a:t>
          </a:r>
          <a:br>
            <a:rPr lang="hu-HU" dirty="0" smtClean="0"/>
          </a:br>
          <a:r>
            <a:rPr lang="hu-HU" dirty="0" smtClean="0"/>
            <a:t>+ gyors </a:t>
          </a:r>
          <a:br>
            <a:rPr lang="hu-HU" dirty="0" smtClean="0"/>
          </a:br>
          <a:r>
            <a:rPr lang="hu-HU" dirty="0" smtClean="0"/>
            <a:t>+ PostScript-kezelés </a:t>
          </a:r>
          <a:br>
            <a:rPr lang="hu-HU" dirty="0" smtClean="0"/>
          </a:br>
          <a:r>
            <a:rPr lang="hu-HU" dirty="0" smtClean="0"/>
            <a:t>- magasabb beszerzési és nyomtatási költségek</a:t>
          </a:r>
          <a:endParaRPr lang="hu-HU" dirty="0"/>
        </a:p>
      </dgm:t>
    </dgm:pt>
    <dgm:pt modelId="{1113C478-F5FA-416D-8A2C-2A328F0CEEF5}" type="parTrans" cxnId="{E033EE80-D5A0-4A99-9D33-F05B0BBB48F0}">
      <dgm:prSet/>
      <dgm:spPr/>
      <dgm:t>
        <a:bodyPr/>
        <a:lstStyle/>
        <a:p>
          <a:endParaRPr lang="hu-HU"/>
        </a:p>
      </dgm:t>
    </dgm:pt>
    <dgm:pt modelId="{86F90A92-585C-4DE0-B42E-D77356B323E1}" type="sibTrans" cxnId="{E033EE80-D5A0-4A99-9D33-F05B0BBB48F0}">
      <dgm:prSet/>
      <dgm:spPr/>
      <dgm:t>
        <a:bodyPr/>
        <a:lstStyle/>
        <a:p>
          <a:endParaRPr lang="hu-HU"/>
        </a:p>
      </dgm:t>
    </dgm:pt>
    <dgm:pt modelId="{AD1A003C-A795-4746-ACB4-D30E6185BD98}" type="pres">
      <dgm:prSet presAssocID="{5C9C08C0-8E5E-4D48-B500-9BE5DAD4061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5708CF6C-BA79-4DB3-8E9C-FD7DC37C97F2}" type="pres">
      <dgm:prSet presAssocID="{5C9C08C0-8E5E-4D48-B500-9BE5DAD40617}" presName="bkgdShp" presStyleLbl="alignAccFollowNode1" presStyleIdx="0" presStyleCnt="1"/>
      <dgm:spPr/>
    </dgm:pt>
    <dgm:pt modelId="{759B69F5-233C-4F05-9210-8A24B105E592}" type="pres">
      <dgm:prSet presAssocID="{5C9C08C0-8E5E-4D48-B500-9BE5DAD40617}" presName="linComp" presStyleCnt="0"/>
      <dgm:spPr/>
    </dgm:pt>
    <dgm:pt modelId="{90DC03C8-E813-4B31-9370-78EB7B87BAD2}" type="pres">
      <dgm:prSet presAssocID="{CB6C567E-D669-4476-AC97-BA516F0FE9B7}" presName="compNode" presStyleCnt="0"/>
      <dgm:spPr/>
    </dgm:pt>
    <dgm:pt modelId="{4151496D-8E84-4643-A327-12EE68427576}" type="pres">
      <dgm:prSet presAssocID="{CB6C567E-D669-4476-AC97-BA516F0FE9B7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F77E91F2-B3BA-462E-849D-D6EE12D0FA07}" type="pres">
      <dgm:prSet presAssocID="{CB6C567E-D669-4476-AC97-BA516F0FE9B7}" presName="invisiNode" presStyleLbl="node1" presStyleIdx="0" presStyleCnt="5"/>
      <dgm:spPr/>
    </dgm:pt>
    <dgm:pt modelId="{17985C47-7469-46D5-BAF4-CD90D64E637A}" type="pres">
      <dgm:prSet presAssocID="{CB6C567E-D669-4476-AC97-BA516F0FE9B7}" presName="imagNode" presStyleLbl="fgImgPlace1" presStyleIdx="0" presStyleCnt="5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94D02971-6534-4EF9-962C-BDBBAC3BDC17}" type="pres">
      <dgm:prSet presAssocID="{8B0858BA-AE21-4EBE-AAF9-FD6527AB12F9}" presName="sibTrans" presStyleLbl="sibTrans2D1" presStyleIdx="0" presStyleCnt="0"/>
      <dgm:spPr/>
      <dgm:t>
        <a:bodyPr/>
        <a:lstStyle/>
        <a:p>
          <a:endParaRPr lang="hu-HU"/>
        </a:p>
      </dgm:t>
    </dgm:pt>
    <dgm:pt modelId="{338E4310-6A18-4D7F-8A84-51797C549F23}" type="pres">
      <dgm:prSet presAssocID="{09B3840D-CED0-41A6-83C3-D56A40BDC2CA}" presName="compNode" presStyleCnt="0"/>
      <dgm:spPr/>
    </dgm:pt>
    <dgm:pt modelId="{3A213905-A779-467E-94F1-DB12C519A28C}" type="pres">
      <dgm:prSet presAssocID="{09B3840D-CED0-41A6-83C3-D56A40BDC2CA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DB94D7B6-3A5C-4FF1-BA8D-F761DE521FA6}" type="pres">
      <dgm:prSet presAssocID="{09B3840D-CED0-41A6-83C3-D56A40BDC2CA}" presName="invisiNode" presStyleLbl="node1" presStyleIdx="1" presStyleCnt="5"/>
      <dgm:spPr/>
    </dgm:pt>
    <dgm:pt modelId="{A05F90C9-EFDE-4020-94F9-F3A43630B00E}" type="pres">
      <dgm:prSet presAssocID="{09B3840D-CED0-41A6-83C3-D56A40BDC2CA}" presName="imagNode" presStyleLbl="fgImgPlace1" presStyleIdx="1" presStyleCnt="5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2A0A26C3-77F3-4702-A328-C61C4BC95852}" type="pres">
      <dgm:prSet presAssocID="{3A7B43BD-D64D-49D8-A1A6-FB1A9C402E0E}" presName="sibTrans" presStyleLbl="sibTrans2D1" presStyleIdx="0" presStyleCnt="0"/>
      <dgm:spPr/>
      <dgm:t>
        <a:bodyPr/>
        <a:lstStyle/>
        <a:p>
          <a:endParaRPr lang="hu-HU"/>
        </a:p>
      </dgm:t>
    </dgm:pt>
    <dgm:pt modelId="{81E317FB-67A2-4162-B32B-7823298D9499}" type="pres">
      <dgm:prSet presAssocID="{879298F1-3C9C-472E-B2ED-611A236988E0}" presName="compNode" presStyleCnt="0"/>
      <dgm:spPr/>
    </dgm:pt>
    <dgm:pt modelId="{73B2B2CB-2E9B-4950-9C56-EBE3B32973A8}" type="pres">
      <dgm:prSet presAssocID="{879298F1-3C9C-472E-B2ED-611A236988E0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DFD196A3-7A43-436C-966B-E44A3E0B5075}" type="pres">
      <dgm:prSet presAssocID="{879298F1-3C9C-472E-B2ED-611A236988E0}" presName="invisiNode" presStyleLbl="node1" presStyleIdx="2" presStyleCnt="5"/>
      <dgm:spPr/>
    </dgm:pt>
    <dgm:pt modelId="{439E407E-1CD8-4C74-ABE3-6305BDC75090}" type="pres">
      <dgm:prSet presAssocID="{879298F1-3C9C-472E-B2ED-611A236988E0}" presName="imagNode" presStyleLbl="fgImgPlace1" presStyleIdx="2" presStyleCnt="5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6CB94AE3-2641-4BBE-8604-242809BC6768}" type="pres">
      <dgm:prSet presAssocID="{5FBB063B-A3B1-4B60-8476-A4F5C9B8C472}" presName="sibTrans" presStyleLbl="sibTrans2D1" presStyleIdx="0" presStyleCnt="0"/>
      <dgm:spPr/>
      <dgm:t>
        <a:bodyPr/>
        <a:lstStyle/>
        <a:p>
          <a:endParaRPr lang="hu-HU"/>
        </a:p>
      </dgm:t>
    </dgm:pt>
    <dgm:pt modelId="{522A5398-A40E-4B1C-91B6-BFC2FE16256E}" type="pres">
      <dgm:prSet presAssocID="{65A2C1C6-00D5-4730-A55C-73EFB61B24F8}" presName="compNode" presStyleCnt="0"/>
      <dgm:spPr/>
    </dgm:pt>
    <dgm:pt modelId="{64DF2531-7EC8-47B7-BE70-4B6EBA108F5E}" type="pres">
      <dgm:prSet presAssocID="{65A2C1C6-00D5-4730-A55C-73EFB61B24F8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78E51211-07AB-4F2D-B77B-BFEE355CE3C7}" type="pres">
      <dgm:prSet presAssocID="{65A2C1C6-00D5-4730-A55C-73EFB61B24F8}" presName="invisiNode" presStyleLbl="node1" presStyleIdx="3" presStyleCnt="5"/>
      <dgm:spPr/>
    </dgm:pt>
    <dgm:pt modelId="{6B6D66C6-6962-4A7E-B7D3-0882F5BE6768}" type="pres">
      <dgm:prSet presAssocID="{65A2C1C6-00D5-4730-A55C-73EFB61B24F8}" presName="imagNode" presStyleLbl="fgImgPlace1" presStyleIdx="3" presStyleCnt="5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  <dgm:pt modelId="{BF645CE0-F9FC-4DB4-9637-52A618BB74A9}" type="pres">
      <dgm:prSet presAssocID="{C9662ED8-DC53-43C0-BDDF-0742102AA716}" presName="sibTrans" presStyleLbl="sibTrans2D1" presStyleIdx="0" presStyleCnt="0"/>
      <dgm:spPr/>
      <dgm:t>
        <a:bodyPr/>
        <a:lstStyle/>
        <a:p>
          <a:endParaRPr lang="hu-HU"/>
        </a:p>
      </dgm:t>
    </dgm:pt>
    <dgm:pt modelId="{59400C13-73E1-453C-8283-D908F58AAC90}" type="pres">
      <dgm:prSet presAssocID="{F1FC0A5B-95DA-4592-944D-B06C120834DE}" presName="compNode" presStyleCnt="0"/>
      <dgm:spPr/>
    </dgm:pt>
    <dgm:pt modelId="{120311BB-9946-43A9-BCFF-C16F98F8C19A}" type="pres">
      <dgm:prSet presAssocID="{F1FC0A5B-95DA-4592-944D-B06C120834DE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97055107-ECD5-4FEE-834C-8E80567CE331}" type="pres">
      <dgm:prSet presAssocID="{F1FC0A5B-95DA-4592-944D-B06C120834DE}" presName="invisiNode" presStyleLbl="node1" presStyleIdx="4" presStyleCnt="5"/>
      <dgm:spPr/>
    </dgm:pt>
    <dgm:pt modelId="{4685D66A-A0F7-4F81-A796-FE31DCF97F08}" type="pres">
      <dgm:prSet presAssocID="{F1FC0A5B-95DA-4592-944D-B06C120834DE}" presName="imagNode" presStyleLbl="fgImgPlace1" presStyleIdx="4" presStyleCnt="5"/>
      <dgm:spPr>
        <a:blipFill rotWithShape="0">
          <a:blip xmlns:r="http://schemas.openxmlformats.org/officeDocument/2006/relationships" r:embed="rId5"/>
          <a:stretch>
            <a:fillRect/>
          </a:stretch>
        </a:blipFill>
      </dgm:spPr>
    </dgm:pt>
  </dgm:ptLst>
  <dgm:cxnLst>
    <dgm:cxn modelId="{0FB60F93-BD16-4CB2-B028-1DC2C817AA24}" type="presOf" srcId="{3A7B43BD-D64D-49D8-A1A6-FB1A9C402E0E}" destId="{2A0A26C3-77F3-4702-A328-C61C4BC95852}" srcOrd="0" destOrd="0" presId="urn:microsoft.com/office/officeart/2005/8/layout/pList2"/>
    <dgm:cxn modelId="{D6868AD3-06C1-410A-A12C-CB190B97EEC4}" type="presOf" srcId="{65A2C1C6-00D5-4730-A55C-73EFB61B24F8}" destId="{64DF2531-7EC8-47B7-BE70-4B6EBA108F5E}" srcOrd="0" destOrd="0" presId="urn:microsoft.com/office/officeart/2005/8/layout/pList2"/>
    <dgm:cxn modelId="{F4C60C56-A624-4707-B089-3AB776382050}" type="presOf" srcId="{8B0858BA-AE21-4EBE-AAF9-FD6527AB12F9}" destId="{94D02971-6534-4EF9-962C-BDBBAC3BDC17}" srcOrd="0" destOrd="0" presId="urn:microsoft.com/office/officeart/2005/8/layout/pList2"/>
    <dgm:cxn modelId="{C939DA16-D77C-4D87-B114-E1752EB5E66F}" type="presOf" srcId="{5C9C08C0-8E5E-4D48-B500-9BE5DAD40617}" destId="{AD1A003C-A795-4746-ACB4-D30E6185BD98}" srcOrd="0" destOrd="0" presId="urn:microsoft.com/office/officeart/2005/8/layout/pList2"/>
    <dgm:cxn modelId="{81A3EBF9-CC60-48EA-86B0-2D0DF5D471DE}" type="presOf" srcId="{879298F1-3C9C-472E-B2ED-611A236988E0}" destId="{73B2B2CB-2E9B-4950-9C56-EBE3B32973A8}" srcOrd="0" destOrd="0" presId="urn:microsoft.com/office/officeart/2005/8/layout/pList2"/>
    <dgm:cxn modelId="{C8894FF2-5F38-48CF-8C0F-2E6561464B98}" srcId="{5C9C08C0-8E5E-4D48-B500-9BE5DAD40617}" destId="{09B3840D-CED0-41A6-83C3-D56A40BDC2CA}" srcOrd="1" destOrd="0" parTransId="{609FC8BE-46BC-4722-969C-213C7683D8B9}" sibTransId="{3A7B43BD-D64D-49D8-A1A6-FB1A9C402E0E}"/>
    <dgm:cxn modelId="{080D0841-DB62-4E00-AF38-0E0AF78CD469}" srcId="{5C9C08C0-8E5E-4D48-B500-9BE5DAD40617}" destId="{65A2C1C6-00D5-4730-A55C-73EFB61B24F8}" srcOrd="3" destOrd="0" parTransId="{B24DDA5B-2F71-48F8-AEFA-23736CD298A6}" sibTransId="{C9662ED8-DC53-43C0-BDDF-0742102AA716}"/>
    <dgm:cxn modelId="{5989A2F7-278E-4715-8FED-BB08339B7BA7}" type="presOf" srcId="{C9662ED8-DC53-43C0-BDDF-0742102AA716}" destId="{BF645CE0-F9FC-4DB4-9637-52A618BB74A9}" srcOrd="0" destOrd="0" presId="urn:microsoft.com/office/officeart/2005/8/layout/pList2"/>
    <dgm:cxn modelId="{340F9B72-03A8-4B69-A299-8ED36FD776FF}" type="presOf" srcId="{F1FC0A5B-95DA-4592-944D-B06C120834DE}" destId="{120311BB-9946-43A9-BCFF-C16F98F8C19A}" srcOrd="0" destOrd="0" presId="urn:microsoft.com/office/officeart/2005/8/layout/pList2"/>
    <dgm:cxn modelId="{9015E253-EC31-4C31-A267-E196C8FABA5F}" type="presOf" srcId="{09B3840D-CED0-41A6-83C3-D56A40BDC2CA}" destId="{3A213905-A779-467E-94F1-DB12C519A28C}" srcOrd="0" destOrd="0" presId="urn:microsoft.com/office/officeart/2005/8/layout/pList2"/>
    <dgm:cxn modelId="{06D50568-6FB3-4CD3-9349-BCDE2E290115}" type="presOf" srcId="{CB6C567E-D669-4476-AC97-BA516F0FE9B7}" destId="{4151496D-8E84-4643-A327-12EE68427576}" srcOrd="0" destOrd="0" presId="urn:microsoft.com/office/officeart/2005/8/layout/pList2"/>
    <dgm:cxn modelId="{8851A857-E067-4CD4-81BA-340BEBEDE75E}" type="presOf" srcId="{5FBB063B-A3B1-4B60-8476-A4F5C9B8C472}" destId="{6CB94AE3-2641-4BBE-8604-242809BC6768}" srcOrd="0" destOrd="0" presId="urn:microsoft.com/office/officeart/2005/8/layout/pList2"/>
    <dgm:cxn modelId="{C7635620-D774-4FF3-9919-086712E2239C}" srcId="{5C9C08C0-8E5E-4D48-B500-9BE5DAD40617}" destId="{CB6C567E-D669-4476-AC97-BA516F0FE9B7}" srcOrd="0" destOrd="0" parTransId="{4E0DF865-0704-4272-A8E8-53AB825578E5}" sibTransId="{8B0858BA-AE21-4EBE-AAF9-FD6527AB12F9}"/>
    <dgm:cxn modelId="{6010C4E8-26AC-4366-B30B-E867112C79FC}" srcId="{5C9C08C0-8E5E-4D48-B500-9BE5DAD40617}" destId="{879298F1-3C9C-472E-B2ED-611A236988E0}" srcOrd="2" destOrd="0" parTransId="{EDA5CD19-3A65-48C5-B32D-F930CAC3139A}" sibTransId="{5FBB063B-A3B1-4B60-8476-A4F5C9B8C472}"/>
    <dgm:cxn modelId="{E033EE80-D5A0-4A99-9D33-F05B0BBB48F0}" srcId="{5C9C08C0-8E5E-4D48-B500-9BE5DAD40617}" destId="{F1FC0A5B-95DA-4592-944D-B06C120834DE}" srcOrd="4" destOrd="0" parTransId="{1113C478-F5FA-416D-8A2C-2A328F0CEEF5}" sibTransId="{86F90A92-585C-4DE0-B42E-D77356B323E1}"/>
    <dgm:cxn modelId="{DA91151C-EA76-4C88-84A2-A9A2F920155B}" type="presParOf" srcId="{AD1A003C-A795-4746-ACB4-D30E6185BD98}" destId="{5708CF6C-BA79-4DB3-8E9C-FD7DC37C97F2}" srcOrd="0" destOrd="0" presId="urn:microsoft.com/office/officeart/2005/8/layout/pList2"/>
    <dgm:cxn modelId="{6BD742CC-0024-460E-88DF-4BE2EF56E372}" type="presParOf" srcId="{AD1A003C-A795-4746-ACB4-D30E6185BD98}" destId="{759B69F5-233C-4F05-9210-8A24B105E592}" srcOrd="1" destOrd="0" presId="urn:microsoft.com/office/officeart/2005/8/layout/pList2"/>
    <dgm:cxn modelId="{0456246D-98E8-40C5-84D6-984F016FAAE1}" type="presParOf" srcId="{759B69F5-233C-4F05-9210-8A24B105E592}" destId="{90DC03C8-E813-4B31-9370-78EB7B87BAD2}" srcOrd="0" destOrd="0" presId="urn:microsoft.com/office/officeart/2005/8/layout/pList2"/>
    <dgm:cxn modelId="{FF36EA56-50D6-4C24-9D58-61DE4FC15AE5}" type="presParOf" srcId="{90DC03C8-E813-4B31-9370-78EB7B87BAD2}" destId="{4151496D-8E84-4643-A327-12EE68427576}" srcOrd="0" destOrd="0" presId="urn:microsoft.com/office/officeart/2005/8/layout/pList2"/>
    <dgm:cxn modelId="{BDE12FD5-5AA5-4D5A-8C63-BF39FC2C95B2}" type="presParOf" srcId="{90DC03C8-E813-4B31-9370-78EB7B87BAD2}" destId="{F77E91F2-B3BA-462E-849D-D6EE12D0FA07}" srcOrd="1" destOrd="0" presId="urn:microsoft.com/office/officeart/2005/8/layout/pList2"/>
    <dgm:cxn modelId="{35E3DF10-092F-4117-94F3-B6EECB74FE14}" type="presParOf" srcId="{90DC03C8-E813-4B31-9370-78EB7B87BAD2}" destId="{17985C47-7469-46D5-BAF4-CD90D64E637A}" srcOrd="2" destOrd="0" presId="urn:microsoft.com/office/officeart/2005/8/layout/pList2"/>
    <dgm:cxn modelId="{F215D3EA-401A-4877-A986-8D8704D67235}" type="presParOf" srcId="{759B69F5-233C-4F05-9210-8A24B105E592}" destId="{94D02971-6534-4EF9-962C-BDBBAC3BDC17}" srcOrd="1" destOrd="0" presId="urn:microsoft.com/office/officeart/2005/8/layout/pList2"/>
    <dgm:cxn modelId="{A6EC1594-3B09-4098-BDC9-B179C1B219BB}" type="presParOf" srcId="{759B69F5-233C-4F05-9210-8A24B105E592}" destId="{338E4310-6A18-4D7F-8A84-51797C549F23}" srcOrd="2" destOrd="0" presId="urn:microsoft.com/office/officeart/2005/8/layout/pList2"/>
    <dgm:cxn modelId="{BB59069D-992B-4642-867D-4645F1CF4A32}" type="presParOf" srcId="{338E4310-6A18-4D7F-8A84-51797C549F23}" destId="{3A213905-A779-467E-94F1-DB12C519A28C}" srcOrd="0" destOrd="0" presId="urn:microsoft.com/office/officeart/2005/8/layout/pList2"/>
    <dgm:cxn modelId="{D4FCF91E-1009-4245-819E-CF4E276A868B}" type="presParOf" srcId="{338E4310-6A18-4D7F-8A84-51797C549F23}" destId="{DB94D7B6-3A5C-4FF1-BA8D-F761DE521FA6}" srcOrd="1" destOrd="0" presId="urn:microsoft.com/office/officeart/2005/8/layout/pList2"/>
    <dgm:cxn modelId="{0AC8A664-136F-40A0-803F-54AFF4F48E4B}" type="presParOf" srcId="{338E4310-6A18-4D7F-8A84-51797C549F23}" destId="{A05F90C9-EFDE-4020-94F9-F3A43630B00E}" srcOrd="2" destOrd="0" presId="urn:microsoft.com/office/officeart/2005/8/layout/pList2"/>
    <dgm:cxn modelId="{C8F3E39B-D40D-4B82-9A6F-F38052EB0297}" type="presParOf" srcId="{759B69F5-233C-4F05-9210-8A24B105E592}" destId="{2A0A26C3-77F3-4702-A328-C61C4BC95852}" srcOrd="3" destOrd="0" presId="urn:microsoft.com/office/officeart/2005/8/layout/pList2"/>
    <dgm:cxn modelId="{886BB0FF-EED0-47CD-A45B-7BE8EA5EDF4A}" type="presParOf" srcId="{759B69F5-233C-4F05-9210-8A24B105E592}" destId="{81E317FB-67A2-4162-B32B-7823298D9499}" srcOrd="4" destOrd="0" presId="urn:microsoft.com/office/officeart/2005/8/layout/pList2"/>
    <dgm:cxn modelId="{23A0FF8E-0DCA-4DDD-8231-0BF53C308950}" type="presParOf" srcId="{81E317FB-67A2-4162-B32B-7823298D9499}" destId="{73B2B2CB-2E9B-4950-9C56-EBE3B32973A8}" srcOrd="0" destOrd="0" presId="urn:microsoft.com/office/officeart/2005/8/layout/pList2"/>
    <dgm:cxn modelId="{A40F2322-F8F6-462D-9B22-32850F802360}" type="presParOf" srcId="{81E317FB-67A2-4162-B32B-7823298D9499}" destId="{DFD196A3-7A43-436C-966B-E44A3E0B5075}" srcOrd="1" destOrd="0" presId="urn:microsoft.com/office/officeart/2005/8/layout/pList2"/>
    <dgm:cxn modelId="{9DC7D706-D904-4613-81DF-B6FB1026EFA7}" type="presParOf" srcId="{81E317FB-67A2-4162-B32B-7823298D9499}" destId="{439E407E-1CD8-4C74-ABE3-6305BDC75090}" srcOrd="2" destOrd="0" presId="urn:microsoft.com/office/officeart/2005/8/layout/pList2"/>
    <dgm:cxn modelId="{2173DE80-1301-427E-BE94-72F17CE56BD2}" type="presParOf" srcId="{759B69F5-233C-4F05-9210-8A24B105E592}" destId="{6CB94AE3-2641-4BBE-8604-242809BC6768}" srcOrd="5" destOrd="0" presId="urn:microsoft.com/office/officeart/2005/8/layout/pList2"/>
    <dgm:cxn modelId="{C1CB5449-36B5-4B42-962F-DC735B074476}" type="presParOf" srcId="{759B69F5-233C-4F05-9210-8A24B105E592}" destId="{522A5398-A40E-4B1C-91B6-BFC2FE16256E}" srcOrd="6" destOrd="0" presId="urn:microsoft.com/office/officeart/2005/8/layout/pList2"/>
    <dgm:cxn modelId="{203513E6-B164-4A0E-B255-F3EA92593CC8}" type="presParOf" srcId="{522A5398-A40E-4B1C-91B6-BFC2FE16256E}" destId="{64DF2531-7EC8-47B7-BE70-4B6EBA108F5E}" srcOrd="0" destOrd="0" presId="urn:microsoft.com/office/officeart/2005/8/layout/pList2"/>
    <dgm:cxn modelId="{EC3EB41C-B48F-4155-B804-52C089D86753}" type="presParOf" srcId="{522A5398-A40E-4B1C-91B6-BFC2FE16256E}" destId="{78E51211-07AB-4F2D-B77B-BFEE355CE3C7}" srcOrd="1" destOrd="0" presId="urn:microsoft.com/office/officeart/2005/8/layout/pList2"/>
    <dgm:cxn modelId="{ECA71A86-BF96-4094-B74D-1BC2ABA31D5A}" type="presParOf" srcId="{522A5398-A40E-4B1C-91B6-BFC2FE16256E}" destId="{6B6D66C6-6962-4A7E-B7D3-0882F5BE6768}" srcOrd="2" destOrd="0" presId="urn:microsoft.com/office/officeart/2005/8/layout/pList2"/>
    <dgm:cxn modelId="{B5CA7F23-21D0-4A6F-86C0-D80997B45C26}" type="presParOf" srcId="{759B69F5-233C-4F05-9210-8A24B105E592}" destId="{BF645CE0-F9FC-4DB4-9637-52A618BB74A9}" srcOrd="7" destOrd="0" presId="urn:microsoft.com/office/officeart/2005/8/layout/pList2"/>
    <dgm:cxn modelId="{98C9F53A-D9C4-434B-AC8A-5680559562EB}" type="presParOf" srcId="{759B69F5-233C-4F05-9210-8A24B105E592}" destId="{59400C13-73E1-453C-8283-D908F58AAC90}" srcOrd="8" destOrd="0" presId="urn:microsoft.com/office/officeart/2005/8/layout/pList2"/>
    <dgm:cxn modelId="{44C64728-05CE-408D-BF8C-6A28214C61DB}" type="presParOf" srcId="{59400C13-73E1-453C-8283-D908F58AAC90}" destId="{120311BB-9946-43A9-BCFF-C16F98F8C19A}" srcOrd="0" destOrd="0" presId="urn:microsoft.com/office/officeart/2005/8/layout/pList2"/>
    <dgm:cxn modelId="{3012DF0E-74A2-44A8-9154-248158DE48B1}" type="presParOf" srcId="{59400C13-73E1-453C-8283-D908F58AAC90}" destId="{97055107-ECD5-4FEE-834C-8E80567CE331}" srcOrd="1" destOrd="0" presId="urn:microsoft.com/office/officeart/2005/8/layout/pList2"/>
    <dgm:cxn modelId="{32C62512-0E77-4AEA-B701-56F5F86BEAED}" type="presParOf" srcId="{59400C13-73E1-453C-8283-D908F58AAC90}" destId="{4685D66A-A0F7-4F81-A796-FE31DCF97F08}" srcOrd="2" destOrd="0" presId="urn:microsoft.com/office/officeart/2005/8/layout/p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426D96E-7E0D-4B1B-B60B-516A644595C5}">
      <dsp:nvSpPr>
        <dsp:cNvPr id="0" name=""/>
        <dsp:cNvSpPr/>
      </dsp:nvSpPr>
      <dsp:spPr>
        <a:xfrm>
          <a:off x="0" y="0"/>
          <a:ext cx="5220072" cy="192665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3900" b="1" kern="1200" dirty="0" smtClean="0">
              <a:ln>
                <a:solidFill>
                  <a:schemeClr val="tx1"/>
                </a:solidFill>
              </a:ln>
              <a:gradFill>
                <a:gsLst>
                  <a:gs pos="0">
                    <a:srgbClr val="FBEAC7"/>
                  </a:gs>
                  <a:gs pos="17999">
                    <a:srgbClr val="FEE7F2"/>
                  </a:gs>
                  <a:gs pos="36000">
                    <a:srgbClr val="FAC77D"/>
                  </a:gs>
                  <a:gs pos="61000">
                    <a:srgbClr val="FBA97D"/>
                  </a:gs>
                  <a:gs pos="82001">
                    <a:srgbClr val="FBD49C"/>
                  </a:gs>
                  <a:gs pos="100000">
                    <a:srgbClr val="FEE7F2"/>
                  </a:gs>
                </a:gsLst>
                <a:lin ang="5400000" scaled="0"/>
              </a:gradFill>
              <a:latin typeface="Times New Roman" pitchFamily="18" charset="0"/>
              <a:cs typeface="Times New Roman" pitchFamily="18" charset="0"/>
            </a:rPr>
            <a:t>Mátrix nyomtató</a:t>
          </a:r>
          <a:endParaRPr lang="hu-HU" sz="3900" kern="1200" dirty="0">
            <a:ln>
              <a:solidFill>
                <a:schemeClr val="tx1"/>
              </a:solidFill>
            </a:ln>
            <a:gradFill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5400000" scaled="0"/>
            </a:gradFill>
          </a:endParaRPr>
        </a:p>
      </dsp:txBody>
      <dsp:txXfrm>
        <a:off x="1236680" y="0"/>
        <a:ext cx="3983391" cy="1926657"/>
      </dsp:txXfrm>
    </dsp:sp>
    <dsp:sp modelId="{B617FDEC-433D-4CE4-A76B-97979747AF59}">
      <dsp:nvSpPr>
        <dsp:cNvPr id="0" name=""/>
        <dsp:cNvSpPr/>
      </dsp:nvSpPr>
      <dsp:spPr>
        <a:xfrm>
          <a:off x="192665" y="192665"/>
          <a:ext cx="1044014" cy="1541326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F0BA29-6690-4280-A117-76E84F59673D}">
      <dsp:nvSpPr>
        <dsp:cNvPr id="0" name=""/>
        <dsp:cNvSpPr/>
      </dsp:nvSpPr>
      <dsp:spPr>
        <a:xfrm>
          <a:off x="0" y="2119323"/>
          <a:ext cx="5220072" cy="192665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3900" b="1" kern="1200" dirty="0" smtClean="0">
              <a:ln>
                <a:solidFill>
                  <a:schemeClr val="tx1"/>
                </a:solidFill>
              </a:ln>
              <a:gradFill>
                <a:gsLst>
                  <a:gs pos="0">
                    <a:srgbClr val="FBEAC7"/>
                  </a:gs>
                  <a:gs pos="17999">
                    <a:srgbClr val="FEE7F2"/>
                  </a:gs>
                  <a:gs pos="36000">
                    <a:srgbClr val="FAC77D"/>
                  </a:gs>
                  <a:gs pos="61000">
                    <a:srgbClr val="FBA97D"/>
                  </a:gs>
                  <a:gs pos="82001">
                    <a:srgbClr val="FBD49C"/>
                  </a:gs>
                  <a:gs pos="100000">
                    <a:srgbClr val="FEE7F2"/>
                  </a:gs>
                </a:gsLst>
                <a:lin ang="5400000" scaled="0"/>
              </a:gradFill>
              <a:latin typeface="Times New Roman" pitchFamily="18" charset="0"/>
              <a:cs typeface="Times New Roman" pitchFamily="18" charset="0"/>
            </a:rPr>
            <a:t>Tintasugaras</a:t>
          </a:r>
          <a:r>
            <a:rPr lang="hu-HU" sz="39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hu-HU" sz="3900" b="1" kern="1200" dirty="0" smtClean="0">
              <a:ln>
                <a:solidFill>
                  <a:schemeClr val="tx1"/>
                </a:solidFill>
              </a:ln>
              <a:gradFill>
                <a:gsLst>
                  <a:gs pos="0">
                    <a:srgbClr val="FBEAC7"/>
                  </a:gs>
                  <a:gs pos="17999">
                    <a:srgbClr val="FEE7F2"/>
                  </a:gs>
                  <a:gs pos="36000">
                    <a:srgbClr val="FAC77D"/>
                  </a:gs>
                  <a:gs pos="61000">
                    <a:srgbClr val="FBA97D"/>
                  </a:gs>
                  <a:gs pos="82001">
                    <a:srgbClr val="FBD49C"/>
                  </a:gs>
                  <a:gs pos="100000">
                    <a:srgbClr val="FEE7F2"/>
                  </a:gs>
                </a:gsLst>
                <a:lin ang="5400000" scaled="0"/>
              </a:gradFill>
              <a:latin typeface="Times New Roman" pitchFamily="18" charset="0"/>
              <a:cs typeface="Times New Roman" pitchFamily="18" charset="0"/>
            </a:rPr>
            <a:t>nyomtató</a:t>
          </a:r>
          <a:endParaRPr lang="hu-HU" sz="3900" kern="1200" dirty="0">
            <a:ln>
              <a:solidFill>
                <a:schemeClr val="tx1"/>
              </a:solidFill>
            </a:ln>
            <a:gradFill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5400000" scaled="0"/>
            </a:gradFill>
          </a:endParaRPr>
        </a:p>
      </dsp:txBody>
      <dsp:txXfrm>
        <a:off x="1236680" y="2119323"/>
        <a:ext cx="3983391" cy="1926657"/>
      </dsp:txXfrm>
    </dsp:sp>
    <dsp:sp modelId="{C0063E46-6A98-4271-9539-731D29570A68}">
      <dsp:nvSpPr>
        <dsp:cNvPr id="0" name=""/>
        <dsp:cNvSpPr/>
      </dsp:nvSpPr>
      <dsp:spPr>
        <a:xfrm>
          <a:off x="192665" y="2311989"/>
          <a:ext cx="1044014" cy="1541326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4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CB3F86-A7E6-454C-8B7A-AD318C37BB22}">
      <dsp:nvSpPr>
        <dsp:cNvPr id="0" name=""/>
        <dsp:cNvSpPr/>
      </dsp:nvSpPr>
      <dsp:spPr>
        <a:xfrm>
          <a:off x="0" y="4238646"/>
          <a:ext cx="5220072" cy="192665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5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3900" b="1" kern="1200" dirty="0" smtClean="0">
              <a:ln cmpd="sng">
                <a:solidFill>
                  <a:schemeClr val="tx1"/>
                </a:solidFill>
              </a:ln>
              <a:gradFill>
                <a:gsLst>
                  <a:gs pos="0">
                    <a:srgbClr val="FBEAC7"/>
                  </a:gs>
                  <a:gs pos="17999">
                    <a:srgbClr val="FEE7F2"/>
                  </a:gs>
                  <a:gs pos="36000">
                    <a:srgbClr val="FAC77D"/>
                  </a:gs>
                  <a:gs pos="61000">
                    <a:srgbClr val="FBA97D"/>
                  </a:gs>
                  <a:gs pos="82001">
                    <a:srgbClr val="FBD49C"/>
                  </a:gs>
                  <a:gs pos="100000">
                    <a:srgbClr val="FEE7F2"/>
                  </a:gs>
                </a:gsLst>
                <a:lin ang="5400000" scaled="0"/>
              </a:gradFill>
              <a:latin typeface="Times New Roman" pitchFamily="18" charset="0"/>
              <a:cs typeface="Times New Roman" pitchFamily="18" charset="0"/>
            </a:rPr>
            <a:t>Lézernyomtató</a:t>
          </a:r>
          <a:endParaRPr lang="hu-HU" sz="3900" kern="1200" dirty="0">
            <a:ln cmpd="sng">
              <a:solidFill>
                <a:schemeClr val="tx1"/>
              </a:solidFill>
            </a:ln>
            <a:gradFill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5400000" scaled="0"/>
            </a:gradFill>
          </a:endParaRPr>
        </a:p>
      </dsp:txBody>
      <dsp:txXfrm>
        <a:off x="1236680" y="4238646"/>
        <a:ext cx="3983391" cy="1926657"/>
      </dsp:txXfrm>
    </dsp:sp>
    <dsp:sp modelId="{C6A2499E-F605-438B-9F75-77A634AF4B3E}">
      <dsp:nvSpPr>
        <dsp:cNvPr id="0" name=""/>
        <dsp:cNvSpPr/>
      </dsp:nvSpPr>
      <dsp:spPr>
        <a:xfrm>
          <a:off x="192665" y="4431312"/>
          <a:ext cx="1044014" cy="1541326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6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708CF6C-BA79-4DB3-8E9C-FD7DC37C97F2}">
      <dsp:nvSpPr>
        <dsp:cNvPr id="0" name=""/>
        <dsp:cNvSpPr/>
      </dsp:nvSpPr>
      <dsp:spPr>
        <a:xfrm>
          <a:off x="0" y="0"/>
          <a:ext cx="9144000" cy="2417947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985C47-7469-46D5-BAF4-CD90D64E637A}">
      <dsp:nvSpPr>
        <dsp:cNvPr id="0" name=""/>
        <dsp:cNvSpPr/>
      </dsp:nvSpPr>
      <dsp:spPr>
        <a:xfrm>
          <a:off x="277257" y="322392"/>
          <a:ext cx="1590645" cy="1773161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51496D-8E84-4643-A327-12EE68427576}">
      <dsp:nvSpPr>
        <dsp:cNvPr id="0" name=""/>
        <dsp:cNvSpPr/>
      </dsp:nvSpPr>
      <dsp:spPr>
        <a:xfrm rot="10800000">
          <a:off x="277257" y="2417947"/>
          <a:ext cx="1590645" cy="2955268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200" kern="1200" dirty="0" smtClean="0"/>
            <a:t>Karakternyomtató </a:t>
          </a:r>
          <a:br>
            <a:rPr lang="hu-HU" sz="1200" kern="1200" dirty="0" smtClean="0"/>
          </a:br>
          <a:r>
            <a:rPr lang="hu-HU" sz="1200" kern="1200" dirty="0" smtClean="0"/>
            <a:t>+ nagyon jó szövegminőség </a:t>
          </a:r>
          <a:br>
            <a:rPr lang="hu-HU" sz="1200" kern="1200" dirty="0" smtClean="0"/>
          </a:br>
          <a:r>
            <a:rPr lang="hu-HU" sz="1200" kern="1200" dirty="0" smtClean="0"/>
            <a:t>- lassú </a:t>
          </a:r>
          <a:br>
            <a:rPr lang="hu-HU" sz="1200" kern="1200" dirty="0" smtClean="0"/>
          </a:br>
          <a:r>
            <a:rPr lang="hu-HU" sz="1200" kern="1200" dirty="0" smtClean="0"/>
            <a:t>- drága </a:t>
          </a:r>
          <a:br>
            <a:rPr lang="hu-HU" sz="1200" kern="1200" dirty="0" smtClean="0"/>
          </a:br>
          <a:r>
            <a:rPr lang="hu-HU" sz="1200" kern="1200" dirty="0" smtClean="0"/>
            <a:t>- hangos </a:t>
          </a:r>
          <a:br>
            <a:rPr lang="hu-HU" sz="1200" kern="1200" dirty="0" smtClean="0"/>
          </a:br>
          <a:r>
            <a:rPr lang="hu-HU" sz="1200" kern="1200" dirty="0" smtClean="0"/>
            <a:t>- grafika nem nyomtatható </a:t>
          </a:r>
          <a:br>
            <a:rPr lang="hu-HU" sz="1200" kern="1200" dirty="0" smtClean="0"/>
          </a:br>
          <a:r>
            <a:rPr lang="hu-HU" sz="1200" kern="1200" dirty="0" smtClean="0"/>
            <a:t>- korlátozott betűtípus</a:t>
          </a:r>
          <a:endParaRPr lang="hu-HU" sz="1200" kern="1200" dirty="0"/>
        </a:p>
      </dsp:txBody>
      <dsp:txXfrm rot="10800000">
        <a:off x="277257" y="2417947"/>
        <a:ext cx="1590645" cy="2955268"/>
      </dsp:txXfrm>
    </dsp:sp>
    <dsp:sp modelId="{A05F90C9-EFDE-4020-94F9-F3A43630B00E}">
      <dsp:nvSpPr>
        <dsp:cNvPr id="0" name=""/>
        <dsp:cNvSpPr/>
      </dsp:nvSpPr>
      <dsp:spPr>
        <a:xfrm>
          <a:off x="2026967" y="322392"/>
          <a:ext cx="1590645" cy="1773161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213905-A779-467E-94F1-DB12C519A28C}">
      <dsp:nvSpPr>
        <dsp:cNvPr id="0" name=""/>
        <dsp:cNvSpPr/>
      </dsp:nvSpPr>
      <dsp:spPr>
        <a:xfrm rot="10800000">
          <a:off x="2026967" y="2417947"/>
          <a:ext cx="1590645" cy="2955268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200" kern="1200" dirty="0" err="1" smtClean="0"/>
            <a:t>Hőnyomtató</a:t>
          </a:r>
          <a:r>
            <a:rPr lang="hu-HU" sz="1200" kern="1200" dirty="0" smtClean="0"/>
            <a:t> </a:t>
          </a:r>
          <a:br>
            <a:rPr lang="hu-HU" sz="1200" kern="1200" dirty="0" smtClean="0"/>
          </a:br>
          <a:r>
            <a:rPr lang="hu-HU" sz="1200" kern="1200" dirty="0" smtClean="0"/>
            <a:t>+ grafika nyomtatható </a:t>
          </a:r>
          <a:br>
            <a:rPr lang="hu-HU" sz="1200" kern="1200" dirty="0" smtClean="0"/>
          </a:br>
          <a:r>
            <a:rPr lang="hu-HU" sz="1200" kern="1200" dirty="0" smtClean="0"/>
            <a:t>+ jó nyomtatási minőség </a:t>
          </a:r>
          <a:br>
            <a:rPr lang="hu-HU" sz="1200" kern="1200" dirty="0" smtClean="0"/>
          </a:br>
          <a:r>
            <a:rPr lang="hu-HU" sz="1200" kern="1200" dirty="0" smtClean="0"/>
            <a:t>+ nagyon jó színes nyomtatási lehetőség </a:t>
          </a:r>
          <a:br>
            <a:rPr lang="hu-HU" sz="1200" kern="1200" dirty="0" smtClean="0"/>
          </a:br>
          <a:r>
            <a:rPr lang="hu-HU" sz="1200" kern="1200" dirty="0" smtClean="0"/>
            <a:t>- lassú </a:t>
          </a:r>
          <a:br>
            <a:rPr lang="hu-HU" sz="1200" kern="1200" dirty="0" smtClean="0"/>
          </a:br>
          <a:r>
            <a:rPr lang="hu-HU" sz="1200" kern="1200" dirty="0" smtClean="0"/>
            <a:t>- drága anyagfelhasználás </a:t>
          </a:r>
          <a:br>
            <a:rPr lang="hu-HU" sz="1200" kern="1200" dirty="0" smtClean="0"/>
          </a:br>
          <a:r>
            <a:rPr lang="hu-HU" sz="1200" kern="1200" dirty="0" smtClean="0"/>
            <a:t>- speciális festékek szükségesek</a:t>
          </a:r>
          <a:endParaRPr lang="hu-HU" sz="1200" kern="1200" dirty="0"/>
        </a:p>
      </dsp:txBody>
      <dsp:txXfrm rot="10800000">
        <a:off x="2026967" y="2417947"/>
        <a:ext cx="1590645" cy="2955268"/>
      </dsp:txXfrm>
    </dsp:sp>
    <dsp:sp modelId="{439E407E-1CD8-4C74-ABE3-6305BDC75090}">
      <dsp:nvSpPr>
        <dsp:cNvPr id="0" name=""/>
        <dsp:cNvSpPr/>
      </dsp:nvSpPr>
      <dsp:spPr>
        <a:xfrm>
          <a:off x="3776677" y="322392"/>
          <a:ext cx="1590645" cy="1773161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B2B2CB-2E9B-4950-9C56-EBE3B32973A8}">
      <dsp:nvSpPr>
        <dsp:cNvPr id="0" name=""/>
        <dsp:cNvSpPr/>
      </dsp:nvSpPr>
      <dsp:spPr>
        <a:xfrm rot="10800000">
          <a:off x="3776677" y="2417947"/>
          <a:ext cx="1590645" cy="2955268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200" kern="1200" dirty="0" smtClean="0"/>
            <a:t>Mátrixnyomtató </a:t>
          </a:r>
          <a:br>
            <a:rPr lang="hu-HU" sz="1200" kern="1200" dirty="0" smtClean="0"/>
          </a:br>
          <a:r>
            <a:rPr lang="hu-HU" sz="1200" kern="1200" dirty="0" smtClean="0"/>
            <a:t>+ gyors </a:t>
          </a:r>
          <a:br>
            <a:rPr lang="hu-HU" sz="1200" kern="1200" dirty="0" smtClean="0"/>
          </a:br>
          <a:r>
            <a:rPr lang="hu-HU" sz="1200" kern="1200" dirty="0" smtClean="0"/>
            <a:t>+ olcsó </a:t>
          </a:r>
          <a:br>
            <a:rPr lang="hu-HU" sz="1200" kern="1200" dirty="0" smtClean="0"/>
          </a:br>
          <a:r>
            <a:rPr lang="hu-HU" sz="1200" kern="1200" dirty="0" smtClean="0"/>
            <a:t>+ különböző betűtípusokkal tölthető </a:t>
          </a:r>
          <a:br>
            <a:rPr lang="hu-HU" sz="1200" kern="1200" dirty="0" smtClean="0"/>
          </a:br>
          <a:r>
            <a:rPr lang="hu-HU" sz="1200" kern="1200" dirty="0" smtClean="0"/>
            <a:t>+ univerzálisan használható </a:t>
          </a:r>
          <a:br>
            <a:rPr lang="hu-HU" sz="1200" kern="1200" dirty="0" smtClean="0"/>
          </a:br>
          <a:r>
            <a:rPr lang="hu-HU" sz="1200" kern="1200" dirty="0" smtClean="0"/>
            <a:t>+ grafika is nyomtatható </a:t>
          </a:r>
          <a:br>
            <a:rPr lang="hu-HU" sz="1200" kern="1200" dirty="0" smtClean="0"/>
          </a:br>
          <a:r>
            <a:rPr lang="hu-HU" sz="1200" kern="1200" dirty="0" smtClean="0"/>
            <a:t>+ színes nyomtatás lehetősége </a:t>
          </a:r>
          <a:br>
            <a:rPr lang="hu-HU" sz="1200" kern="1200" dirty="0" smtClean="0"/>
          </a:br>
          <a:r>
            <a:rPr lang="hu-HU" sz="1200" kern="1200" dirty="0" smtClean="0"/>
            <a:t>+ kielégítő nyomtatási minőség </a:t>
          </a:r>
          <a:br>
            <a:rPr lang="hu-HU" sz="1200" kern="1200" dirty="0" smtClean="0"/>
          </a:br>
          <a:r>
            <a:rPr lang="hu-HU" sz="1200" kern="1200" dirty="0" smtClean="0"/>
            <a:t>- hangos</a:t>
          </a:r>
          <a:endParaRPr lang="hu-HU" sz="1200" kern="1200" dirty="0"/>
        </a:p>
      </dsp:txBody>
      <dsp:txXfrm rot="10800000">
        <a:off x="3776677" y="2417947"/>
        <a:ext cx="1590645" cy="2955268"/>
      </dsp:txXfrm>
    </dsp:sp>
    <dsp:sp modelId="{6B6D66C6-6962-4A7E-B7D3-0882F5BE6768}">
      <dsp:nvSpPr>
        <dsp:cNvPr id="0" name=""/>
        <dsp:cNvSpPr/>
      </dsp:nvSpPr>
      <dsp:spPr>
        <a:xfrm>
          <a:off x="5526387" y="322392"/>
          <a:ext cx="1590645" cy="1773161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4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DF2531-7EC8-47B7-BE70-4B6EBA108F5E}">
      <dsp:nvSpPr>
        <dsp:cNvPr id="0" name=""/>
        <dsp:cNvSpPr/>
      </dsp:nvSpPr>
      <dsp:spPr>
        <a:xfrm rot="10800000">
          <a:off x="5526387" y="2417947"/>
          <a:ext cx="1590645" cy="2955268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200" kern="1200" dirty="0" smtClean="0"/>
            <a:t>Tintasugaras nyomtató </a:t>
          </a:r>
          <a:br>
            <a:rPr lang="hu-HU" sz="1200" kern="1200" dirty="0" smtClean="0"/>
          </a:br>
          <a:r>
            <a:rPr lang="hu-HU" sz="1200" kern="1200" dirty="0" smtClean="0"/>
            <a:t>+ gyors </a:t>
          </a:r>
          <a:br>
            <a:rPr lang="hu-HU" sz="1200" kern="1200" dirty="0" smtClean="0"/>
          </a:br>
          <a:r>
            <a:rPr lang="hu-HU" sz="1200" kern="1200" dirty="0" smtClean="0"/>
            <a:t>+ olcsó </a:t>
          </a:r>
          <a:br>
            <a:rPr lang="hu-HU" sz="1200" kern="1200" dirty="0" smtClean="0"/>
          </a:br>
          <a:r>
            <a:rPr lang="hu-HU" sz="1200" kern="1200" dirty="0" smtClean="0"/>
            <a:t>+ halk </a:t>
          </a:r>
          <a:br>
            <a:rPr lang="hu-HU" sz="1200" kern="1200" dirty="0" smtClean="0"/>
          </a:br>
          <a:r>
            <a:rPr lang="hu-HU" sz="1200" kern="1200" dirty="0" smtClean="0"/>
            <a:t>+ grafika nyomtatható </a:t>
          </a:r>
          <a:br>
            <a:rPr lang="hu-HU" sz="1200" kern="1200" dirty="0" smtClean="0"/>
          </a:br>
          <a:r>
            <a:rPr lang="hu-HU" sz="1200" kern="1200" dirty="0" smtClean="0"/>
            <a:t>+ jó minőség </a:t>
          </a:r>
          <a:br>
            <a:rPr lang="hu-HU" sz="1200" kern="1200" dirty="0" smtClean="0"/>
          </a:br>
          <a:r>
            <a:rPr lang="hu-HU" sz="1200" kern="1200" dirty="0" smtClean="0"/>
            <a:t>- drága tintapatronok </a:t>
          </a:r>
          <a:br>
            <a:rPr lang="hu-HU" sz="1200" kern="1200" dirty="0" smtClean="0"/>
          </a:br>
          <a:r>
            <a:rPr lang="hu-HU" sz="1200" kern="1200" dirty="0" smtClean="0"/>
            <a:t>- nem megfelelő használatnál zavarra hajlamos</a:t>
          </a:r>
          <a:endParaRPr lang="hu-HU" sz="1200" kern="1200" dirty="0"/>
        </a:p>
      </dsp:txBody>
      <dsp:txXfrm rot="10800000">
        <a:off x="5526387" y="2417947"/>
        <a:ext cx="1590645" cy="2955268"/>
      </dsp:txXfrm>
    </dsp:sp>
    <dsp:sp modelId="{4685D66A-A0F7-4F81-A796-FE31DCF97F08}">
      <dsp:nvSpPr>
        <dsp:cNvPr id="0" name=""/>
        <dsp:cNvSpPr/>
      </dsp:nvSpPr>
      <dsp:spPr>
        <a:xfrm>
          <a:off x="7276096" y="322392"/>
          <a:ext cx="1590645" cy="1773161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5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0311BB-9946-43A9-BCFF-C16F98F8C19A}">
      <dsp:nvSpPr>
        <dsp:cNvPr id="0" name=""/>
        <dsp:cNvSpPr/>
      </dsp:nvSpPr>
      <dsp:spPr>
        <a:xfrm rot="10800000">
          <a:off x="7276096" y="2417947"/>
          <a:ext cx="1590645" cy="2955268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200" kern="1200" dirty="0" smtClean="0"/>
            <a:t>Lézernyomtató </a:t>
          </a:r>
          <a:br>
            <a:rPr lang="hu-HU" sz="1200" kern="1200" dirty="0" smtClean="0"/>
          </a:br>
          <a:r>
            <a:rPr lang="hu-HU" sz="1200" kern="1200" dirty="0" smtClean="0"/>
            <a:t>+ halk </a:t>
          </a:r>
          <a:br>
            <a:rPr lang="hu-HU" sz="1200" kern="1200" dirty="0" smtClean="0"/>
          </a:br>
          <a:r>
            <a:rPr lang="hu-HU" sz="1200" kern="1200" dirty="0" smtClean="0"/>
            <a:t>+ felbontástól függően jó és nagyon jó minőség </a:t>
          </a:r>
          <a:br>
            <a:rPr lang="hu-HU" sz="1200" kern="1200" dirty="0" smtClean="0"/>
          </a:br>
          <a:r>
            <a:rPr lang="hu-HU" sz="1200" kern="1200" dirty="0" smtClean="0"/>
            <a:t>+ grafika nyomtatható </a:t>
          </a:r>
          <a:br>
            <a:rPr lang="hu-HU" sz="1200" kern="1200" dirty="0" smtClean="0"/>
          </a:br>
          <a:r>
            <a:rPr lang="hu-HU" sz="1200" kern="1200" dirty="0" smtClean="0"/>
            <a:t>+ gyors </a:t>
          </a:r>
          <a:br>
            <a:rPr lang="hu-HU" sz="1200" kern="1200" dirty="0" smtClean="0"/>
          </a:br>
          <a:r>
            <a:rPr lang="hu-HU" sz="1200" kern="1200" dirty="0" smtClean="0"/>
            <a:t>+ PostScript-kezelés </a:t>
          </a:r>
          <a:br>
            <a:rPr lang="hu-HU" sz="1200" kern="1200" dirty="0" smtClean="0"/>
          </a:br>
          <a:r>
            <a:rPr lang="hu-HU" sz="1200" kern="1200" dirty="0" smtClean="0"/>
            <a:t>- magasabb beszerzési és nyomtatási költségek</a:t>
          </a:r>
          <a:endParaRPr lang="hu-HU" sz="1200" kern="1200" dirty="0"/>
        </a:p>
      </dsp:txBody>
      <dsp:txXfrm rot="10800000">
        <a:off x="7276096" y="2417947"/>
        <a:ext cx="1590645" cy="29552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5F486B-72F8-476C-9151-21DC59A1E54A}" type="datetimeFigureOut">
              <a:rPr lang="hu-HU" smtClean="0"/>
              <a:pPr/>
              <a:t>2012.02.01.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6B5A07-8519-4DDC-82F3-9F2531CB0A2A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B5A07-8519-4DDC-82F3-9F2531CB0A2A}" type="slidenum">
              <a:rPr lang="hu-HU" smtClean="0"/>
              <a:pPr/>
              <a:t>5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4FE52-895C-4A36-900C-A4108A215AD0}" type="datetimeFigureOut">
              <a:rPr lang="hu-HU" smtClean="0"/>
              <a:pPr/>
              <a:t>2012.02.01.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53E8E-F5EB-4F3A-8647-8D08F5D918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4FE52-895C-4A36-900C-A4108A215AD0}" type="datetimeFigureOut">
              <a:rPr lang="hu-HU" smtClean="0"/>
              <a:pPr/>
              <a:t>2012.02.01.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53E8E-F5EB-4F3A-8647-8D08F5D918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4FE52-895C-4A36-900C-A4108A215AD0}" type="datetimeFigureOut">
              <a:rPr lang="hu-HU" smtClean="0"/>
              <a:pPr/>
              <a:t>2012.02.01.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53E8E-F5EB-4F3A-8647-8D08F5D918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4FE52-895C-4A36-900C-A4108A215AD0}" type="datetimeFigureOut">
              <a:rPr lang="hu-HU" smtClean="0"/>
              <a:pPr/>
              <a:t>2012.02.01.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53E8E-F5EB-4F3A-8647-8D08F5D918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4FE52-895C-4A36-900C-A4108A215AD0}" type="datetimeFigureOut">
              <a:rPr lang="hu-HU" smtClean="0"/>
              <a:pPr/>
              <a:t>2012.02.01.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53E8E-F5EB-4F3A-8647-8D08F5D918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4FE52-895C-4A36-900C-A4108A215AD0}" type="datetimeFigureOut">
              <a:rPr lang="hu-HU" smtClean="0"/>
              <a:pPr/>
              <a:t>2012.02.01.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53E8E-F5EB-4F3A-8647-8D08F5D918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4FE52-895C-4A36-900C-A4108A215AD0}" type="datetimeFigureOut">
              <a:rPr lang="hu-HU" smtClean="0"/>
              <a:pPr/>
              <a:t>2012.02.01.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53E8E-F5EB-4F3A-8647-8D08F5D918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4FE52-895C-4A36-900C-A4108A215AD0}" type="datetimeFigureOut">
              <a:rPr lang="hu-HU" smtClean="0"/>
              <a:pPr/>
              <a:t>2012.02.01.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53E8E-F5EB-4F3A-8647-8D08F5D918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4FE52-895C-4A36-900C-A4108A215AD0}" type="datetimeFigureOut">
              <a:rPr lang="hu-HU" smtClean="0"/>
              <a:pPr/>
              <a:t>2012.02.01.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53E8E-F5EB-4F3A-8647-8D08F5D918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3" y="27305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4FE52-895C-4A36-900C-A4108A215AD0}" type="datetimeFigureOut">
              <a:rPr lang="hu-HU" smtClean="0"/>
              <a:pPr/>
              <a:t>2012.02.01.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53E8E-F5EB-4F3A-8647-8D08F5D918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4FE52-895C-4A36-900C-A4108A215AD0}" type="datetimeFigureOut">
              <a:rPr lang="hu-HU" smtClean="0"/>
              <a:pPr/>
              <a:t>2012.02.01.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53E8E-F5EB-4F3A-8647-8D08F5D918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C4FE52-895C-4A36-900C-A4108A215AD0}" type="datetimeFigureOut">
              <a:rPr lang="hu-HU" smtClean="0"/>
              <a:pPr/>
              <a:t>2012.02.01.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153E8E-F5EB-4F3A-8647-8D08F5D91818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forum.hangszoro.net/archive/index.php/thread-7-23.html" TargetMode="External"/><Relationship Id="rId2" Type="http://schemas.openxmlformats.org/officeDocument/2006/relationships/hyperlink" Target="http://www.olcsobbat.hu/blog/archivum/l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ek.niif.hu/01200/01230/html/index.htm" TargetMode="External"/><Relationship Id="rId5" Type="http://schemas.openxmlformats.org/officeDocument/2006/relationships/hyperlink" Target="http://www.lpivizsga.hu/wiki/Inform%C3%A1ci%C3%B3technol%C3%B3gia_Hardver" TargetMode="External"/><Relationship Id="rId4" Type="http://schemas.openxmlformats.org/officeDocument/2006/relationships/hyperlink" Target="http://www.matrixnyomtato.hu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784976" cy="3933056"/>
          </a:xfrm>
        </p:spPr>
        <p:txBody>
          <a:bodyPr>
            <a:prstTxWarp prst="textDeflate">
              <a:avLst/>
            </a:prstTxWarp>
            <a:normAutofit/>
            <a:scene3d>
              <a:camera prst="perspectiveBelow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hu-HU" sz="50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5400000" scaled="0"/>
                </a:gra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hu-HU" sz="5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5400000" scaled="0"/>
                </a:gradFill>
                <a:latin typeface="Times New Roman" pitchFamily="18" charset="0"/>
                <a:cs typeface="Times New Roman" pitchFamily="18" charset="0"/>
              </a:rPr>
              <a:t>iviteli perifériák</a:t>
            </a:r>
            <a:r>
              <a:rPr lang="hu-HU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5400000" scaled="0"/>
                </a:gradFill>
                <a:latin typeface="Times New Roman" pitchFamily="18" charset="0"/>
                <a:cs typeface="Times New Roman" pitchFamily="18" charset="0"/>
              </a:rPr>
              <a:t/>
            </a:r>
            <a:br>
              <a:rPr lang="hu-HU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5400000" scaled="0"/>
                </a:gradFill>
                <a:latin typeface="Times New Roman" pitchFamily="18" charset="0"/>
                <a:cs typeface="Times New Roman" pitchFamily="18" charset="0"/>
              </a:rPr>
            </a:br>
            <a:r>
              <a:rPr lang="hu-HU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5400000" scaled="0"/>
                </a:gradFill>
                <a:latin typeface="Times New Roman" pitchFamily="18" charset="0"/>
                <a:cs typeface="Times New Roman" pitchFamily="18" charset="0"/>
              </a:rPr>
              <a:t>Nagy Ferenc 6.b</a:t>
            </a:r>
            <a:br>
              <a:rPr lang="hu-HU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5400000" scaled="0"/>
                </a:gradFill>
                <a:latin typeface="Times New Roman" pitchFamily="18" charset="0"/>
                <a:cs typeface="Times New Roman" pitchFamily="18" charset="0"/>
              </a:rPr>
            </a:br>
            <a:r>
              <a:rPr lang="hu-HU" sz="3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5400000" scaled="0"/>
                </a:gradFill>
                <a:latin typeface="Times New Roman" pitchFamily="18" charset="0"/>
                <a:cs typeface="Times New Roman" pitchFamily="18" charset="0"/>
              </a:rPr>
              <a:t>Felkészítő tanár:Salamon Róza</a:t>
            </a:r>
            <a:endParaRPr lang="hu-HU" sz="30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5400000" scaled="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0" y="4869160"/>
            <a:ext cx="9144000" cy="1752600"/>
          </a:xfrm>
        </p:spPr>
        <p:txBody>
          <a:bodyPr>
            <a:scene3d>
              <a:camera prst="perspectiveBelow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hu-HU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reflection blurRad="6350" stA="50000" endA="300" endPos="50000" dist="60007" dir="5400000" sy="-100000" algn="bl" rotWithShape="0"/>
                </a:effectLst>
              </a:rPr>
              <a:t>Dr. Török Béla Általános </a:t>
            </a:r>
            <a:r>
              <a:rPr lang="hu-HU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reflection blurRad="6350" stA="50000" endA="300" endPos="50000" dist="60007" dir="5400000" sy="-100000" algn="bl" rotWithShape="0"/>
                </a:effectLst>
              </a:rPr>
              <a:t>Iskola</a:t>
            </a:r>
          </a:p>
          <a:p>
            <a:r>
              <a:rPr lang="hu-HU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reflection blurRad="6350" stA="50000" endA="300" endPos="50000" dist="60007" dir="5400000" sy="-100000" algn="bl" rotWithShape="0"/>
                </a:effectLst>
              </a:rPr>
              <a:t>1142,Bp. </a:t>
            </a:r>
            <a:r>
              <a:rPr lang="hu-HU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reflection blurRad="6350" stA="50000" endA="300" endPos="50000" dist="60007" dir="5400000" sy="-100000" algn="bl" rotWithShape="0"/>
                </a:effectLst>
              </a:rPr>
              <a:t>Rákospatak</a:t>
            </a:r>
            <a:r>
              <a:rPr lang="hu-HU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reflection blurRad="6350" stA="50000" endA="300" endPos="50000" dist="60007" dir="5400000" sy="-100000" algn="bl" rotWithShape="0"/>
                </a:effectLst>
              </a:rPr>
              <a:t> utca 101</a:t>
            </a:r>
            <a:endParaRPr lang="hu-HU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  <a:reflection blurRad="6350" stA="50000" endA="300" endPos="50000" dist="60007" dir="5400000" sy="-100000" algn="bl" rotWithShape="0"/>
              </a:effectLst>
            </a:endParaRPr>
          </a:p>
          <a:p>
            <a:endParaRPr lang="hu-HU" dirty="0">
              <a:effectLst>
                <a:reflection blurRad="6350" stA="50000" endA="300" endPos="50000" dist="60007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prstTxWarp prst="textDoubleWave1">
              <a:avLst/>
            </a:prstTxWarp>
            <a:normAutofit fontScale="90000"/>
          </a:bodyPr>
          <a:lstStyle/>
          <a:p>
            <a:r>
              <a:rPr lang="hu-HU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Nyomtatók jellemzői:</a:t>
            </a:r>
            <a:br>
              <a:rPr lang="hu-HU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endParaRPr lang="hu-HU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  <a:reflection blurRad="6350" stA="55000" endA="300" endPos="45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hu-HU" b="1" dirty="0" smtClean="0">
                <a:latin typeface="Times New Roman" pitchFamily="18" charset="0"/>
                <a:cs typeface="Times New Roman" pitchFamily="18" charset="0"/>
              </a:rPr>
              <a:t>Nyomtatási </a:t>
            </a:r>
            <a:r>
              <a:rPr lang="hu-HU" b="1" dirty="0">
                <a:latin typeface="Times New Roman" pitchFamily="18" charset="0"/>
                <a:cs typeface="Times New Roman" pitchFamily="18" charset="0"/>
              </a:rPr>
              <a:t>minőség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, ami a nyomtató felbontásától függ. Ezt az értéket </a:t>
            </a:r>
            <a:r>
              <a:rPr lang="hu-HU" dirty="0" err="1">
                <a:latin typeface="Times New Roman" pitchFamily="18" charset="0"/>
                <a:cs typeface="Times New Roman" pitchFamily="18" charset="0"/>
              </a:rPr>
              <a:t>dpi-ben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hu-HU" dirty="0" err="1">
                <a:latin typeface="Times New Roman" pitchFamily="18" charset="0"/>
                <a:cs typeface="Times New Roman" pitchFamily="18" charset="0"/>
              </a:rPr>
              <a:t>dot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/inch=inchenként a képpontok száma tintasugaras vagy lézernyomtatónál), vagy a tűk számával határozható meg (mátrix nyomtatónál). A minőség függ a festékfelviteli eljárástól is, a fecskendezés nagyobb foltokban képes a képet előállítani mint a porfesték, ezért a lézer nyomtatók minősége jobb a tintasugarasokénál (részletgazdagabb a kisebb tintafolt), valamint a papír minőségtől is. </a:t>
            </a:r>
          </a:p>
          <a:p>
            <a:pPr lvl="0"/>
            <a:r>
              <a:rPr lang="hu-HU" b="1" dirty="0">
                <a:latin typeface="Times New Roman" pitchFamily="18" charset="0"/>
                <a:cs typeface="Times New Roman" pitchFamily="18" charset="0"/>
              </a:rPr>
              <a:t>Nyomtatási sebesség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: egy perc alatt hány oldalt képes kinyomtatni? leggyorsabbak a sornyomtatók, majd a lézernyomtatók, mátrix és tintasugaras nyomtatók.</a:t>
            </a:r>
          </a:p>
          <a:p>
            <a:endParaRPr lang="hu-H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prstTxWarp prst="textDoubleWave1">
              <a:avLst/>
            </a:prstTxWarp>
            <a:normAutofit fontScale="90000"/>
          </a:bodyPr>
          <a:lstStyle/>
          <a:p>
            <a:r>
              <a:rPr lang="hu-HU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Egyéb kiviteli perifériák</a:t>
            </a:r>
            <a:br>
              <a:rPr lang="hu-HU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endParaRPr lang="hu-HU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  <a:reflection blurRad="6350" stA="55000" endA="300" endPos="45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hu-HU" b="1" dirty="0" smtClean="0">
                <a:latin typeface="Times New Roman" pitchFamily="18" charset="0"/>
                <a:cs typeface="Times New Roman" pitchFamily="18" charset="0"/>
              </a:rPr>
              <a:t>rajzgép(plotter</a:t>
            </a:r>
            <a:r>
              <a:rPr lang="hu-HU" b="1" dirty="0">
                <a:latin typeface="Times New Roman" pitchFamily="18" charset="0"/>
                <a:cs typeface="Times New Roman" pitchFamily="18" charset="0"/>
              </a:rPr>
              <a:t>):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 A számítógép által előállított vonalas (vektorgrafikus) ábrák, rajzok, tervrajzok papíron való megjelenítését szolgálja. többnyire tollal, tussal, ceruzával (újabban tintapatronnal) dolgozik, melyek mozgatását vízszintesen és függőlegesen sínek mentén éri el a számítógép. A0-ás méretű ábrát is képesek készíteni.</a:t>
            </a:r>
          </a:p>
          <a:p>
            <a:pPr lvl="0"/>
            <a:r>
              <a:rPr lang="hu-HU" b="1" dirty="0" err="1">
                <a:latin typeface="Times New Roman" pitchFamily="18" charset="0"/>
                <a:cs typeface="Times New Roman" pitchFamily="18" charset="0"/>
              </a:rPr>
              <a:t>Brai</a:t>
            </a:r>
            <a:r>
              <a:rPr lang="hu-HU" b="1" dirty="0">
                <a:latin typeface="Times New Roman" pitchFamily="18" charset="0"/>
                <a:cs typeface="Times New Roman" pitchFamily="18" charset="0"/>
              </a:rPr>
              <a:t> olvasó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: vakok számára kitalált megjelenítő eszköz mely 3 sorban tartalmaz apró tűket, melyek hol kiállnak, hol lesüllyednek annak megfelelően, hogy a vak ábécé mely betűjét kell megjeleníteni. (A vak ábécé olyan betűkből áll, ahol 3 sor 2 oszlopba rajzolt pontok, kidomborodó jelek jelentik a betűt.)</a:t>
            </a:r>
          </a:p>
          <a:p>
            <a:pPr lvl="0"/>
            <a:r>
              <a:rPr lang="hu-HU" b="1" dirty="0">
                <a:latin typeface="Times New Roman" pitchFamily="18" charset="0"/>
                <a:cs typeface="Times New Roman" pitchFamily="18" charset="0"/>
              </a:rPr>
              <a:t>hangfal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: hallható hangot jelenít meg. </a:t>
            </a:r>
          </a:p>
          <a:p>
            <a:pPr lvl="0"/>
            <a:r>
              <a:rPr lang="hu-HU" b="1" dirty="0">
                <a:latin typeface="Times New Roman" pitchFamily="18" charset="0"/>
                <a:cs typeface="Times New Roman" pitchFamily="18" charset="0"/>
              </a:rPr>
              <a:t>robotkarok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: mozdulatokat, mozgásokat „jelenítenek” meg, </a:t>
            </a:r>
            <a:r>
              <a:rPr lang="hu-HU" dirty="0" err="1">
                <a:latin typeface="Times New Roman" pitchFamily="18" charset="0"/>
                <a:cs typeface="Times New Roman" pitchFamily="18" charset="0"/>
              </a:rPr>
              <a:t>pl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 összeszerelnek egy gépet a számítógép vezérlése szerint. Nagyon precíz mozgásokra is képesek.</a:t>
            </a:r>
          </a:p>
          <a:p>
            <a:endParaRPr lang="hu-H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Források:</a:t>
            </a:r>
            <a:endParaRPr lang="hu-HU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err="1" smtClean="0"/>
              <a:t>vajk.mile.hu</a:t>
            </a:r>
            <a:r>
              <a:rPr lang="hu-HU" dirty="0" smtClean="0"/>
              <a:t>/</a:t>
            </a:r>
            <a:r>
              <a:rPr lang="hu-HU" dirty="0" err="1" smtClean="0"/>
              <a:t>reka</a:t>
            </a:r>
            <a:r>
              <a:rPr lang="hu-HU" dirty="0" smtClean="0"/>
              <a:t>/</a:t>
            </a:r>
            <a:r>
              <a:rPr lang="hu-HU" dirty="0" err="1" smtClean="0"/>
              <a:t>gazdinfo</a:t>
            </a:r>
            <a:r>
              <a:rPr lang="hu-HU" dirty="0" smtClean="0"/>
              <a:t>/7.doc</a:t>
            </a:r>
          </a:p>
          <a:p>
            <a:r>
              <a:rPr lang="hu-HU" dirty="0" smtClean="0">
                <a:hlinkClick r:id="rId2"/>
              </a:rPr>
              <a:t>http://www.olcsobbat.hu/blog/archivum/lg</a:t>
            </a:r>
            <a:endParaRPr lang="hu-HU" dirty="0" smtClean="0"/>
          </a:p>
          <a:p>
            <a:r>
              <a:rPr lang="hu-HU" dirty="0" smtClean="0">
                <a:hlinkClick r:id="rId3"/>
              </a:rPr>
              <a:t>http://forum.hangszoro.net/archive/index.php/thread-7-23.html </a:t>
            </a:r>
            <a:endParaRPr lang="hu-HU" dirty="0" smtClean="0"/>
          </a:p>
          <a:p>
            <a:r>
              <a:rPr lang="hu-HU" dirty="0" smtClean="0">
                <a:hlinkClick r:id="rId4"/>
              </a:rPr>
              <a:t>http://www.matrixnyomtato.hu/ </a:t>
            </a:r>
            <a:endParaRPr lang="hu-HU" dirty="0" smtClean="0"/>
          </a:p>
          <a:p>
            <a:r>
              <a:rPr lang="hu-HU" dirty="0" smtClean="0">
                <a:hlinkClick r:id="rId5"/>
              </a:rPr>
              <a:t>http://www.lpivizsga.hu/wiki/Inform%C3%A1ci%C3%B3technol%C3%B3gia_Hardver</a:t>
            </a:r>
            <a:endParaRPr lang="hu-HU" dirty="0" smtClean="0"/>
          </a:p>
          <a:p>
            <a:r>
              <a:rPr lang="hu-HU" dirty="0" smtClean="0">
                <a:hlinkClick r:id="rId6"/>
              </a:rPr>
              <a:t>http://mek.niif.hu/01200/01230/html/index.htm</a:t>
            </a:r>
            <a:r>
              <a:rPr lang="hu-HU" dirty="0"/>
              <a:t/>
            </a:r>
            <a:br>
              <a:rPr lang="hu-HU" dirty="0"/>
            </a:b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359024"/>
          </a:xfrm>
        </p:spPr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hu-HU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A kiviteli perifériák feladatai és csoportosításuk</a:t>
            </a:r>
            <a:r>
              <a:rPr lang="hu-HU" b="1" dirty="0" smtClean="0"/>
              <a:t/>
            </a:r>
            <a:br>
              <a:rPr lang="hu-HU" b="1" dirty="0" smtClean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556795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perifériák feladata, hogy lehetővé tegyék, hogy a gép kapcsolatot tartson a külvilággal, azaz a programozóval vagy a felhasználóval. A kiviteli perifériák a számítógép üzenetét teszik érzékelhetővé a számunkra. </a:t>
            </a:r>
          </a:p>
          <a:p>
            <a:r>
              <a:rPr lang="hu-HU" b="1" dirty="0">
                <a:latin typeface="Times New Roman" pitchFamily="18" charset="0"/>
                <a:cs typeface="Times New Roman" pitchFamily="18" charset="0"/>
              </a:rPr>
              <a:t>Csoportosításuk:</a:t>
            </a:r>
          </a:p>
          <a:p>
            <a:pPr lvl="0"/>
            <a:r>
              <a:rPr lang="hu-HU" dirty="0">
                <a:latin typeface="Times New Roman" pitchFamily="18" charset="0"/>
                <a:cs typeface="Times New Roman" pitchFamily="18" charset="0"/>
              </a:rPr>
              <a:t>Monitorok (képernyők)</a:t>
            </a:r>
          </a:p>
          <a:p>
            <a:pPr lvl="0"/>
            <a:r>
              <a:rPr lang="hu-HU" dirty="0">
                <a:latin typeface="Times New Roman" pitchFamily="18" charset="0"/>
                <a:cs typeface="Times New Roman" pitchFamily="18" charset="0"/>
              </a:rPr>
              <a:t>nyomtatók (printerek)</a:t>
            </a:r>
          </a:p>
          <a:p>
            <a:pPr lvl="0"/>
            <a:r>
              <a:rPr lang="hu-HU" dirty="0">
                <a:latin typeface="Times New Roman" pitchFamily="18" charset="0"/>
                <a:cs typeface="Times New Roman" pitchFamily="18" charset="0"/>
              </a:rPr>
              <a:t>hangszóró</a:t>
            </a:r>
          </a:p>
          <a:p>
            <a:pPr lvl="0"/>
            <a:r>
              <a:rPr lang="hu-HU" dirty="0">
                <a:latin typeface="Times New Roman" pitchFamily="18" charset="0"/>
                <a:cs typeface="Times New Roman" pitchFamily="18" charset="0"/>
              </a:rPr>
              <a:t>speciális eszközök (pl. </a:t>
            </a:r>
            <a:r>
              <a:rPr lang="hu-HU" dirty="0" err="1">
                <a:latin typeface="Times New Roman" pitchFamily="18" charset="0"/>
                <a:cs typeface="Times New Roman" pitchFamily="18" charset="0"/>
              </a:rPr>
              <a:t>brai-olvasó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, robotkar, szemafor, plotter…)</a:t>
            </a:r>
          </a:p>
          <a:p>
            <a:endParaRPr lang="hu-H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00" name="Picture 8" descr="http://t0.gstatic.com/images?q=tbn:ANd9GcRWveP7OKroSpgWQHS5KBSt1Mbw9YmDBZwD60U1y4T-TCrZVmtSn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920075"/>
            <a:ext cx="2032769" cy="2078564"/>
          </a:xfrm>
          <a:prstGeom prst="rect">
            <a:avLst/>
          </a:prstGeom>
          <a:noFill/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0"/>
            <a:ext cx="5277272" cy="1143000"/>
          </a:xfrm>
        </p:spPr>
        <p:txBody>
          <a:bodyPr/>
          <a:lstStyle/>
          <a:p>
            <a:r>
              <a:rPr lang="hu-HU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5400000" scaled="0"/>
                </a:gradFill>
                <a:latin typeface="Times New Roman" pitchFamily="18" charset="0"/>
                <a:cs typeface="Times New Roman" pitchFamily="18" charset="0"/>
              </a:rPr>
              <a:t>Kiviteli perifériák: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Monitor</a:t>
            </a:r>
          </a:p>
          <a:p>
            <a:endParaRPr lang="hu-HU" dirty="0">
              <a:latin typeface="Times New Roman" pitchFamily="18" charset="0"/>
              <a:cs typeface="Times New Roman" pitchFamily="18" charset="0"/>
            </a:endParaRPr>
          </a:p>
          <a:p>
            <a:endParaRPr lang="hu-H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Nyomtató</a:t>
            </a:r>
          </a:p>
          <a:p>
            <a:endParaRPr lang="hu-HU" dirty="0">
              <a:latin typeface="Times New Roman" pitchFamily="18" charset="0"/>
              <a:cs typeface="Times New Roman" pitchFamily="18" charset="0"/>
            </a:endParaRPr>
          </a:p>
          <a:p>
            <a:endParaRPr lang="hu-H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Hangszóró</a:t>
            </a:r>
            <a:endParaRPr lang="hu-H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Tartalom helye 3" descr="20120130-4kosszefoglalo-olcsobbat-hu-0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08104" y="692696"/>
            <a:ext cx="2980943" cy="2086660"/>
          </a:xfrm>
          <a:prstGeom prst="rect">
            <a:avLst/>
          </a:prstGeom>
        </p:spPr>
      </p:pic>
      <p:pic>
        <p:nvPicPr>
          <p:cNvPr id="5" name="Kép 4" descr="image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508104" y="2780928"/>
            <a:ext cx="2466975" cy="1847850"/>
          </a:xfrm>
          <a:prstGeom prst="rect">
            <a:avLst/>
          </a:prstGeom>
        </p:spPr>
      </p:pic>
      <p:pic>
        <p:nvPicPr>
          <p:cNvPr id="8194" name="Picture 2" descr="http://t2.gstatic.com/images?q=tbn:ANd9GcSaixlggGh0KNCvPOlWJOrIFoh5_LHy553B0dY9i9jUBtsuQGb1RQ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12160" y="4653136"/>
            <a:ext cx="1916831" cy="1916832"/>
          </a:xfrm>
          <a:prstGeom prst="rect">
            <a:avLst/>
          </a:prstGeom>
          <a:noFill/>
        </p:spPr>
      </p:pic>
      <p:pic>
        <p:nvPicPr>
          <p:cNvPr id="8198" name="Picture 6" descr="http://www.matrixnyomtato.hu/nyomtato_matrix_epson_fx870_apro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843808" y="3068960"/>
            <a:ext cx="2346077" cy="1447865"/>
          </a:xfrm>
          <a:prstGeom prst="rect">
            <a:avLst/>
          </a:prstGeom>
          <a:noFill/>
        </p:spPr>
      </p:pic>
      <p:pic>
        <p:nvPicPr>
          <p:cNvPr id="8196" name="Picture 4" descr="http://t0.gstatic.com/images?q=tbn:ANd9GcQdJQ9LwMLAZBOaTFo19EUeOw6RUe03eB6H8o6lm8JNP6-PKrCV3Q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987824" y="4797152"/>
            <a:ext cx="2650833" cy="15553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"/>
                            </p:stCondLst>
                            <p:childTnLst>
                              <p:par>
                                <p:cTn id="71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2000"/>
                            </p:stCondLst>
                            <p:childTnLst>
                              <p:par>
                                <p:cTn id="10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96752"/>
          </a:xfrm>
        </p:spPr>
        <p:txBody>
          <a:bodyPr>
            <a:prstTxWarp prst="textWave2">
              <a:avLst>
                <a:gd name="adj1" fmla="val 9566"/>
                <a:gd name="adj2" fmla="val -523"/>
              </a:avLst>
            </a:prstTxWarp>
            <a:normAutofit fontScale="9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hu-H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reflection blurRad="6350" stA="55000" endA="50" endPos="85000" dir="5400000" sy="-100000" algn="bl" rotWithShape="0"/>
                </a:effectLst>
              </a:rPr>
              <a:t>Monitorok, jellemző tulajdonságaik</a:t>
            </a:r>
            <a:r>
              <a:rPr lang="hu-HU" b="1" dirty="0" smtClean="0"/>
              <a:t/>
            </a:r>
            <a:br>
              <a:rPr lang="hu-HU" b="1" dirty="0" smtClean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1556792"/>
            <a:ext cx="8964488" cy="5301208"/>
          </a:xfrm>
        </p:spPr>
        <p:txBody>
          <a:bodyPr>
            <a:noAutofit/>
          </a:bodyPr>
          <a:lstStyle/>
          <a:p>
            <a:r>
              <a:rPr lang="hu-HU" sz="16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hu-HU" sz="1600" dirty="0">
                <a:latin typeface="Times New Roman" pitchFamily="18" charset="0"/>
                <a:cs typeface="Times New Roman" pitchFamily="18" charset="0"/>
              </a:rPr>
              <a:t>monitor az információ képi megjelenítését szolgálja, elsődleges megjelenítő eszköz. Azért használhatjuk munkánk során, mert a képernyő gyors frissülésre képes, így mindig a pillanatnyi helyzetet jelzi ki, míg a nyomtató frissülése igen körülményes. (Ott a maradandóság a cél</a:t>
            </a:r>
            <a:r>
              <a:rPr lang="hu-HU" sz="16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r>
              <a:rPr lang="hu-HU" sz="1600" dirty="0" smtClean="0">
                <a:latin typeface="Times New Roman" pitchFamily="18" charset="0"/>
                <a:cs typeface="Times New Roman" pitchFamily="18" charset="0"/>
              </a:rPr>
              <a:t>Két </a:t>
            </a:r>
            <a:r>
              <a:rPr lang="hu-HU" sz="1600" dirty="0">
                <a:latin typeface="Times New Roman" pitchFamily="18" charset="0"/>
                <a:cs typeface="Times New Roman" pitchFamily="18" charset="0"/>
              </a:rPr>
              <a:t>fontos feladata van, egyrészt az operációs rendszer üzeneteit megjeleníti, másrészt lehetővé teszi hogy a felhasználó nyomon követhesse mit tesz. A képernyő megjelenítéskor mind az ábrákat mind a betűket raszteres formában jeleníti meg, azaz képpontokhoz színt rendel és ezt a színt jeleníti meg olyan módon, hogy a </a:t>
            </a:r>
            <a:r>
              <a:rPr lang="hu-HU" sz="1600" dirty="0" err="1">
                <a:latin typeface="Times New Roman" pitchFamily="18" charset="0"/>
                <a:cs typeface="Times New Roman" pitchFamily="18" charset="0"/>
              </a:rPr>
              <a:t>piros-zöld-kék</a:t>
            </a:r>
            <a:r>
              <a:rPr lang="hu-HU" sz="1600" dirty="0">
                <a:latin typeface="Times New Roman" pitchFamily="18" charset="0"/>
                <a:cs typeface="Times New Roman" pitchFamily="18" charset="0"/>
              </a:rPr>
              <a:t> lámpák fényerejét szabályozza, így különböző színek kikeverését teszi lehetővé. (RGB színkeverés, additív színkeverés.) Az RGB színkeverésben minden színt 1-1 bájton tárolunk (0-255 értéket vehet fel). A kép minősége függ a felbontástól is, azaz hogy hány képpontra bontottuk fel a képernyőt. </a:t>
            </a:r>
          </a:p>
          <a:p>
            <a:r>
              <a:rPr lang="hu-HU" sz="1600" dirty="0">
                <a:latin typeface="Times New Roman" pitchFamily="18" charset="0"/>
                <a:cs typeface="Times New Roman" pitchFamily="18" charset="0"/>
              </a:rPr>
              <a:t>Illesztőegysége a videokártya. Ez tartalmazza az elektronikát, melyet az alaplaphoz csatlakoztatunk. A képernyő képét ez a vezérlőkártya állítja elő és rajzoltatja ki a monitorra. A vezérlőkártyák támogatják a grafikus és karakteres üzemmódokat is, ma gyakorlatilag a kétféle üzemmód egyformán jelen van, átváltását a hardver végzi, nem kell a felhasználó/programozó törődjön vele. </a:t>
            </a:r>
          </a:p>
          <a:p>
            <a:r>
              <a:rPr lang="hu-HU" sz="1600" b="1" dirty="0">
                <a:latin typeface="Times New Roman" pitchFamily="18" charset="0"/>
                <a:cs typeface="Times New Roman" pitchFamily="18" charset="0"/>
              </a:rPr>
              <a:t>Típusai:</a:t>
            </a:r>
          </a:p>
          <a:p>
            <a:pPr lvl="0"/>
            <a:r>
              <a:rPr lang="hu-HU" sz="1600" b="1" dirty="0">
                <a:latin typeface="Times New Roman" pitchFamily="18" charset="0"/>
                <a:cs typeface="Times New Roman" pitchFamily="18" charset="0"/>
              </a:rPr>
              <a:t>katódsugárcsöves</a:t>
            </a:r>
            <a:r>
              <a:rPr lang="hu-HU" sz="1600" dirty="0">
                <a:latin typeface="Times New Roman" pitchFamily="18" charset="0"/>
                <a:cs typeface="Times New Roman" pitchFamily="18" charset="0"/>
              </a:rPr>
              <a:t> (TV-hez hasonló, mély monitor. Hátránya hogy vibrál, sok helyet foglal el és nem túl nagy a képátmérő maximum 17-19” )</a:t>
            </a:r>
          </a:p>
          <a:p>
            <a:pPr lvl="0"/>
            <a:r>
              <a:rPr lang="hu-HU" sz="1600" b="1" dirty="0">
                <a:latin typeface="Times New Roman" pitchFamily="18" charset="0"/>
                <a:cs typeface="Times New Roman" pitchFamily="18" charset="0"/>
              </a:rPr>
              <a:t>folyadékkristályos</a:t>
            </a:r>
            <a:r>
              <a:rPr lang="hu-HU" sz="1600" dirty="0">
                <a:latin typeface="Times New Roman" pitchFamily="18" charset="0"/>
                <a:cs typeface="Times New Roman" pitchFamily="18" charset="0"/>
              </a:rPr>
              <a:t> (LCD), asztali lapos monitorok. A szem számára kellemesebb, nem vibrál, nagy képernyőátmérő is elérhető, kevés helyet foglal.</a:t>
            </a:r>
          </a:p>
          <a:p>
            <a:pPr lvl="0"/>
            <a:r>
              <a:rPr lang="hu-HU" sz="1600" b="1" dirty="0">
                <a:latin typeface="Times New Roman" pitchFamily="18" charset="0"/>
                <a:cs typeface="Times New Roman" pitchFamily="18" charset="0"/>
              </a:rPr>
              <a:t>gázplazmás</a:t>
            </a:r>
            <a:r>
              <a:rPr lang="hu-HU" sz="1600" dirty="0">
                <a:latin typeface="Times New Roman" pitchFamily="18" charset="0"/>
                <a:cs typeface="Times New Roman" pitchFamily="18" charset="0"/>
              </a:rPr>
              <a:t> (TFT) laptopoknál terjedt el. Szintén nem vibrál</a:t>
            </a:r>
            <a:r>
              <a:rPr lang="hu-HU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hu-H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>
            <a:prstTxWarp prst="textDoubleWave1">
              <a:avLst>
                <a:gd name="adj1" fmla="val 7427"/>
                <a:gd name="adj2" fmla="val -980"/>
              </a:avLst>
            </a:prstTxWarp>
            <a:normAutofit fontScale="90000"/>
          </a:bodyPr>
          <a:lstStyle/>
          <a:p>
            <a:r>
              <a:rPr lang="hu-HU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Jellemző tulajdonságaik</a:t>
            </a:r>
            <a:br>
              <a:rPr lang="hu-HU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endParaRPr lang="hu-HU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4294967295"/>
          </p:nvPr>
        </p:nvSpPr>
        <p:spPr>
          <a:xfrm>
            <a:off x="0" y="1196752"/>
            <a:ext cx="8964613" cy="5445125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hu-HU" b="1" dirty="0" smtClean="0">
                <a:latin typeface="Times New Roman" pitchFamily="18" charset="0"/>
                <a:cs typeface="Times New Roman" pitchFamily="18" charset="0"/>
              </a:rPr>
              <a:t>Fizikai </a:t>
            </a:r>
            <a:r>
              <a:rPr lang="hu-HU" b="1" dirty="0">
                <a:latin typeface="Times New Roman" pitchFamily="18" charset="0"/>
                <a:cs typeface="Times New Roman" pitchFamily="18" charset="0"/>
              </a:rPr>
              <a:t>mérete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 (képátlóval adják meg). A képernyő megjelenítő felületének átlóját jelenti amit </a:t>
            </a:r>
            <a:r>
              <a:rPr lang="hu-HU" dirty="0" err="1">
                <a:latin typeface="Times New Roman" pitchFamily="18" charset="0"/>
                <a:cs typeface="Times New Roman" pitchFamily="18" charset="0"/>
              </a:rPr>
              <a:t>col-ban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hu-HU" dirty="0" err="1">
                <a:latin typeface="Times New Roman" pitchFamily="18" charset="0"/>
                <a:cs typeface="Times New Roman" pitchFamily="18" charset="0"/>
              </a:rPr>
              <a:t>inch-ben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) adnak meg. 1col=1inch=2,54 cm. (felső dupla aposztróffal jelzik). Minimum 14”, de elterjedt a 17”, és létezik 19”, 21”</a:t>
            </a:r>
            <a:r>
              <a:rPr lang="hu-HU" dirty="0" err="1">
                <a:latin typeface="Times New Roman" pitchFamily="18" charset="0"/>
                <a:cs typeface="Times New Roman" pitchFamily="18" charset="0"/>
              </a:rPr>
              <a:t>-os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 képernyő is. A képátlóval az ára is nő.</a:t>
            </a:r>
          </a:p>
          <a:p>
            <a:pPr lvl="0"/>
            <a:r>
              <a:rPr lang="hu-HU" b="1" dirty="0">
                <a:latin typeface="Times New Roman" pitchFamily="18" charset="0"/>
                <a:cs typeface="Times New Roman" pitchFamily="18" charset="0"/>
              </a:rPr>
              <a:t>Frekvenciája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 Azt fejezi ki milyen gyakran frissül a képernyő. Minél nagyobb ez az érték annál kevésbé vibrál a monitor. Ezt az adatot </a:t>
            </a:r>
            <a:r>
              <a:rPr lang="hu-HU" dirty="0" err="1">
                <a:latin typeface="Times New Roman" pitchFamily="18" charset="0"/>
                <a:cs typeface="Times New Roman" pitchFamily="18" charset="0"/>
              </a:rPr>
              <a:t>Hertz-ben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 adják meg, és azt fejezi ki, hogy 1 másodperc alatt hányszor rajzolja újra a számítógép a képernyőt. </a:t>
            </a:r>
          </a:p>
          <a:p>
            <a:pPr lvl="0"/>
            <a:r>
              <a:rPr lang="hu-HU" b="1" dirty="0">
                <a:latin typeface="Times New Roman" pitchFamily="18" charset="0"/>
                <a:cs typeface="Times New Roman" pitchFamily="18" charset="0"/>
              </a:rPr>
              <a:t>Képfelbontás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: a képernyő hányszor hány pixelből áll. Szorzatként adják meg, ami azt fejezi ki hány sor van és soronként hány képpont. Legelterjedtebb felbontások: 640x480; 800x600;1024x768). Minél nagyobb ez a szorzat annál részletgazdagabb a monitor. Ma minimum 1024x768-as felbontást kell tudnia a monitoroknak. </a:t>
            </a:r>
          </a:p>
          <a:p>
            <a:pPr lvl="0"/>
            <a:r>
              <a:rPr lang="hu-HU" b="1" dirty="0">
                <a:latin typeface="Times New Roman" pitchFamily="18" charset="0"/>
                <a:cs typeface="Times New Roman" pitchFamily="18" charset="0"/>
              </a:rPr>
              <a:t>Színkezelés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. Létezik monokróm képernyő, ami egyfajta színt tud annak </a:t>
            </a:r>
            <a:r>
              <a:rPr lang="hu-HU" dirty="0" err="1">
                <a:latin typeface="Times New Roman" pitchFamily="18" charset="0"/>
                <a:cs typeface="Times New Roman" pitchFamily="18" charset="0"/>
              </a:rPr>
              <a:t>kb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 3 különböző fényerejét képes megkülönböztetni. És létezik színes, mely </a:t>
            </a:r>
            <a:r>
              <a:rPr lang="hu-HU" dirty="0" err="1">
                <a:latin typeface="Times New Roman" pitchFamily="18" charset="0"/>
                <a:cs typeface="Times New Roman" pitchFamily="18" charset="0"/>
              </a:rPr>
              <a:t>kb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 1 millió színárnyalatot képes produkálni. </a:t>
            </a:r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prstTxWarp prst="textWave2">
              <a:avLst/>
            </a:prstTxWarp>
            <a:normAutofit fontScale="90000"/>
          </a:bodyPr>
          <a:lstStyle/>
          <a:p>
            <a:r>
              <a:rPr lang="hu-HU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Nyomtatók csoportosítása, jellemzői</a:t>
            </a:r>
            <a:r>
              <a:rPr lang="hu-HU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hu-HU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</a:br>
            <a:endParaRPr lang="hu-HU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1772816"/>
            <a:ext cx="8229600" cy="2404861"/>
          </a:xfrm>
        </p:spPr>
        <p:txBody>
          <a:bodyPr>
            <a:normAutofit fontScale="70000" lnSpcReduction="20000"/>
          </a:bodyPr>
          <a:lstStyle/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nyomtató szöveges vagy grafikus információt papíron vagy más adathordozón (fájl, fólia…) jelenít meg. </a:t>
            </a:r>
            <a:r>
              <a:rPr lang="hu-HU" dirty="0" err="1">
                <a:latin typeface="Times New Roman" pitchFamily="18" charset="0"/>
                <a:cs typeface="Times New Roman" pitchFamily="18" charset="0"/>
              </a:rPr>
              <a:t>Szubsztraktív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 színkeverést alkalmaznak, mely a CMYK (türkiz, bíbor, sárga +fekete) színek keverékéből állít elő minden színt. A feketére nem lenne szükség, de a 3 szín keveréke inkább szürke árnyalatú, és költségtakarékosabb is a fekete patronnal előállítani a fekete színt, mint a másik 3 egyenlő arányú összekeverésével. Mivel minden színt 1 bájton tárolunk el, ezért 4 bájtos számokkal adható meg egy képpont színe. </a:t>
            </a:r>
            <a:endParaRPr lang="hu-HU" dirty="0" smtClean="0">
              <a:latin typeface="Times New Roman" pitchFamily="18" charset="0"/>
              <a:cs typeface="Times New Roman" pitchFamily="18" charset="0"/>
            </a:endParaRPr>
          </a:p>
          <a:p>
            <a:endParaRPr lang="hu-HU" dirty="0"/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prstTxWarp prst="textDoubleWave1">
              <a:avLst/>
            </a:prstTxWarp>
            <a:normAutofit fontScale="90000"/>
          </a:bodyPr>
          <a:lstStyle/>
          <a:p>
            <a:r>
              <a:rPr lang="hu-H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Csoportosításuk működési elvük szerint történik:</a:t>
            </a:r>
            <a:r>
              <a:rPr lang="hu-H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/>
            </a:r>
            <a:br>
              <a:rPr lang="hu-H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</a:br>
            <a:endParaRPr lang="hu-HU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1">
              <a:buNone/>
            </a:pPr>
            <a:r>
              <a:rPr lang="hu-HU" b="1" dirty="0" smtClean="0">
                <a:latin typeface="Times New Roman" pitchFamily="18" charset="0"/>
                <a:cs typeface="Times New Roman" pitchFamily="18" charset="0"/>
              </a:rPr>
              <a:t>Karakternyomtatók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: sornyomtatók. az írógéphez hasonlóan jeleníti meg a karaktereket, betűhengerek segítségével. A betűhengereken, egy-egy karakter domború képe nyomódik a festékszalagon keresztül a papírhoz. Ennek megfelelően csak szöveges, karakteres fájlok nyomtatására képesek. Ütő nyomtatók, hangosak, de rendkívül gyorsak. Ma ritkán használják. (</a:t>
            </a:r>
            <a:r>
              <a:rPr lang="hu-HU" dirty="0" err="1">
                <a:latin typeface="Times New Roman" pitchFamily="18" charset="0"/>
                <a:cs typeface="Times New Roman" pitchFamily="18" charset="0"/>
              </a:rPr>
              <a:t>pl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 választási cetlik kinyomtatásánál előfordul)</a:t>
            </a:r>
            <a:endParaRPr lang="hu-HU" sz="4000" dirty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hu-HU" b="1" dirty="0">
                <a:latin typeface="Times New Roman" pitchFamily="18" charset="0"/>
                <a:cs typeface="Times New Roman" pitchFamily="18" charset="0"/>
              </a:rPr>
              <a:t>Mátrix nyomtatók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: Ütőelvű nyomtatók, de itt tűk nyomják a festékszalagot a papírhoz. Az írófej vízszintesen mozog, a papír pedig függőlegesen, így minden pont elérhető. Minőségét a tűk száma határozza meg, minél több tűből áll annál finomabb a felbontása. Előnyei, hogy olcsó, kicsi a fenntartási költsége, és egyszerre több példányú nyomtatásra is képes a többi nyomtatóval ellentétben. (létezik színes változata is.)</a:t>
            </a:r>
            <a:endParaRPr lang="hu-HU" sz="4000" dirty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hu-HU" b="1" dirty="0">
                <a:latin typeface="Times New Roman" pitchFamily="18" charset="0"/>
                <a:cs typeface="Times New Roman" pitchFamily="18" charset="0"/>
              </a:rPr>
              <a:t>Tintasugaras nyomtató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: A nyomtatófej a papír előtt vízszintesen mozog, melyben kis fúvókákon keresztül a patronból a festékcseppek a papírra kerülnek. Előnye: alacsony a készülék ár (laponkénti költség jóval drágább mint a lézernyomtatónál!) jó minőségű nyomtatás. Hátránya: drága a fenntartási ár és ez a leglassúbb nyomtatófajta.</a:t>
            </a:r>
            <a:endParaRPr lang="hu-HU" sz="4000" dirty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hu-HU" b="1" dirty="0">
                <a:latin typeface="Times New Roman" pitchFamily="18" charset="0"/>
                <a:cs typeface="Times New Roman" pitchFamily="18" charset="0"/>
              </a:rPr>
              <a:t>Lézernyomtató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: a nyomtatóban egy fényérzékeny henger felületét egy fénysugár pásztázza 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végig, és 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elektrosztatikusan feltölti a nyomtatási mintának megfelelően. A feltöltött felületre a </a:t>
            </a:r>
            <a:r>
              <a:rPr lang="hu-HU" dirty="0" err="1">
                <a:latin typeface="Times New Roman" pitchFamily="18" charset="0"/>
                <a:cs typeface="Times New Roman" pitchFamily="18" charset="0"/>
              </a:rPr>
              <a:t>tonerből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 (=festékpatron, mely porfestéket tartalmaz) a töltöttséggel arányosan tapad festékpor, melyet a papírra ken, majd magas hőmérsékleten ráégetik. Előnye hogy ennek legjobb a nyomtatási minősége, igen gyors, nagykapacitású. Hátránya hogy drága a készülék ára. (de a fenntartása olcsóbb mint a tintasugarasoké, annak ellenére, hogy 1 patron jóval drágább, de sokszorosát tudja vele nyomtatni az ember. )</a:t>
            </a:r>
            <a:endParaRPr lang="hu-HU" sz="4000" dirty="0">
              <a:latin typeface="Times New Roman" pitchFamily="18" charset="0"/>
              <a:cs typeface="Times New Roman" pitchFamily="18" charset="0"/>
            </a:endParaRPr>
          </a:p>
          <a:p>
            <a:endParaRPr lang="hu-H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2051720" y="692696"/>
          <a:ext cx="5220072" cy="6165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églalap 5"/>
          <p:cNvSpPr/>
          <p:nvPr/>
        </p:nvSpPr>
        <p:spPr>
          <a:xfrm>
            <a:off x="2843808" y="0"/>
            <a:ext cx="35283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36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Csoportosításuk:</a:t>
            </a:r>
            <a:endParaRPr lang="hu-H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prstTxWarp prst="textDoubleWave1">
              <a:avLst/>
            </a:prstTxWarp>
            <a:normAutofit fontScale="90000"/>
          </a:bodyPr>
          <a:lstStyle/>
          <a:p>
            <a:r>
              <a:rPr lang="hu-HU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Az egyes nyomtatási eljárások előnyei és hátrányai: </a:t>
            </a:r>
            <a:endParaRPr lang="hu-HU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0" y="1484784"/>
          <a:ext cx="9144000" cy="5373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1201</Words>
  <Application>Microsoft Office PowerPoint</Application>
  <PresentationFormat>Diavetítés a képernyőre (4:3 oldalarány)</PresentationFormat>
  <Paragraphs>64</Paragraphs>
  <Slides>12</Slides>
  <Notes>1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3" baseType="lpstr">
      <vt:lpstr>Office-téma</vt:lpstr>
      <vt:lpstr>Kiviteli perifériák Nagy Ferenc 6.b Felkészítő tanár:Salamon Róza</vt:lpstr>
      <vt:lpstr>A kiviteli perifériák feladatai és csoportosításuk </vt:lpstr>
      <vt:lpstr>Kiviteli perifériák:</vt:lpstr>
      <vt:lpstr>Monitorok, jellemző tulajdonságaik </vt:lpstr>
      <vt:lpstr>Jellemző tulajdonságaik </vt:lpstr>
      <vt:lpstr>Nyomtatók csoportosítása, jellemzői </vt:lpstr>
      <vt:lpstr>Csoportosításuk működési elvük szerint történik: </vt:lpstr>
      <vt:lpstr>8. dia</vt:lpstr>
      <vt:lpstr>Az egyes nyomtatási eljárások előnyei és hátrányai: </vt:lpstr>
      <vt:lpstr>Nyomtatók jellemzői: </vt:lpstr>
      <vt:lpstr>Egyéb kiviteli perifériák </vt:lpstr>
      <vt:lpstr>Források: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Kiviteli perifériák Nagy Ferenc Felkészítő tanár:Salamon Róza</dc:title>
  <dc:creator>Fecó</dc:creator>
  <cp:lastModifiedBy>Fecó</cp:lastModifiedBy>
  <cp:revision>24</cp:revision>
  <dcterms:created xsi:type="dcterms:W3CDTF">2012-02-01T15:02:14Z</dcterms:created>
  <dcterms:modified xsi:type="dcterms:W3CDTF">2012-02-01T18:48:40Z</dcterms:modified>
</cp:coreProperties>
</file>