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8000"/>
    </p:penClr>
  </p:showPr>
  <p:clrMru>
    <a:srgbClr val="DCB422"/>
    <a:srgbClr val="99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71" autoAdjust="0"/>
  </p:normalViewPr>
  <p:slideViewPr>
    <p:cSldViewPr>
      <p:cViewPr varScale="1">
        <p:scale>
          <a:sx n="89" d="100"/>
          <a:sy n="89" d="100"/>
        </p:scale>
        <p:origin x="-102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DDD6315-1611-46CA-BDDF-6A951F26687B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4FA0A7-C7D6-481A-98B6-8AE628E2EFE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Megnyitható a Windows Intézőben egy Word dokumentumra való dupla kattintással vagy az asztalon található Word ikonra kétszer kattintva.</a:t>
            </a:r>
          </a:p>
        </p:txBody>
      </p:sp>
      <p:sp>
        <p:nvSpPr>
          <p:cNvPr id="16387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F735F0-641C-4B17-9F06-F0EED9DC7B1B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CFE64-DACC-4A1B-9689-BD192A77461B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BE613-539A-4560-86E0-72120B11CC1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BF52B-AA8F-4C43-9A34-44043A1A0418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A32A8-9AE2-4F36-8EEF-031BB8D7AB4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0D91C-884F-4B13-A605-3239BE224A4F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79CDE-9017-4886-9C69-0803CD19584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0ACEE-F1FE-42F5-8AB9-B61E5277A3EF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80C23-DC71-4334-998E-E9EE35A8781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94D14-29E4-4ED2-A5E3-A8722CB9E3FB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42671-E6FA-4C0F-AA49-72D2F2A8E26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10E8B-EE4E-43CD-9F28-CC6BDB45D733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EC934-FA4D-4EC2-9331-7193B5958B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6165C-CD12-4CEB-91A9-013E3C20AE71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7B771-8082-4EAE-8043-9936C36A8F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9A545-0071-483A-BF99-320FB9C99A14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94881-4EBD-41A7-8E49-6902944D3D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CBB96-6B9A-4FE6-8763-0C0CE03EAF37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C8B9-03CE-47C7-BA18-7D4C9320CB5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4DD7A-0A4A-4C36-9D94-70EF0B49DFA4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AD78E-1C11-4EEC-8A69-B46F799CB3D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erékszögű háromszög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71A63-1338-4CDF-AFDB-BAF82FBA4E30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73EAE-7783-4B7F-95A3-07900E5178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BD7EBD-DD10-4BED-8C0D-649C8F7E4115}" type="datetimeFigureOut">
              <a:rPr lang="hu-HU"/>
              <a:pPr>
                <a:defRPr/>
              </a:pPr>
              <a:t>2012.02.10.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534F92-0848-4F9D-B075-EDBFB3C7D6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7030A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7030A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E622C1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620713"/>
            <a:ext cx="8353425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sz="3600">
                <a:solidFill>
                  <a:srgbClr val="9900CC"/>
                </a:solidFill>
                <a:latin typeface="Algerian" pitchFamily="82" charset="0"/>
              </a:rPr>
              <a:t>Képek beillesztése, formázása  dokumentumokban </a:t>
            </a:r>
          </a:p>
          <a:p>
            <a:pPr algn="ctr"/>
            <a:r>
              <a:rPr lang="hu-HU" sz="3600">
                <a:solidFill>
                  <a:srgbClr val="9900CC"/>
                </a:solidFill>
                <a:latin typeface="Algerian" pitchFamily="82" charset="0"/>
              </a:rPr>
              <a:t/>
            </a:r>
            <a:br>
              <a:rPr lang="hu-HU" sz="3600">
                <a:solidFill>
                  <a:srgbClr val="9900CC"/>
                </a:solidFill>
                <a:latin typeface="Algerian" pitchFamily="82" charset="0"/>
              </a:rPr>
            </a:br>
            <a:r>
              <a:rPr lang="hu-HU" sz="3200">
                <a:solidFill>
                  <a:srgbClr val="9900CC"/>
                </a:solidFill>
                <a:latin typeface="Algerian" pitchFamily="82" charset="0"/>
              </a:rPr>
              <a:t>Matuska Glória Virág  8.a</a:t>
            </a:r>
            <a:br>
              <a:rPr lang="hu-HU" sz="3200">
                <a:solidFill>
                  <a:srgbClr val="9900CC"/>
                </a:solidFill>
                <a:latin typeface="Algerian" pitchFamily="82" charset="0"/>
              </a:rPr>
            </a:br>
            <a:r>
              <a:rPr lang="hu-HU" sz="3200">
                <a:solidFill>
                  <a:srgbClr val="9900CC"/>
                </a:solidFill>
                <a:latin typeface="Algerian" pitchFamily="82" charset="0"/>
              </a:rPr>
              <a:t>Felkészítő tanár: Salamon Róza</a:t>
            </a:r>
          </a:p>
          <a:p>
            <a:pPr algn="ctr"/>
            <a:r>
              <a:rPr lang="hu-HU" sz="3200">
                <a:solidFill>
                  <a:srgbClr val="9900CC"/>
                </a:solidFill>
                <a:latin typeface="Algerian" pitchFamily="82" charset="0"/>
              </a:rPr>
              <a:t/>
            </a:r>
            <a:br>
              <a:rPr lang="hu-HU" sz="3200">
                <a:solidFill>
                  <a:srgbClr val="9900CC"/>
                </a:solidFill>
                <a:latin typeface="Algerian" pitchFamily="82" charset="0"/>
              </a:rPr>
            </a:br>
            <a:r>
              <a:rPr lang="hu-HU" sz="3200">
                <a:solidFill>
                  <a:srgbClr val="9900CC"/>
                </a:solidFill>
                <a:latin typeface="Algerian" pitchFamily="82" charset="0"/>
              </a:rPr>
              <a:t>Dr. Török. Béla Általános Iskola</a:t>
            </a:r>
          </a:p>
        </p:txBody>
      </p:sp>
    </p:spTree>
  </p:cSld>
  <p:clrMapOvr>
    <a:masterClrMapping/>
  </p:clrMapOvr>
  <p:transition advClick="0"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576262"/>
          </a:xfrm>
        </p:spPr>
        <p:txBody>
          <a:bodyPr>
            <a:normAutofit/>
          </a:bodyPr>
          <a:lstStyle/>
          <a:p>
            <a:r>
              <a:rPr lang="hu-HU" sz="2200" b="1" smtClean="0">
                <a:latin typeface="Copperplate Gothic Bold" pitchFamily="34" charset="0"/>
              </a:rPr>
              <a:t>Olvasás teljes képernyőn nézet</a:t>
            </a:r>
            <a:br>
              <a:rPr lang="hu-HU" sz="2200" b="1" smtClean="0">
                <a:latin typeface="Copperplate Gothic Bold" pitchFamily="34" charset="0"/>
              </a:rPr>
            </a:br>
            <a:endParaRPr lang="hu-HU" sz="2200" b="1" smtClean="0">
              <a:latin typeface="Copperplate Gothic Bold" pitchFamily="34" charset="0"/>
            </a:endParaRPr>
          </a:p>
        </p:txBody>
      </p:sp>
      <p:sp>
        <p:nvSpPr>
          <p:cNvPr id="24578" name="Tartalom helye 4"/>
          <p:cNvSpPr>
            <a:spLocks noGrp="1"/>
          </p:cNvSpPr>
          <p:nvPr>
            <p:ph sz="half" idx="1"/>
          </p:nvPr>
        </p:nvSpPr>
        <p:spPr>
          <a:xfrm>
            <a:off x="468313" y="620713"/>
            <a:ext cx="8289925" cy="5616575"/>
          </a:xfrm>
        </p:spPr>
        <p:txBody>
          <a:bodyPr/>
          <a:lstStyle/>
          <a:p>
            <a:r>
              <a:rPr lang="hu-HU" sz="1600" smtClean="0">
                <a:solidFill>
                  <a:srgbClr val="DCB422"/>
                </a:solidFill>
                <a:latin typeface="Copperplate Gothic Bold" pitchFamily="34" charset="0"/>
              </a:rPr>
              <a:t>Nem a szöveg beírására vagy formázására szolgál, hanem olvasásra és egyes részek kiemelésére vagy megjegyzések hozzáfűzésére. A nézetből az </a:t>
            </a:r>
            <a:r>
              <a:rPr lang="hu-HU" sz="1600" b="1" smtClean="0">
                <a:solidFill>
                  <a:srgbClr val="DCB422"/>
                </a:solidFill>
                <a:latin typeface="Copperplate Gothic Bold" pitchFamily="34" charset="0"/>
              </a:rPr>
              <a:t>ESC gomb</a:t>
            </a:r>
            <a:r>
              <a:rPr lang="hu-HU" sz="1600" smtClean="0">
                <a:solidFill>
                  <a:srgbClr val="DCB422"/>
                </a:solidFill>
                <a:latin typeface="Copperplate Gothic Bold" pitchFamily="34" charset="0"/>
              </a:rPr>
              <a:t>bal lehet kilépni. </a:t>
            </a:r>
            <a:br>
              <a:rPr lang="hu-HU" sz="1600" smtClean="0">
                <a:solidFill>
                  <a:srgbClr val="DCB422"/>
                </a:solidFill>
                <a:latin typeface="Copperplate Gothic Bold" pitchFamily="34" charset="0"/>
              </a:rPr>
            </a:br>
            <a:r>
              <a:rPr lang="hu-HU" sz="1600" smtClean="0">
                <a:solidFill>
                  <a:srgbClr val="DCB422"/>
                </a:solidFill>
                <a:latin typeface="Copperplate Gothic Bold" pitchFamily="34" charset="0"/>
              </a:rPr>
              <a:t>Az </a:t>
            </a:r>
            <a:r>
              <a:rPr lang="hu-HU" sz="1600" b="1" smtClean="0">
                <a:solidFill>
                  <a:srgbClr val="DCB422"/>
                </a:solidFill>
                <a:latin typeface="Copperplate Gothic Bold" pitchFamily="34" charset="0"/>
              </a:rPr>
              <a:t>Olvasás teljes képernyőn nézet a Nézet menüszalag Olvasás teljes képernyőn parancs</a:t>
            </a:r>
            <a:r>
              <a:rPr lang="hu-HU" sz="1600" smtClean="0">
                <a:solidFill>
                  <a:srgbClr val="DCB422"/>
                </a:solidFill>
                <a:latin typeface="Copperplate Gothic Bold" pitchFamily="34" charset="0"/>
              </a:rPr>
              <a:t>ával vagy a státusz sor </a:t>
            </a:r>
            <a:r>
              <a:rPr lang="hu-HU" sz="1600" b="1" smtClean="0">
                <a:solidFill>
                  <a:srgbClr val="DCB422"/>
                </a:solidFill>
                <a:latin typeface="Copperplate Gothic Bold" pitchFamily="34" charset="0"/>
              </a:rPr>
              <a:t>Olvasás teljes képernyőn ikon</a:t>
            </a:r>
            <a:r>
              <a:rPr lang="hu-HU" sz="1600" smtClean="0">
                <a:solidFill>
                  <a:srgbClr val="DCB422"/>
                </a:solidFill>
                <a:latin typeface="Copperplate Gothic Bold" pitchFamily="34" charset="0"/>
              </a:rPr>
              <a:t>jával választható ki.</a:t>
            </a:r>
          </a:p>
          <a:p>
            <a:endParaRPr lang="hu-HU" sz="1600" smtClean="0">
              <a:solidFill>
                <a:srgbClr val="DCB422"/>
              </a:solidFill>
              <a:latin typeface="Copperplate Gothic Bold" pitchFamily="34" charset="0"/>
            </a:endParaRPr>
          </a:p>
          <a:p>
            <a:endParaRPr lang="hu-HU" sz="1600" smtClean="0">
              <a:solidFill>
                <a:srgbClr val="DCB422"/>
              </a:solidFill>
              <a:latin typeface="Copperplate Gothic Bold" pitchFamily="34" charset="0"/>
            </a:endParaRPr>
          </a:p>
          <a:p>
            <a:r>
              <a:rPr lang="hu-HU" sz="1600" smtClean="0">
                <a:solidFill>
                  <a:srgbClr val="DCB422"/>
                </a:solidFill>
                <a:latin typeface="Copperplate Gothic Bold" pitchFamily="34" charset="0"/>
              </a:rPr>
              <a:t>Ez a nézet a dokumentumot a képernyő teljes méretében jeleníti meg. A jobb olvashatóság érdekében a kezelőfelület, pl. a menüszalag sem jelenik meg.</a:t>
            </a:r>
          </a:p>
          <a:p>
            <a:endParaRPr lang="hu-HU" sz="1600" smtClean="0">
              <a:solidFill>
                <a:srgbClr val="DCB422"/>
              </a:solidFill>
            </a:endParaRPr>
          </a:p>
          <a:p>
            <a:endParaRPr lang="hu-HU" sz="1800" smtClean="0">
              <a:solidFill>
                <a:srgbClr val="DCB422"/>
              </a:solidFill>
            </a:endParaRPr>
          </a:p>
          <a:p>
            <a:endParaRPr lang="hu-HU" sz="1800" smtClean="0">
              <a:solidFill>
                <a:srgbClr val="DCB422"/>
              </a:solidFill>
            </a:endParaRPr>
          </a:p>
          <a:p>
            <a:endParaRPr lang="hu-HU" sz="1800" smtClean="0"/>
          </a:p>
          <a:p>
            <a:endParaRPr lang="hu-HU" sz="1800" smtClean="0"/>
          </a:p>
          <a:p>
            <a:endParaRPr lang="hu-HU" sz="1800" smtClean="0"/>
          </a:p>
        </p:txBody>
      </p:sp>
      <p:pic>
        <p:nvPicPr>
          <p:cNvPr id="12290" name="Picture 2" descr="w7_nezet_piszkozat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2205038"/>
            <a:ext cx="26765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w7_nezet_piszkoz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3716338"/>
            <a:ext cx="4473575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490538"/>
          </a:xfrm>
        </p:spPr>
        <p:txBody>
          <a:bodyPr>
            <a:normAutofit/>
          </a:bodyPr>
          <a:lstStyle/>
          <a:p>
            <a:r>
              <a:rPr lang="hu-HU" sz="2400" b="1" smtClean="0">
                <a:latin typeface="Baskerville Old Face" pitchFamily="18" charset="0"/>
              </a:rPr>
              <a:t>Piszkozat nézet</a:t>
            </a:r>
            <a:r>
              <a:rPr lang="hu-HU" sz="4500" b="1" smtClean="0">
                <a:latin typeface="Baskerville Old Face" pitchFamily="18" charset="0"/>
              </a:rPr>
              <a:t/>
            </a:r>
            <a:br>
              <a:rPr lang="hu-HU" sz="4500" b="1" smtClean="0">
                <a:latin typeface="Baskerville Old Face" pitchFamily="18" charset="0"/>
              </a:rPr>
            </a:br>
            <a:endParaRPr lang="hu-HU" sz="4500" b="1" smtClean="0">
              <a:latin typeface="Baskerville Old Face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58324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hu-HU" smtClean="0"/>
              <a:t>     </a:t>
            </a:r>
            <a:r>
              <a:rPr lang="hu-HU" sz="2200" smtClean="0">
                <a:solidFill>
                  <a:srgbClr val="DCB422"/>
                </a:solidFill>
                <a:latin typeface="Baskerville Old Face" pitchFamily="18" charset="0"/>
              </a:rPr>
              <a:t>A szöveg gyors beírására és módosítására alkalmazható. </a:t>
            </a:r>
            <a:br>
              <a:rPr lang="hu-HU" sz="2200" smtClean="0">
                <a:solidFill>
                  <a:srgbClr val="DCB422"/>
                </a:solidFill>
                <a:latin typeface="Baskerville Old Face" pitchFamily="18" charset="0"/>
              </a:rPr>
            </a:br>
            <a:r>
              <a:rPr lang="hu-HU" sz="2200" smtClean="0">
                <a:solidFill>
                  <a:srgbClr val="DCB422"/>
                </a:solidFill>
                <a:latin typeface="Baskerville Old Face" pitchFamily="18" charset="0"/>
              </a:rPr>
              <a:t>A </a:t>
            </a:r>
            <a:r>
              <a:rPr lang="hu-HU" sz="2200" b="1" smtClean="0">
                <a:solidFill>
                  <a:srgbClr val="DCB422"/>
                </a:solidFill>
                <a:latin typeface="Baskerville Old Face" pitchFamily="18" charset="0"/>
              </a:rPr>
              <a:t>Piszkozat nézet elrendezés</a:t>
            </a:r>
            <a:r>
              <a:rPr lang="hu-HU" sz="2200" smtClean="0">
                <a:solidFill>
                  <a:srgbClr val="DCB422"/>
                </a:solidFill>
                <a:latin typeface="Baskerville Old Face" pitchFamily="18" charset="0"/>
              </a:rPr>
              <a:t> a </a:t>
            </a:r>
            <a:r>
              <a:rPr lang="hu-HU" sz="2200" b="1" smtClean="0">
                <a:solidFill>
                  <a:srgbClr val="DCB422"/>
                </a:solidFill>
                <a:latin typeface="Baskerville Old Face" pitchFamily="18" charset="0"/>
              </a:rPr>
              <a:t>Nézet menüszalag Piszkozat parancs</a:t>
            </a:r>
            <a:r>
              <a:rPr lang="hu-HU" sz="2200" smtClean="0">
                <a:solidFill>
                  <a:srgbClr val="DCB422"/>
                </a:solidFill>
                <a:latin typeface="Baskerville Old Face" pitchFamily="18" charset="0"/>
              </a:rPr>
              <a:t>ával vagy a státusz sor </a:t>
            </a:r>
            <a:r>
              <a:rPr lang="hu-HU" sz="2200" b="1" smtClean="0">
                <a:solidFill>
                  <a:srgbClr val="DCB422"/>
                </a:solidFill>
                <a:latin typeface="Baskerville Old Face" pitchFamily="18" charset="0"/>
              </a:rPr>
              <a:t>Piszkozat ikon</a:t>
            </a:r>
            <a:r>
              <a:rPr lang="hu-HU" sz="2200" smtClean="0">
                <a:solidFill>
                  <a:srgbClr val="DCB422"/>
                </a:solidFill>
                <a:latin typeface="Baskerville Old Face" pitchFamily="18" charset="0"/>
              </a:rPr>
              <a:t>jával választható ki. 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hu-HU" sz="2200" smtClean="0">
              <a:solidFill>
                <a:srgbClr val="DCB422"/>
              </a:solidFill>
              <a:latin typeface="Baskerville Old Face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hu-HU" sz="2200" smtClean="0">
              <a:solidFill>
                <a:srgbClr val="DCB422"/>
              </a:solidFill>
              <a:latin typeface="Baskerville Old Face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hu-HU" sz="2200" smtClean="0">
              <a:solidFill>
                <a:srgbClr val="DCB422"/>
              </a:solidFill>
              <a:latin typeface="Baskerville Old Face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hu-HU" sz="2200" smtClean="0">
              <a:solidFill>
                <a:srgbClr val="DCB422"/>
              </a:solidFill>
              <a:latin typeface="Baskerville Old Face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hu-HU" sz="2200" smtClean="0">
              <a:solidFill>
                <a:srgbClr val="DCB422"/>
              </a:solidFill>
              <a:latin typeface="Baskerville Old Face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hu-HU" sz="2200" smtClean="0">
              <a:solidFill>
                <a:srgbClr val="DCB422"/>
              </a:solidFill>
              <a:latin typeface="Baskerville Old Face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hu-HU" sz="2200" smtClean="0">
              <a:solidFill>
                <a:srgbClr val="DCB422"/>
              </a:solidFill>
              <a:latin typeface="Baskerville Old Face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hu-HU" sz="2200" smtClean="0">
              <a:solidFill>
                <a:srgbClr val="DCB422"/>
              </a:solidFill>
              <a:latin typeface="Baskerville Old Face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hu-HU" sz="2200" smtClean="0">
                <a:solidFill>
                  <a:srgbClr val="DCB422"/>
                </a:solidFill>
                <a:latin typeface="Baskerville Old Face" pitchFamily="18" charset="0"/>
              </a:rPr>
              <a:t/>
            </a:r>
            <a:br>
              <a:rPr lang="hu-HU" sz="2200" smtClean="0">
                <a:solidFill>
                  <a:srgbClr val="DCB422"/>
                </a:solidFill>
                <a:latin typeface="Baskerville Old Face" pitchFamily="18" charset="0"/>
              </a:rPr>
            </a:br>
            <a:r>
              <a:rPr lang="hu-HU" sz="2200" smtClean="0">
                <a:solidFill>
                  <a:srgbClr val="DCB422"/>
                </a:solidFill>
                <a:latin typeface="Baskerville Old Face" pitchFamily="18" charset="0"/>
              </a:rPr>
              <a:t>Ebben a nézetben az objektumok egy része nem, vagy nem ott jelenik meg, ahol ténylegesen a kinyomtatás után lesz. A dokumentum hosszú ívként  jelenik meg. Az oldaltöréseket pontozott vonal jelöli. </a:t>
            </a:r>
            <a:r>
              <a:rPr lang="hu-HU" smtClean="0">
                <a:solidFill>
                  <a:srgbClr val="DCB422"/>
                </a:solidFill>
                <a:latin typeface="Baskerville Old Face" pitchFamily="18" charset="0"/>
              </a:rPr>
              <a:t/>
            </a:r>
            <a:br>
              <a:rPr lang="hu-HU" smtClean="0">
                <a:solidFill>
                  <a:srgbClr val="DCB422"/>
                </a:solidFill>
                <a:latin typeface="Baskerville Old Face" pitchFamily="18" charset="0"/>
              </a:rPr>
            </a:br>
            <a:endParaRPr lang="hu-HU" smtClean="0">
              <a:solidFill>
                <a:srgbClr val="DCB422"/>
              </a:solidFill>
              <a:latin typeface="Baskerville Old Face" pitchFamily="18" charset="0"/>
            </a:endParaRPr>
          </a:p>
        </p:txBody>
      </p:sp>
      <p:pic>
        <p:nvPicPr>
          <p:cNvPr id="11266" name="Picture 2" descr="w7_nezet_piszkozat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773238"/>
            <a:ext cx="26765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w7_nezet_piszkoz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2492375"/>
            <a:ext cx="35274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23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hu-HU" smtClean="0">
                <a:solidFill>
                  <a:srgbClr val="DCB422"/>
                </a:solidFill>
              </a:rPr>
              <a:t>INFORMATIKA </a:t>
            </a:r>
            <a:br>
              <a:rPr lang="hu-HU" smtClean="0">
                <a:solidFill>
                  <a:srgbClr val="DCB422"/>
                </a:solidFill>
              </a:rPr>
            </a:br>
            <a:r>
              <a:rPr lang="hu-HU" smtClean="0">
                <a:solidFill>
                  <a:srgbClr val="DCB422"/>
                </a:solidFill>
              </a:rPr>
              <a:t> Ingyenes elektronikus Tananyag</a:t>
            </a:r>
          </a:p>
        </p:txBody>
      </p:sp>
    </p:spTree>
  </p:cSld>
  <p:clrMapOvr>
    <a:masterClrMapping/>
  </p:clrMapOvr>
  <p:transition advClick="0" advTm="7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7" dur="1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8" dur="10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8888" y="333375"/>
            <a:ext cx="6553200" cy="2016125"/>
          </a:xfrm>
        </p:spPr>
        <p:txBody>
          <a:bodyPr/>
          <a:lstStyle/>
          <a:p>
            <a:r>
              <a:rPr lang="pt-BR" sz="2000" smtClean="0">
                <a:latin typeface="Arial Black" pitchFamily="34" charset="0"/>
                <a:ea typeface="AngsanaUPC"/>
                <a:cs typeface="AngsanaUPC"/>
              </a:rPr>
              <a:t>A program megnyitásának menete a következő</a:t>
            </a:r>
            <a:r>
              <a:rPr lang="hu-HU" sz="2000" smtClean="0">
                <a:latin typeface="Arial Black" pitchFamily="34" charset="0"/>
                <a:ea typeface="AngsanaUPC"/>
                <a:cs typeface="AngsanaUPC"/>
              </a:rPr>
              <a:t>:</a:t>
            </a:r>
            <a:br>
              <a:rPr lang="hu-HU" sz="2000" smtClean="0">
                <a:latin typeface="Arial Black" pitchFamily="34" charset="0"/>
                <a:ea typeface="AngsanaUPC"/>
                <a:cs typeface="AngsanaUPC"/>
              </a:rPr>
            </a:br>
            <a:r>
              <a:rPr lang="nn-NO" sz="2000" b="1" smtClean="0">
                <a:solidFill>
                  <a:srgbClr val="00B050"/>
                </a:solidFill>
              </a:rPr>
              <a:t>Start menü -&gt;Programok -&gt; Microsoft Office -&gt; Microsoft Office Word 2007</a:t>
            </a:r>
            <a:r>
              <a:rPr lang="hu-HU" sz="2000" smtClean="0">
                <a:ea typeface="Aharoni"/>
                <a:cs typeface="Aharoni"/>
              </a:rPr>
              <a:t/>
            </a:r>
            <a:br>
              <a:rPr lang="hu-HU" sz="2000" smtClean="0">
                <a:ea typeface="Aharoni"/>
                <a:cs typeface="Aharoni"/>
              </a:rPr>
            </a:br>
            <a:endParaRPr lang="hu-HU" sz="2000" smtClean="0">
              <a:ea typeface="Aharoni"/>
              <a:cs typeface="Aharoni"/>
            </a:endParaRPr>
          </a:p>
        </p:txBody>
      </p:sp>
      <p:pic>
        <p:nvPicPr>
          <p:cNvPr id="20482" name="Picture 2" descr="w7_megnyitas_1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2133600"/>
            <a:ext cx="4392613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w7_megnyit_iko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4437063"/>
            <a:ext cx="165576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204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hu-HU" sz="1600" b="1" smtClean="0">
                <a:latin typeface="Comic Sans MS" pitchFamily="66" charset="0"/>
                <a:ea typeface="Aharoni"/>
                <a:cs typeface="Aharoni"/>
              </a:rPr>
              <a:t>A Word 2007 képernyő:</a:t>
            </a:r>
            <a:r>
              <a:rPr lang="hu-HU" sz="1600" b="1" smtClean="0">
                <a:latin typeface="Comic Sans MS" pitchFamily="66" charset="0"/>
              </a:rPr>
              <a:t/>
            </a:r>
            <a:br>
              <a:rPr lang="hu-HU" sz="1600" b="1" smtClean="0">
                <a:latin typeface="Comic Sans MS" pitchFamily="66" charset="0"/>
              </a:rPr>
            </a:br>
            <a:r>
              <a:rPr lang="hu-HU" sz="1600" b="1" smtClean="0">
                <a:latin typeface="Comic Sans MS" pitchFamily="66" charset="0"/>
              </a:rPr>
              <a:t>A program megnyitása után a következő képernyőt láthatjuk, ez a programablak</a:t>
            </a:r>
            <a:br>
              <a:rPr lang="hu-HU" sz="1600" b="1" smtClean="0">
                <a:latin typeface="Comic Sans MS" pitchFamily="66" charset="0"/>
              </a:rPr>
            </a:br>
            <a:endParaRPr lang="hu-HU" sz="1600" b="1" smtClean="0">
              <a:latin typeface="Comic Sans MS" pitchFamily="66" charset="0"/>
            </a:endParaRPr>
          </a:p>
        </p:txBody>
      </p:sp>
      <p:sp>
        <p:nvSpPr>
          <p:cNvPr id="17410" name="Tartalom helye 5"/>
          <p:cNvSpPr>
            <a:spLocks noGrp="1"/>
          </p:cNvSpPr>
          <p:nvPr>
            <p:ph sz="half" idx="1"/>
          </p:nvPr>
        </p:nvSpPr>
        <p:spPr>
          <a:xfrm>
            <a:off x="2484438" y="836613"/>
            <a:ext cx="6191250" cy="57340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1200" smtClean="0">
                <a:solidFill>
                  <a:srgbClr val="DCB422"/>
                </a:solidFill>
              </a:rPr>
              <a:t>A programablak részei:</a:t>
            </a:r>
          </a:p>
          <a:p>
            <a:r>
              <a:rPr lang="hu-HU" sz="1200" smtClean="0">
                <a:solidFill>
                  <a:srgbClr val="DCB422"/>
                </a:solidFill>
              </a:rPr>
              <a:t>Címsor</a:t>
            </a:r>
          </a:p>
          <a:p>
            <a:r>
              <a:rPr lang="hu-HU" sz="1200" smtClean="0">
                <a:solidFill>
                  <a:srgbClr val="DCB422"/>
                </a:solidFill>
              </a:rPr>
              <a:t>Menüszalag</a:t>
            </a:r>
          </a:p>
          <a:p>
            <a:r>
              <a:rPr lang="hu-HU" sz="1200" smtClean="0">
                <a:solidFill>
                  <a:srgbClr val="DCB422"/>
                </a:solidFill>
              </a:rPr>
              <a:t>Vonalzók</a:t>
            </a:r>
          </a:p>
          <a:p>
            <a:r>
              <a:rPr lang="hu-HU" sz="1200" smtClean="0">
                <a:solidFill>
                  <a:srgbClr val="DCB422"/>
                </a:solidFill>
              </a:rPr>
              <a:t>Szerkesztőfelület</a:t>
            </a:r>
          </a:p>
          <a:p>
            <a:r>
              <a:rPr lang="hu-HU" sz="1200" smtClean="0">
                <a:solidFill>
                  <a:srgbClr val="DCB422"/>
                </a:solidFill>
              </a:rPr>
              <a:t>Gördítő sávok</a:t>
            </a:r>
          </a:p>
          <a:p>
            <a:r>
              <a:rPr lang="hu-HU" sz="1200" smtClean="0">
                <a:solidFill>
                  <a:srgbClr val="DCB422"/>
                </a:solidFill>
              </a:rPr>
              <a:t>Kijelölő sáv</a:t>
            </a:r>
          </a:p>
          <a:p>
            <a:r>
              <a:rPr lang="hu-HU" sz="1200" smtClean="0">
                <a:solidFill>
                  <a:srgbClr val="DCB422"/>
                </a:solidFill>
              </a:rPr>
              <a:t>Kijelölő sáv</a:t>
            </a:r>
          </a:p>
          <a:p>
            <a:r>
              <a:rPr lang="hu-HU" sz="1200" smtClean="0">
                <a:solidFill>
                  <a:srgbClr val="DCB422"/>
                </a:solidFill>
              </a:rPr>
              <a:t>Állapotsor</a:t>
            </a:r>
          </a:p>
          <a:p>
            <a:pPr>
              <a:buFont typeface="Wingdings 2" pitchFamily="18" charset="2"/>
              <a:buNone/>
            </a:pPr>
            <a:r>
              <a:rPr lang="hu-HU" sz="1200" smtClean="0">
                <a:solidFill>
                  <a:srgbClr val="DCB422"/>
                </a:solidFill>
              </a:rPr>
              <a:t/>
            </a:r>
            <a:br>
              <a:rPr lang="hu-HU" sz="1200" smtClean="0">
                <a:solidFill>
                  <a:srgbClr val="DCB422"/>
                </a:solidFill>
              </a:rPr>
            </a:br>
            <a:r>
              <a:rPr lang="hu-HU" sz="1200" smtClean="0">
                <a:solidFill>
                  <a:srgbClr val="DCB422"/>
                </a:solidFill>
              </a:rPr>
              <a:t>1. </a:t>
            </a:r>
            <a:r>
              <a:rPr lang="hu-HU" sz="1200" b="1" smtClean="0">
                <a:solidFill>
                  <a:srgbClr val="DCB422"/>
                </a:solidFill>
              </a:rPr>
              <a:t>Címsor:</a:t>
            </a:r>
            <a:r>
              <a:rPr lang="hu-HU" sz="1200" smtClean="0">
                <a:solidFill>
                  <a:srgbClr val="DCB422"/>
                </a:solidFill>
              </a:rPr>
              <a:t> Az aktív dokumentum címét mutatja. A bal oldali Office gombbal és gyorselérési eszköztárral, jobb oldali kis méret, teljes méret, bezárás ikonokkal végezhetünk műveleteket.</a:t>
            </a:r>
            <a:br>
              <a:rPr lang="hu-HU" sz="1200" smtClean="0">
                <a:solidFill>
                  <a:srgbClr val="DCB422"/>
                </a:solidFill>
              </a:rPr>
            </a:br>
            <a:r>
              <a:rPr lang="hu-HU" sz="1200" smtClean="0">
                <a:solidFill>
                  <a:srgbClr val="DCB422"/>
                </a:solidFill>
              </a:rPr>
              <a:t>2. </a:t>
            </a:r>
            <a:r>
              <a:rPr lang="hu-HU" sz="1200" b="1" smtClean="0">
                <a:solidFill>
                  <a:srgbClr val="DCB422"/>
                </a:solidFill>
              </a:rPr>
              <a:t>Menüszalag:</a:t>
            </a:r>
            <a:r>
              <a:rPr lang="hu-HU" sz="1200" smtClean="0">
                <a:solidFill>
                  <a:srgbClr val="DCB422"/>
                </a:solidFill>
              </a:rPr>
              <a:t> A menüszalag segítségével használhatjuk az egyes funkciókat. A menüszalag lapjai a dokumentum létrehozásának egy adott munkatípusához tartoznak, és a lapokon elhelyezett parancsok logikai csoportokba vannak rendez-ve.</a:t>
            </a:r>
            <a:br>
              <a:rPr lang="hu-HU" sz="1200" smtClean="0">
                <a:solidFill>
                  <a:srgbClr val="DCB422"/>
                </a:solidFill>
              </a:rPr>
            </a:br>
            <a:r>
              <a:rPr lang="hu-HU" sz="1200" smtClean="0">
                <a:solidFill>
                  <a:srgbClr val="DCB422"/>
                </a:solidFill>
              </a:rPr>
              <a:t>3. </a:t>
            </a:r>
            <a:r>
              <a:rPr lang="hu-HU" sz="1200" b="1" smtClean="0">
                <a:solidFill>
                  <a:srgbClr val="DCB422"/>
                </a:solidFill>
              </a:rPr>
              <a:t>Vonalzók:</a:t>
            </a:r>
            <a:r>
              <a:rPr lang="hu-HU" sz="1200" smtClean="0">
                <a:solidFill>
                  <a:srgbClr val="DCB422"/>
                </a:solidFill>
              </a:rPr>
              <a:t> A vonalzó segítségével állíthatjuk be a bekezdések helyzetét, és a tabulátorokat. </a:t>
            </a:r>
            <a:br>
              <a:rPr lang="hu-HU" sz="1200" smtClean="0">
                <a:solidFill>
                  <a:srgbClr val="DCB422"/>
                </a:solidFill>
              </a:rPr>
            </a:br>
            <a:r>
              <a:rPr lang="hu-HU" sz="1200" smtClean="0">
                <a:solidFill>
                  <a:srgbClr val="DCB422"/>
                </a:solidFill>
              </a:rPr>
              <a:t>4. </a:t>
            </a:r>
            <a:r>
              <a:rPr lang="hu-HU" sz="1200" b="1" smtClean="0">
                <a:solidFill>
                  <a:srgbClr val="DCB422"/>
                </a:solidFill>
              </a:rPr>
              <a:t>Szerkesztőfelület:</a:t>
            </a:r>
            <a:r>
              <a:rPr lang="hu-HU" sz="1200" smtClean="0">
                <a:solidFill>
                  <a:srgbClr val="DCB422"/>
                </a:solidFill>
              </a:rPr>
              <a:t> Az a felület, amin a szöveget szerkesztjük, és ami a végleges dokumentumunkat tartalmazza.</a:t>
            </a:r>
            <a:br>
              <a:rPr lang="hu-HU" sz="1200" smtClean="0">
                <a:solidFill>
                  <a:srgbClr val="DCB422"/>
                </a:solidFill>
              </a:rPr>
            </a:br>
            <a:r>
              <a:rPr lang="hu-HU" sz="1200" smtClean="0">
                <a:solidFill>
                  <a:srgbClr val="DCB422"/>
                </a:solidFill>
              </a:rPr>
              <a:t>5. </a:t>
            </a:r>
            <a:r>
              <a:rPr lang="hu-HU" sz="1200" b="1" smtClean="0">
                <a:solidFill>
                  <a:srgbClr val="DCB422"/>
                </a:solidFill>
              </a:rPr>
              <a:t>Gördítő sávok:</a:t>
            </a:r>
            <a:r>
              <a:rPr lang="hu-HU" sz="1200" smtClean="0">
                <a:solidFill>
                  <a:srgbClr val="DCB422"/>
                </a:solidFill>
              </a:rPr>
              <a:t> Ha az aktív dokumentum nem fér el az ablakban, a kilógó területeit a gördítő sávokkal tehetjük láthatóvá.</a:t>
            </a:r>
            <a:br>
              <a:rPr lang="hu-HU" sz="1200" smtClean="0">
                <a:solidFill>
                  <a:srgbClr val="DCB422"/>
                </a:solidFill>
              </a:rPr>
            </a:br>
            <a:r>
              <a:rPr lang="hu-HU" sz="1200" smtClean="0">
                <a:solidFill>
                  <a:srgbClr val="DCB422"/>
                </a:solidFill>
              </a:rPr>
              <a:t>6. </a:t>
            </a:r>
            <a:r>
              <a:rPr lang="hu-HU" sz="1200" b="1" smtClean="0">
                <a:solidFill>
                  <a:srgbClr val="DCB422"/>
                </a:solidFill>
              </a:rPr>
              <a:t>Kijelölő sáv:</a:t>
            </a:r>
            <a:r>
              <a:rPr lang="hu-HU" sz="1200" smtClean="0">
                <a:solidFill>
                  <a:srgbClr val="DCB422"/>
                </a:solidFill>
              </a:rPr>
              <a:t> Egy keskeny függőleges sáv a munkaterület bal oldalán, amely megkönnyíti sorok, nagyobb területek kijelölését.</a:t>
            </a:r>
            <a:br>
              <a:rPr lang="hu-HU" sz="1200" smtClean="0">
                <a:solidFill>
                  <a:srgbClr val="DCB422"/>
                </a:solidFill>
              </a:rPr>
            </a:br>
            <a:r>
              <a:rPr lang="hu-HU" sz="1200" smtClean="0">
                <a:solidFill>
                  <a:srgbClr val="DCB422"/>
                </a:solidFill>
              </a:rPr>
              <a:t>7. </a:t>
            </a:r>
            <a:r>
              <a:rPr lang="hu-HU" sz="1200" b="1" smtClean="0">
                <a:solidFill>
                  <a:srgbClr val="DCB422"/>
                </a:solidFill>
              </a:rPr>
              <a:t>Állapotsor:</a:t>
            </a:r>
            <a:r>
              <a:rPr lang="hu-HU" sz="1200" smtClean="0">
                <a:solidFill>
                  <a:srgbClr val="DCB422"/>
                </a:solidFill>
              </a:rPr>
              <a:t> Egyfelől információkat tartalmaz a dokumentumról (oldalszám, szavak száma..), másfelől beállíthatjuk rajta, hogy milyen módon szeretnénk megjeleníteni a dokumentumot a képernyőn.</a:t>
            </a:r>
            <a:br>
              <a:rPr lang="hu-HU" sz="1200" smtClean="0">
                <a:solidFill>
                  <a:srgbClr val="DCB422"/>
                </a:solidFill>
              </a:rPr>
            </a:br>
            <a:r>
              <a:rPr lang="hu-HU" sz="1200" smtClean="0">
                <a:solidFill>
                  <a:srgbClr val="DCB422"/>
                </a:solidFill>
              </a:rPr>
              <a:t/>
            </a:r>
            <a:br>
              <a:rPr lang="hu-HU" sz="1200" smtClean="0">
                <a:solidFill>
                  <a:srgbClr val="DCB422"/>
                </a:solidFill>
              </a:rPr>
            </a:br>
            <a:endParaRPr lang="hu-HU" sz="1200" smtClean="0">
              <a:solidFill>
                <a:srgbClr val="DCB422"/>
              </a:solidFill>
            </a:endParaRPr>
          </a:p>
        </p:txBody>
      </p:sp>
      <p:pic>
        <p:nvPicPr>
          <p:cNvPr id="19458" name="Picture 2" descr="w7_abl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25538"/>
            <a:ext cx="23082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323850" y="620713"/>
            <a:ext cx="3008313" cy="779462"/>
          </a:xfrm>
        </p:spPr>
        <p:txBody>
          <a:bodyPr>
            <a:normAutofit/>
          </a:bodyPr>
          <a:lstStyle/>
          <a:p>
            <a:r>
              <a:rPr lang="hu-HU" sz="2300" b="1" smtClean="0">
                <a:latin typeface="Arial Rounded MT Bold" pitchFamily="34" charset="0"/>
              </a:rPr>
              <a:t>PROGRAM BEZÁRÁSA:</a:t>
            </a:r>
            <a:r>
              <a:rPr lang="hu-HU" sz="2300" smtClean="0"/>
              <a:t/>
            </a:r>
            <a:br>
              <a:rPr lang="hu-HU" sz="2300" smtClean="0"/>
            </a:br>
            <a:r>
              <a:rPr lang="hu-HU" sz="2300" smtClean="0"/>
              <a:t/>
            </a:r>
            <a:br>
              <a:rPr lang="hu-HU" sz="2300" smtClean="0"/>
            </a:br>
            <a:endParaRPr lang="hu-HU" sz="2300" smtClean="0"/>
          </a:p>
        </p:txBody>
      </p:sp>
      <p:sp>
        <p:nvSpPr>
          <p:cNvPr id="18434" name="Szöveg helye 5"/>
          <p:cNvSpPr>
            <a:spLocks noGrp="1"/>
          </p:cNvSpPr>
          <p:nvPr>
            <p:ph type="body" idx="2"/>
          </p:nvPr>
        </p:nvSpPr>
        <p:spPr>
          <a:xfrm>
            <a:off x="323850" y="836613"/>
            <a:ext cx="3008313" cy="5761037"/>
          </a:xfrm>
        </p:spPr>
        <p:txBody>
          <a:bodyPr/>
          <a:lstStyle/>
          <a:p>
            <a:r>
              <a:rPr lang="hu-HU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A Word2007 program bezárására három lehetőség van: </a:t>
            </a:r>
          </a:p>
          <a:p>
            <a:r>
              <a:rPr lang="hu-HU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/>
            </a:r>
            <a:br>
              <a:rPr lang="hu-HU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</a:br>
            <a:r>
              <a:rPr lang="hu-HU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1. 	Az </a:t>
            </a:r>
            <a:r>
              <a:rPr lang="hu-HU" b="1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Office gomb</a:t>
            </a:r>
            <a:r>
              <a:rPr lang="hu-HU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 megnyomása után, a </a:t>
            </a:r>
            <a:r>
              <a:rPr lang="hu-HU" b="1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Kilépés a Wordből gomb</a:t>
            </a:r>
            <a:r>
              <a:rPr lang="hu-HU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ra kattintva</a:t>
            </a:r>
          </a:p>
          <a:p>
            <a:endParaRPr lang="hu-HU" smtClean="0">
              <a:solidFill>
                <a:srgbClr val="DCB422"/>
              </a:solidFill>
              <a:latin typeface="Arial Rounded MT Bold" pitchFamily="34" charset="0"/>
              <a:ea typeface="Aharoni"/>
              <a:cs typeface="Aharoni"/>
            </a:endParaRPr>
          </a:p>
          <a:p>
            <a:r>
              <a:rPr lang="hu-HU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2. 	A Word ablak jobb felső sarkában látható </a:t>
            </a:r>
            <a:r>
              <a:rPr lang="hu-HU" b="1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Bezárás gomb</a:t>
            </a:r>
            <a:r>
              <a:rPr lang="hu-HU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ra kattintva,</a:t>
            </a:r>
          </a:p>
          <a:p>
            <a:endParaRPr lang="hu-HU" smtClean="0">
              <a:solidFill>
                <a:srgbClr val="DCB422"/>
              </a:solidFill>
              <a:latin typeface="Arial Rounded MT Bold" pitchFamily="34" charset="0"/>
              <a:ea typeface="Aharoni"/>
              <a:cs typeface="Aharoni"/>
            </a:endParaRPr>
          </a:p>
          <a:p>
            <a:r>
              <a:rPr lang="hu-HU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3. Az </a:t>
            </a:r>
            <a:r>
              <a:rPr lang="hu-HU" b="1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ALT+F4</a:t>
            </a:r>
            <a:r>
              <a:rPr lang="hu-HU" smtClean="0">
                <a:solidFill>
                  <a:srgbClr val="DCB422"/>
                </a:solidFill>
                <a:latin typeface="Arial Rounded MT Bold" pitchFamily="34" charset="0"/>
                <a:ea typeface="Aharoni"/>
                <a:cs typeface="Aharoni"/>
              </a:rPr>
              <a:t> billentyűkombinációval.</a:t>
            </a:r>
          </a:p>
          <a:p>
            <a:endParaRPr lang="hu-HU" smtClean="0">
              <a:solidFill>
                <a:srgbClr val="DCB422"/>
              </a:solidFill>
              <a:latin typeface="Arial Rounded MT Bold" pitchFamily="34" charset="0"/>
              <a:ea typeface="Aharoni"/>
              <a:cs typeface="Aharoni"/>
            </a:endParaRPr>
          </a:p>
          <a:p>
            <a:endParaRPr lang="hu-HU" smtClean="0">
              <a:solidFill>
                <a:srgbClr val="DCB422"/>
              </a:solidFill>
              <a:latin typeface="Arial Rounded MT Bold" pitchFamily="34" charset="0"/>
              <a:ea typeface="Aharoni"/>
              <a:cs typeface="Aharoni"/>
            </a:endParaRPr>
          </a:p>
        </p:txBody>
      </p:sp>
      <p:sp>
        <p:nvSpPr>
          <p:cNvPr id="18435" name="Tartalom helye 4"/>
          <p:cNvSpPr>
            <a:spLocks noGrp="1"/>
          </p:cNvSpPr>
          <p:nvPr>
            <p:ph sz="half" idx="1"/>
          </p:nvPr>
        </p:nvSpPr>
        <p:spPr>
          <a:xfrm>
            <a:off x="3563938" y="333375"/>
            <a:ext cx="5111750" cy="5853113"/>
          </a:xfrm>
        </p:spPr>
        <p:txBody>
          <a:bodyPr/>
          <a:lstStyle/>
          <a:p>
            <a:r>
              <a:rPr lang="hu-HU" sz="2000" smtClean="0">
                <a:solidFill>
                  <a:srgbClr val="DCB422"/>
                </a:solidFill>
                <a:latin typeface="Arial Rounded MT Bold" pitchFamily="34" charset="0"/>
                <a:ea typeface="Angsana New"/>
                <a:cs typeface="Angsana New"/>
              </a:rPr>
              <a:t>Ha történt bármilyen módosítás az utolsó mentés óta a dokumentumon, esetleg még egyáltalán nem lett elmentve, akkor a következő üzenet jelenik meg.</a:t>
            </a:r>
          </a:p>
        </p:txBody>
      </p:sp>
      <p:pic>
        <p:nvPicPr>
          <p:cNvPr id="18436" name="Picture 2" descr="office_go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412875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 descr="pp2007_beza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2636838"/>
            <a:ext cx="576262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w7_bezar_uz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7538" y="2205038"/>
            <a:ext cx="30670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Téglalap 9"/>
          <p:cNvSpPr>
            <a:spLocks noChangeArrowheads="1"/>
          </p:cNvSpPr>
          <p:nvPr/>
        </p:nvSpPr>
        <p:spPr bwMode="auto">
          <a:xfrm>
            <a:off x="3708400" y="3429000"/>
            <a:ext cx="45720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solidFill>
                  <a:srgbClr val="DCB422"/>
                </a:solidFill>
                <a:latin typeface="Arial Rounded MT Bold" pitchFamily="34" charset="0"/>
              </a:rPr>
              <a:t>Az </a:t>
            </a:r>
            <a:r>
              <a:rPr lang="hu-HU" b="1">
                <a:solidFill>
                  <a:srgbClr val="DCB422"/>
                </a:solidFill>
                <a:latin typeface="Arial Rounded MT Bold" pitchFamily="34" charset="0"/>
              </a:rPr>
              <a:t>Igen gomb</a:t>
            </a:r>
            <a:r>
              <a:rPr lang="hu-HU">
                <a:solidFill>
                  <a:srgbClr val="DCB422"/>
                </a:solidFill>
                <a:latin typeface="Arial Rounded MT Bold" pitchFamily="34" charset="0"/>
              </a:rPr>
              <a:t>ra kattintva a módosítások mentésre kerülnek.</a:t>
            </a:r>
            <a:br>
              <a:rPr lang="hu-HU">
                <a:solidFill>
                  <a:srgbClr val="DCB422"/>
                </a:solidFill>
                <a:latin typeface="Arial Rounded MT Bold" pitchFamily="34" charset="0"/>
              </a:rPr>
            </a:br>
            <a:r>
              <a:rPr lang="hu-HU">
                <a:solidFill>
                  <a:srgbClr val="DCB422"/>
                </a:solidFill>
                <a:latin typeface="Arial Rounded MT Bold" pitchFamily="34" charset="0"/>
              </a:rPr>
              <a:t>A </a:t>
            </a:r>
            <a:r>
              <a:rPr lang="hu-HU" b="1">
                <a:solidFill>
                  <a:srgbClr val="DCB422"/>
                </a:solidFill>
                <a:latin typeface="Arial Rounded MT Bold" pitchFamily="34" charset="0"/>
              </a:rPr>
              <a:t>Nem gomb</a:t>
            </a:r>
            <a:r>
              <a:rPr lang="hu-HU">
                <a:solidFill>
                  <a:srgbClr val="DCB422"/>
                </a:solidFill>
                <a:latin typeface="Arial Rounded MT Bold" pitchFamily="34" charset="0"/>
              </a:rPr>
              <a:t>ra kattintva a módosítások mentése nélkül zárjuk be a programot.</a:t>
            </a:r>
            <a:br>
              <a:rPr lang="hu-HU">
                <a:solidFill>
                  <a:srgbClr val="DCB422"/>
                </a:solidFill>
                <a:latin typeface="Arial Rounded MT Bold" pitchFamily="34" charset="0"/>
              </a:rPr>
            </a:br>
            <a:r>
              <a:rPr lang="hu-HU">
                <a:solidFill>
                  <a:srgbClr val="DCB422"/>
                </a:solidFill>
                <a:latin typeface="Arial Rounded MT Bold" pitchFamily="34" charset="0"/>
              </a:rPr>
              <a:t>A </a:t>
            </a:r>
            <a:r>
              <a:rPr lang="hu-HU" b="1">
                <a:solidFill>
                  <a:srgbClr val="DCB422"/>
                </a:solidFill>
                <a:latin typeface="Arial Rounded MT Bold" pitchFamily="34" charset="0"/>
              </a:rPr>
              <a:t>Mégsem gomb</a:t>
            </a:r>
            <a:r>
              <a:rPr lang="hu-HU">
                <a:solidFill>
                  <a:srgbClr val="DCB422"/>
                </a:solidFill>
                <a:latin typeface="Arial Rounded MT Bold" pitchFamily="34" charset="0"/>
              </a:rPr>
              <a:t>ra kattintva visszatérhetünk a programba.</a:t>
            </a:r>
            <a:r>
              <a:rPr lang="hu-HU">
                <a:solidFill>
                  <a:srgbClr val="DCB422"/>
                </a:solidFill>
                <a:latin typeface="Constantia" pitchFamily="18" charset="0"/>
              </a:rPr>
              <a:t/>
            </a:r>
            <a:br>
              <a:rPr lang="hu-HU">
                <a:solidFill>
                  <a:srgbClr val="DCB422"/>
                </a:solidFill>
                <a:latin typeface="Constantia" pitchFamily="18" charset="0"/>
              </a:rPr>
            </a:br>
            <a:endParaRPr lang="hu-HU">
              <a:solidFill>
                <a:srgbClr val="DCB422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advClick="0" advTm="10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/>
          </a:bodyPr>
          <a:lstStyle/>
          <a:p>
            <a:r>
              <a:rPr lang="hu-HU" sz="2200" b="1" smtClean="0">
                <a:latin typeface="Times New Roman" pitchFamily="18" charset="0"/>
                <a:cs typeface="Times New Roman" pitchFamily="18" charset="0"/>
              </a:rPr>
              <a:t>Képek beillesztése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200" smtClean="0">
                <a:latin typeface="Times New Roman" pitchFamily="18" charset="0"/>
                <a:cs typeface="Times New Roman" pitchFamily="18" charset="0"/>
              </a:rPr>
            </a:br>
            <a:endParaRPr lang="hu-HU" sz="2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quarter" idx="2"/>
          </p:nvPr>
        </p:nvSpPr>
        <p:spPr>
          <a:xfrm>
            <a:off x="395288" y="549275"/>
            <a:ext cx="8353425" cy="56880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>Képeket több módon is beilleszthetünk dokumentumunkba: </a:t>
            </a:r>
            <a:b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>1. Fájlban tárolt képeket szúrhatunk be. </a:t>
            </a:r>
            <a:b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>2. Vágólap segítségével másik alkalmazásból másolhatunk át képeket. </a:t>
            </a:r>
            <a:b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>3. Vágólap segítségével csatolhatunk képeket. </a:t>
            </a:r>
            <a:b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>4. A ClipArt képgyűjteményből illeszthetünk be képeket.Képeket az esetek többségében a szövegtörzsbe szúrjuk be el, de lehetőség van margókon történő elhelyezésükre (például élőfejbe vagy élőlábba) is. </a:t>
            </a:r>
          </a:p>
          <a:p>
            <a:pPr>
              <a:lnSpc>
                <a:spcPct val="80000"/>
              </a:lnSpc>
            </a:pPr>
            <a:endParaRPr lang="hu-HU" sz="1700" smtClean="0">
              <a:solidFill>
                <a:srgbClr val="DCB42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hu-HU" sz="1700" smtClean="0">
              <a:solidFill>
                <a:srgbClr val="DCB42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hu-HU" sz="1700" smtClean="0">
              <a:solidFill>
                <a:srgbClr val="DCB42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hu-HU" sz="1700" smtClean="0">
              <a:solidFill>
                <a:srgbClr val="DCB42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hu-HU" sz="1700" smtClean="0">
              <a:solidFill>
                <a:srgbClr val="DCB42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>Képek beszúrásakor a képernyő tetején megjelenik a </a:t>
            </a:r>
            <a:r>
              <a:rPr lang="hu-HU" sz="1700" b="1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>Képeszközök / Formátum menüszalag</a:t>
            </a: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>. Segítségével módosíthatjuk, hogy a kép vagy ClipArt-elem miként legyen elhelyezve a dokumentumon belül. A </a:t>
            </a:r>
            <a:r>
              <a:rPr lang="hu-HU" sz="1700" b="1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>Képeszközök / Formátum menüszalag</a:t>
            </a:r>
            <a:r>
              <a:rPr lang="hu-HU" sz="1700" smtClean="0">
                <a:solidFill>
                  <a:srgbClr val="DCB422"/>
                </a:solidFill>
                <a:latin typeface="Times New Roman" pitchFamily="18" charset="0"/>
                <a:cs typeface="Times New Roman" pitchFamily="18" charset="0"/>
              </a:rPr>
              <a:t>on találjuk a képek formázásánál leggyakrabban használt parancsokat</a:t>
            </a:r>
            <a:r>
              <a:rPr lang="hu-HU" sz="1700" smtClean="0">
                <a:solidFill>
                  <a:srgbClr val="DCB422"/>
                </a:solidFill>
              </a:rPr>
              <a:t>. </a:t>
            </a:r>
            <a:br>
              <a:rPr lang="hu-HU" sz="1700" smtClean="0">
                <a:solidFill>
                  <a:srgbClr val="DCB422"/>
                </a:solidFill>
              </a:rPr>
            </a:br>
            <a:r>
              <a:rPr lang="hu-HU" sz="1700" smtClean="0">
                <a:solidFill>
                  <a:srgbClr val="DCB422"/>
                </a:solidFill>
              </a:rPr>
              <a:t/>
            </a:r>
            <a:br>
              <a:rPr lang="hu-HU" sz="1700" smtClean="0">
                <a:solidFill>
                  <a:srgbClr val="DCB422"/>
                </a:solidFill>
              </a:rPr>
            </a:br>
            <a:r>
              <a:rPr lang="hu-HU" sz="1700" smtClean="0">
                <a:solidFill>
                  <a:srgbClr val="DCB422"/>
                </a:solidFill>
              </a:rPr>
              <a:t/>
            </a:r>
            <a:br>
              <a:rPr lang="hu-HU" sz="1700" smtClean="0">
                <a:solidFill>
                  <a:srgbClr val="DCB422"/>
                </a:solidFill>
              </a:rPr>
            </a:br>
            <a:endParaRPr lang="hu-HU" sz="1700" smtClean="0">
              <a:solidFill>
                <a:srgbClr val="DCB422"/>
              </a:solidFill>
            </a:endParaRPr>
          </a:p>
        </p:txBody>
      </p:sp>
      <p:pic>
        <p:nvPicPr>
          <p:cNvPr id="8194" name="Picture 2" descr="http://informatika.gtportal.eu/oldalak/w3_kepek/kepek/kepbe_minta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2708275"/>
            <a:ext cx="37433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http://informatika.gtportal.eu/oldalak/w3_kepek/kepek/w7_rajzeszkozok_kep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5732463"/>
            <a:ext cx="74961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ím 3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490538"/>
          </a:xfrm>
        </p:spPr>
        <p:txBody>
          <a:bodyPr/>
          <a:lstStyle/>
          <a:p>
            <a:r>
              <a:rPr lang="hu-HU" sz="2400" b="1" smtClean="0"/>
              <a:t>Képek sorrendje</a:t>
            </a:r>
            <a:br>
              <a:rPr lang="hu-HU" sz="2400" b="1" smtClean="0"/>
            </a:br>
            <a:endParaRPr lang="hu-HU" sz="2400" b="1" smtClean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57610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smtClean="0"/>
              <a:t>	</a:t>
            </a:r>
            <a:r>
              <a:rPr lang="hu-HU" sz="1400" smtClean="0">
                <a:solidFill>
                  <a:srgbClr val="DCB422"/>
                </a:solidFill>
              </a:rPr>
              <a:t>A beszúrt objektum helyzetét is változtathatjuk. Ha több képet szúrunk be egymásra, akkor szükség lesz a sorrend kialakítására. A képeket a program egymásra szúrja be a beszúrás sorrendjében. A sorrend később változtatható.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smtClean="0">
                <a:solidFill>
                  <a:srgbClr val="DCB422"/>
                </a:solidFill>
              </a:rPr>
              <a:t/>
            </a:r>
            <a:br>
              <a:rPr lang="hu-HU" sz="1400" smtClean="0">
                <a:solidFill>
                  <a:srgbClr val="DCB422"/>
                </a:solidFill>
              </a:rPr>
            </a:br>
            <a:endParaRPr lang="hu-HU" sz="1400" smtClean="0">
              <a:solidFill>
                <a:srgbClr val="DCB422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hu-HU" sz="1400" smtClean="0">
              <a:solidFill>
                <a:srgbClr val="DCB422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hu-HU" sz="1400" smtClean="0">
              <a:solidFill>
                <a:srgbClr val="DCB422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hu-HU" sz="1400" smtClean="0">
              <a:solidFill>
                <a:srgbClr val="DCB422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hu-HU" sz="1400" smtClean="0">
              <a:solidFill>
                <a:srgbClr val="DCB422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smtClean="0">
                <a:solidFill>
                  <a:srgbClr val="DCB422"/>
                </a:solidFill>
              </a:rPr>
              <a:t>A </a:t>
            </a:r>
            <a:r>
              <a:rPr lang="hu-HU" sz="1400" b="1" smtClean="0">
                <a:solidFill>
                  <a:srgbClr val="DCB422"/>
                </a:solidFill>
              </a:rPr>
              <a:t>Képeszközök / Formátum menüszalag -&gt; Elrendezés csoport</a:t>
            </a:r>
            <a:r>
              <a:rPr lang="hu-HU" sz="1400" smtClean="0">
                <a:solidFill>
                  <a:srgbClr val="DCB422"/>
                </a:solidFill>
              </a:rPr>
              <a:t>jában található </a:t>
            </a:r>
            <a:r>
              <a:rPr lang="hu-HU" sz="1400" b="1" smtClean="0">
                <a:solidFill>
                  <a:srgbClr val="DCB422"/>
                </a:solidFill>
              </a:rPr>
              <a:t>Előrehozás </a:t>
            </a:r>
            <a:r>
              <a:rPr lang="hu-HU" sz="1400" smtClean="0">
                <a:solidFill>
                  <a:srgbClr val="DCB422"/>
                </a:solidFill>
              </a:rPr>
              <a:t>és </a:t>
            </a:r>
            <a:r>
              <a:rPr lang="hu-HU" sz="1400" b="1" smtClean="0">
                <a:solidFill>
                  <a:srgbClr val="DCB422"/>
                </a:solidFill>
              </a:rPr>
              <a:t>Hátraküldés</a:t>
            </a:r>
            <a:r>
              <a:rPr lang="hu-HU" sz="1400" smtClean="0">
                <a:solidFill>
                  <a:srgbClr val="DCB422"/>
                </a:solidFill>
              </a:rPr>
              <a:t> gombjaival módosíthatjuk a képek és egyéb objektumok (táblázatok, diagramok…) sorrendjét.</a:t>
            </a:r>
            <a:br>
              <a:rPr lang="hu-HU" sz="1400" smtClean="0">
                <a:solidFill>
                  <a:srgbClr val="DCB422"/>
                </a:solidFill>
              </a:rPr>
            </a:br>
            <a:r>
              <a:rPr lang="hu-HU" sz="1400" smtClean="0">
                <a:solidFill>
                  <a:srgbClr val="DCB422"/>
                </a:solidFill>
              </a:rPr>
              <a:t>Az </a:t>
            </a:r>
            <a:r>
              <a:rPr lang="hu-HU" sz="1400" b="1" smtClean="0">
                <a:solidFill>
                  <a:srgbClr val="DCB422"/>
                </a:solidFill>
              </a:rPr>
              <a:t>Előrehozás gomb</a:t>
            </a:r>
            <a:r>
              <a:rPr lang="hu-HU" sz="1400" smtClean="0">
                <a:solidFill>
                  <a:srgbClr val="DCB422"/>
                </a:solidFill>
              </a:rPr>
              <a:t> jobb szélén található nyílra kattintva két lehetőség közül választhatunk: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smtClean="0">
                <a:solidFill>
                  <a:srgbClr val="DCB422"/>
                </a:solidFill>
              </a:rPr>
              <a:t>	Előrehozás azt jelenti, hogy a beszúrt objektumok közül a beállított kép lesz legfelül.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smtClean="0">
                <a:solidFill>
                  <a:srgbClr val="DCB422"/>
                </a:solidFill>
              </a:rPr>
              <a:t>	Előbbre hozás csak eggyel hozza előrébb a képet a sorrendben.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smtClean="0">
                <a:solidFill>
                  <a:srgbClr val="DCB422"/>
                </a:solidFill>
              </a:rPr>
              <a:t>	Az </a:t>
            </a:r>
            <a:r>
              <a:rPr lang="hu-HU" sz="1400" b="1" smtClean="0">
                <a:solidFill>
                  <a:srgbClr val="DCB422"/>
                </a:solidFill>
              </a:rPr>
              <a:t>Hátraküldés gomb</a:t>
            </a:r>
            <a:r>
              <a:rPr lang="hu-HU" sz="1400" smtClean="0">
                <a:solidFill>
                  <a:srgbClr val="DCB422"/>
                </a:solidFill>
              </a:rPr>
              <a:t> jobb szélén található nyílra kattintva két lehetőség közül választhatunk: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b="1" smtClean="0">
                <a:solidFill>
                  <a:srgbClr val="DCB422"/>
                </a:solidFill>
              </a:rPr>
              <a:t>	Hátraküldés</a:t>
            </a:r>
            <a:r>
              <a:rPr lang="hu-HU" sz="1400" smtClean="0">
                <a:solidFill>
                  <a:srgbClr val="DCB422"/>
                </a:solidFill>
              </a:rPr>
              <a:t> azt jelenti, hogy a beszúrt objektumok közül a beállított kép lesz legalul.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b="1" smtClean="0">
                <a:solidFill>
                  <a:srgbClr val="DCB422"/>
                </a:solidFill>
              </a:rPr>
              <a:t>	Hátrébb küldés</a:t>
            </a:r>
            <a:r>
              <a:rPr lang="hu-HU" sz="1400" smtClean="0">
                <a:solidFill>
                  <a:srgbClr val="DCB422"/>
                </a:solidFill>
              </a:rPr>
              <a:t> csak eggyel küldi hátrébb a képet a sorrendben.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smtClean="0">
                <a:solidFill>
                  <a:srgbClr val="DCB422"/>
                </a:solidFill>
              </a:rPr>
              <a:t>	A </a:t>
            </a:r>
            <a:r>
              <a:rPr lang="hu-HU" sz="1400" b="1" smtClean="0">
                <a:solidFill>
                  <a:srgbClr val="DCB422"/>
                </a:solidFill>
              </a:rPr>
              <a:t>kijelölés panel</a:t>
            </a:r>
            <a:r>
              <a:rPr lang="hu-HU" sz="1400" smtClean="0">
                <a:solidFill>
                  <a:srgbClr val="DCB422"/>
                </a:solidFill>
              </a:rPr>
              <a:t> képek és más objektumok kijelölését, láthatóságuknak és sorrendjüknek beállítását teszi lehetővé. </a:t>
            </a:r>
            <a:br>
              <a:rPr lang="hu-HU" sz="1400" smtClean="0">
                <a:solidFill>
                  <a:srgbClr val="DCB422"/>
                </a:solidFill>
              </a:rPr>
            </a:br>
            <a:r>
              <a:rPr lang="hu-HU" sz="1400" smtClean="0">
                <a:solidFill>
                  <a:srgbClr val="DCB422"/>
                </a:solidFill>
              </a:rPr>
              <a:t/>
            </a:r>
            <a:br>
              <a:rPr lang="hu-HU" sz="1400" smtClean="0">
                <a:solidFill>
                  <a:srgbClr val="DCB422"/>
                </a:solidFill>
              </a:rPr>
            </a:br>
            <a:r>
              <a:rPr lang="hu-HU" sz="1400" u="sng" smtClean="0">
                <a:solidFill>
                  <a:srgbClr val="DCB422"/>
                </a:solidFill>
              </a:rPr>
              <a:t>További ikonok:</a:t>
            </a:r>
            <a:r>
              <a:rPr lang="hu-HU" sz="1400" b="1" smtClean="0">
                <a:solidFill>
                  <a:srgbClr val="DCB422"/>
                </a:solidFill>
              </a:rPr>
              <a:t>Igazítás</a:t>
            </a:r>
            <a:r>
              <a:rPr lang="hu-HU" sz="1400" smtClean="0">
                <a:solidFill>
                  <a:srgbClr val="DCB422"/>
                </a:solidFill>
              </a:rPr>
              <a:t>: Az objektum igazítása vízszintesen és függőlegesen.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b="1" smtClean="0">
                <a:solidFill>
                  <a:srgbClr val="DCB422"/>
                </a:solidFill>
              </a:rPr>
              <a:t>	Csoportok</a:t>
            </a:r>
            <a:r>
              <a:rPr lang="hu-HU" sz="1400" smtClean="0">
                <a:solidFill>
                  <a:srgbClr val="DCB422"/>
                </a:solidFill>
              </a:rPr>
              <a:t>: Több objektumot lehet csoportba foglalni, így egy képként viselkedik már utána.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b="1" smtClean="0">
                <a:solidFill>
                  <a:srgbClr val="DCB422"/>
                </a:solidFill>
              </a:rPr>
              <a:t>	Forgatás</a:t>
            </a:r>
            <a:r>
              <a:rPr lang="hu-HU" sz="1400" smtClean="0">
                <a:solidFill>
                  <a:srgbClr val="DCB422"/>
                </a:solidFill>
              </a:rPr>
              <a:t>: Elforgatni lehet az objektumot, vagy tükrözni.</a:t>
            </a:r>
            <a:br>
              <a:rPr lang="hu-HU" sz="1400" smtClean="0">
                <a:solidFill>
                  <a:srgbClr val="DCB422"/>
                </a:solidFill>
              </a:rPr>
            </a:br>
            <a:endParaRPr lang="hu-HU" sz="1400" smtClean="0">
              <a:solidFill>
                <a:srgbClr val="DCB422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hu-HU" sz="1400" smtClean="0">
                <a:solidFill>
                  <a:srgbClr val="DCB422"/>
                </a:solidFill>
              </a:rPr>
              <a:t/>
            </a:r>
            <a:br>
              <a:rPr lang="hu-HU" sz="1400" smtClean="0">
                <a:solidFill>
                  <a:srgbClr val="DCB422"/>
                </a:solidFill>
              </a:rPr>
            </a:br>
            <a:endParaRPr lang="hu-HU" sz="1400" smtClean="0">
              <a:solidFill>
                <a:srgbClr val="DCB422"/>
              </a:solidFill>
            </a:endParaRPr>
          </a:p>
        </p:txBody>
      </p:sp>
      <p:pic>
        <p:nvPicPr>
          <p:cNvPr id="20483" name="Picture 2" descr="w7_hatrak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7175" y="1196975"/>
            <a:ext cx="26574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539750" y="836613"/>
            <a:ext cx="8229600" cy="633412"/>
          </a:xfrm>
        </p:spPr>
        <p:txBody>
          <a:bodyPr>
            <a:normAutofit/>
          </a:bodyPr>
          <a:lstStyle/>
          <a:p>
            <a:r>
              <a:rPr lang="hu-HU" sz="3200" b="1" smtClean="0">
                <a:latin typeface="Snap ITC" pitchFamily="82" charset="0"/>
              </a:rPr>
              <a:t>Képek szegélyezése, effektusok</a:t>
            </a:r>
            <a:r>
              <a:rPr lang="hu-HU" sz="4500" b="1" smtClean="0"/>
              <a:t/>
            </a:r>
            <a:br>
              <a:rPr lang="hu-HU" sz="4500" b="1" smtClean="0"/>
            </a:br>
            <a:endParaRPr lang="hu-HU" sz="4500" b="1" smtClean="0"/>
          </a:p>
        </p:txBody>
      </p:sp>
      <p:sp>
        <p:nvSpPr>
          <p:cNvPr id="21506" name="Tartalom helye 7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7211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1800" smtClean="0"/>
              <a:t>	</a:t>
            </a: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A </a:t>
            </a:r>
            <a:r>
              <a:rPr lang="hu-HU" sz="1600" b="1" smtClean="0">
                <a:solidFill>
                  <a:srgbClr val="DCB422"/>
                </a:solidFill>
                <a:latin typeface="Snap ITC" pitchFamily="82" charset="0"/>
              </a:rPr>
              <a:t>Képszegély menüpont</a:t>
            </a: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ban szegélyt állíthatunk a kép köré. Megadhatjuk a színét, a stílusát, vastagságát a megfelelő menüpontok segítségével. Ha a </a:t>
            </a:r>
            <a:r>
              <a:rPr lang="hu-HU" sz="1600" b="1" smtClean="0">
                <a:solidFill>
                  <a:srgbClr val="DCB422"/>
                </a:solidFill>
                <a:latin typeface="Snap ITC" pitchFamily="82" charset="0"/>
              </a:rPr>
              <a:t>Nincs tagolás menüpont</a:t>
            </a: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ot választjuk, az azt jelenti, hogy nem lesz szegélye a képnek.</a:t>
            </a:r>
          </a:p>
          <a:p>
            <a:pPr algn="ctr">
              <a:buFont typeface="Wingdings 2" pitchFamily="18" charset="2"/>
              <a:buNone/>
            </a:pPr>
            <a:endParaRPr lang="hu-HU" sz="1600" smtClean="0">
              <a:solidFill>
                <a:srgbClr val="DCB422"/>
              </a:solidFill>
              <a:latin typeface="Snap ITC" pitchFamily="82" charset="0"/>
            </a:endParaRPr>
          </a:p>
          <a:p>
            <a:pPr algn="ctr">
              <a:buFont typeface="Wingdings 2" pitchFamily="18" charset="2"/>
              <a:buNone/>
            </a:pP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Elláthatjuk képeinket effektusokkal is. </a:t>
            </a:r>
          </a:p>
          <a:p>
            <a:pPr algn="ctr">
              <a:buFont typeface="Wingdings 2" pitchFamily="18" charset="2"/>
              <a:buNone/>
            </a:pP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A Képeffektusok menü legördítésével,</a:t>
            </a:r>
          </a:p>
          <a:p>
            <a:pPr algn="ctr">
              <a:buFont typeface="Wingdings 2" pitchFamily="18" charset="2"/>
              <a:buNone/>
            </a:pP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 a következők közül választhatunk:</a:t>
            </a:r>
          </a:p>
          <a:p>
            <a:pPr algn="ctr">
              <a:buFont typeface="Wingdings 2" pitchFamily="18" charset="2"/>
              <a:buNone/>
            </a:pP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Árnyék</a:t>
            </a:r>
          </a:p>
          <a:p>
            <a:pPr algn="ctr">
              <a:buFont typeface="Wingdings 2" pitchFamily="18" charset="2"/>
              <a:buNone/>
            </a:pP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Tükröződés</a:t>
            </a:r>
          </a:p>
          <a:p>
            <a:pPr algn="ctr">
              <a:buFont typeface="Wingdings 2" pitchFamily="18" charset="2"/>
              <a:buNone/>
            </a:pP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Ragyogás</a:t>
            </a:r>
          </a:p>
          <a:p>
            <a:pPr algn="ctr">
              <a:buFont typeface="Wingdings 2" pitchFamily="18" charset="2"/>
              <a:buNone/>
            </a:pP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Finom élek</a:t>
            </a:r>
          </a:p>
          <a:p>
            <a:pPr algn="ctr">
              <a:buFont typeface="Wingdings 2" pitchFamily="18" charset="2"/>
              <a:buNone/>
            </a:pP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Fazetta</a:t>
            </a:r>
          </a:p>
          <a:p>
            <a:pPr algn="ctr">
              <a:buFont typeface="Wingdings 2" pitchFamily="18" charset="2"/>
              <a:buNone/>
            </a:pPr>
            <a:r>
              <a:rPr lang="hu-HU" sz="1600" smtClean="0">
                <a:solidFill>
                  <a:srgbClr val="DCB422"/>
                </a:solidFill>
                <a:latin typeface="Snap ITC" pitchFamily="82" charset="0"/>
              </a:rPr>
              <a:t>Térhatású forgatás</a:t>
            </a:r>
          </a:p>
          <a:p>
            <a:pPr algn="ctr"/>
            <a:endParaRPr lang="hu-HU" smtClean="0">
              <a:solidFill>
                <a:srgbClr val="DCB422"/>
              </a:solidFill>
            </a:endParaRPr>
          </a:p>
        </p:txBody>
      </p:sp>
      <p:pic>
        <p:nvPicPr>
          <p:cNvPr id="6146" name="Picture 2" descr="w7_kep_szegel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2924175"/>
            <a:ext cx="22320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w7_kep_eff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2205038"/>
            <a:ext cx="1871662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388" y="549275"/>
            <a:ext cx="8229600" cy="1143000"/>
          </a:xfrm>
        </p:spPr>
        <p:txBody>
          <a:bodyPr>
            <a:normAutofit/>
          </a:bodyPr>
          <a:lstStyle/>
          <a:p>
            <a:r>
              <a:rPr lang="hu-HU" sz="2000" b="1" smtClean="0">
                <a:latin typeface="Cooper Black" pitchFamily="18" charset="0"/>
              </a:rPr>
              <a:t>Méretező pontok használata</a:t>
            </a:r>
            <a:r>
              <a:rPr lang="hu-HU" sz="2000" b="1" smtClean="0"/>
              <a:t/>
            </a:r>
            <a:br>
              <a:rPr lang="hu-HU" sz="2000" b="1" smtClean="0"/>
            </a:br>
            <a:r>
              <a:rPr lang="hu-HU" sz="4500" smtClean="0"/>
              <a:t/>
            </a:r>
            <a:br>
              <a:rPr lang="hu-HU" sz="4500" smtClean="0"/>
            </a:br>
            <a:endParaRPr lang="hu-HU" sz="4500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750" y="549275"/>
            <a:ext cx="8229600" cy="5976938"/>
          </a:xfrm>
        </p:spPr>
        <p:txBody>
          <a:bodyPr/>
          <a:lstStyle/>
          <a:p>
            <a:r>
              <a:rPr lang="hu-HU" sz="1600" smtClean="0">
                <a:solidFill>
                  <a:srgbClr val="DCB422"/>
                </a:solidFill>
                <a:latin typeface="Cooper Black" pitchFamily="18" charset="0"/>
              </a:rPr>
              <a:t>Ha nincs szükségünk a méret pontos beállítására, akkor a kép szélességét és magasságát méretező pontok segítségével gyorsan módosíthatjuk.</a:t>
            </a:r>
            <a:br>
              <a:rPr lang="hu-HU" sz="1600" smtClean="0">
                <a:solidFill>
                  <a:srgbClr val="DCB422"/>
                </a:solidFill>
                <a:latin typeface="Cooper Black" pitchFamily="18" charset="0"/>
              </a:rPr>
            </a:br>
            <a:r>
              <a:rPr lang="hu-HU" sz="1600" smtClean="0">
                <a:solidFill>
                  <a:srgbClr val="DCB422"/>
                </a:solidFill>
                <a:latin typeface="Cooper Black" pitchFamily="18" charset="0"/>
              </a:rPr>
              <a:t>Egy kijelölt kép körül megjelenik egy a képet szegélyező téglalap, melynek szélein és sarkain találhatók a méretező pontok.</a:t>
            </a:r>
            <a:br>
              <a:rPr lang="hu-HU" sz="1600" smtClean="0">
                <a:solidFill>
                  <a:srgbClr val="DCB422"/>
                </a:solidFill>
                <a:latin typeface="Cooper Black" pitchFamily="18" charset="0"/>
              </a:rPr>
            </a:br>
            <a:r>
              <a:rPr lang="hu-HU" sz="1600" smtClean="0">
                <a:solidFill>
                  <a:srgbClr val="DCB422"/>
                </a:solidFill>
                <a:latin typeface="Cooper Black" pitchFamily="18" charset="0"/>
              </a:rPr>
              <a:t>Az oldalak sarkain lévő méretező pontokat a bal egérgomb lenyomása mellett húzva arányosan tudjuk növelni vagy csökkenteni a kép méretét. A többi méretező pont segítségével vízszintes és függőleges irányban nyújthatjuk képünket. </a:t>
            </a:r>
            <a:r>
              <a:rPr lang="hu-HU" smtClean="0">
                <a:solidFill>
                  <a:srgbClr val="DCB422"/>
                </a:solidFill>
                <a:latin typeface="Cooper Black" pitchFamily="18" charset="0"/>
              </a:rPr>
              <a:t/>
            </a:r>
            <a:br>
              <a:rPr lang="hu-HU" smtClean="0">
                <a:solidFill>
                  <a:srgbClr val="DCB422"/>
                </a:solidFill>
                <a:latin typeface="Cooper Black" pitchFamily="18" charset="0"/>
              </a:rPr>
            </a:br>
            <a:endParaRPr lang="hu-HU" smtClean="0">
              <a:solidFill>
                <a:srgbClr val="DCB422"/>
              </a:solidFill>
              <a:latin typeface="Cooper Black" pitchFamily="18" charset="0"/>
            </a:endParaRPr>
          </a:p>
          <a:p>
            <a:endParaRPr lang="hu-HU" sz="1600" smtClean="0">
              <a:solidFill>
                <a:srgbClr val="DCB422"/>
              </a:solidFill>
              <a:latin typeface="Cooper Black" pitchFamily="18" charset="0"/>
            </a:endParaRPr>
          </a:p>
          <a:p>
            <a:endParaRPr lang="hu-HU" sz="1600" smtClean="0">
              <a:solidFill>
                <a:srgbClr val="DCB422"/>
              </a:solidFill>
              <a:latin typeface="Cooper Black" pitchFamily="18" charset="0"/>
            </a:endParaRPr>
          </a:p>
          <a:p>
            <a:endParaRPr lang="hu-HU" sz="1600" smtClean="0">
              <a:solidFill>
                <a:srgbClr val="DCB422"/>
              </a:solidFill>
              <a:latin typeface="Cooper Black" pitchFamily="18" charset="0"/>
            </a:endParaRPr>
          </a:p>
          <a:p>
            <a:pPr>
              <a:buFont typeface="Wingdings 2" pitchFamily="18" charset="2"/>
              <a:buNone/>
            </a:pPr>
            <a:endParaRPr lang="hu-HU" sz="1600" smtClean="0">
              <a:solidFill>
                <a:srgbClr val="DCB422"/>
              </a:solidFill>
              <a:latin typeface="Cooper Black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hu-HU" sz="1600" smtClean="0">
                <a:solidFill>
                  <a:srgbClr val="DCB422"/>
                </a:solidFill>
                <a:latin typeface="Cooper Black" pitchFamily="18" charset="0"/>
              </a:rPr>
              <a:t>	Ha kompatibilitási módban dolgozunk (pl. Word 2003 formátumot használunk), akkor a méretező pontok más alakban jelenek meg. Ugyanúgy használhatjuk őket mint a Word 2007 dokumentumban. </a:t>
            </a:r>
            <a:r>
              <a:rPr lang="hu-HU" smtClean="0">
                <a:solidFill>
                  <a:srgbClr val="DCB422"/>
                </a:solidFill>
                <a:latin typeface="Cooper Black" pitchFamily="18" charset="0"/>
              </a:rPr>
              <a:t/>
            </a:r>
            <a:br>
              <a:rPr lang="hu-HU" smtClean="0">
                <a:solidFill>
                  <a:srgbClr val="DCB422"/>
                </a:solidFill>
                <a:latin typeface="Cooper Black" pitchFamily="18" charset="0"/>
              </a:rPr>
            </a:br>
            <a:r>
              <a:rPr lang="hu-HU" smtClean="0">
                <a:solidFill>
                  <a:srgbClr val="DCB422"/>
                </a:solidFill>
              </a:rPr>
              <a:t/>
            </a:r>
            <a:br>
              <a:rPr lang="hu-HU" smtClean="0">
                <a:solidFill>
                  <a:srgbClr val="DCB422"/>
                </a:solidFill>
              </a:rPr>
            </a:br>
            <a:endParaRPr lang="hu-HU" smtClean="0">
              <a:solidFill>
                <a:srgbClr val="DCB422"/>
              </a:solidFill>
            </a:endParaRPr>
          </a:p>
        </p:txBody>
      </p:sp>
      <p:pic>
        <p:nvPicPr>
          <p:cNvPr id="5122" name="Picture 2" descr="kepbe_meret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2349500"/>
            <a:ext cx="178276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kepbe_meret_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5013325"/>
            <a:ext cx="1727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500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33333  L 0 0.33333  L 0 0  Z" pathEditMode="relative" ptsTypes="">
                                      <p:cBhvr>
                                        <p:cTn id="21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16 0.132  L 0.031 0  L 0.047 0.132  L 0.063 0  L 0.078 0.132  L 0.094 0  L 0.109 0.132  L 0.125 0  L 0.141 0.132  L 0.156 0  L 0.172 0.132  L 0.187 0  L 0.203 0.132  L 0.219 0  L 0.234 0.132  L 0.25 0  E" pathEditMode="relative" ptsTypes="">
                                      <p:cBhvr>
                                        <p:cTn id="25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D1FF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8229600" cy="706438"/>
          </a:xfrm>
        </p:spPr>
        <p:txBody>
          <a:bodyPr>
            <a:normAutofit/>
          </a:bodyPr>
          <a:lstStyle/>
          <a:p>
            <a:r>
              <a:rPr lang="hu-HU" sz="2400" b="1" smtClean="0"/>
              <a:t>Környezetfüggő lapok</a:t>
            </a:r>
            <a:r>
              <a:rPr lang="hu-HU" sz="4500" b="1" smtClean="0"/>
              <a:t/>
            </a:r>
            <a:br>
              <a:rPr lang="hu-HU" sz="4500" b="1" smtClean="0"/>
            </a:br>
            <a:endParaRPr lang="hu-HU" sz="4500" b="1" smtClean="0"/>
          </a:p>
        </p:txBody>
      </p:sp>
      <p:sp>
        <p:nvSpPr>
          <p:cNvPr id="23554" name="Tartalom helye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sz="1600" b="1" smtClean="0"/>
              <a:t>	</a:t>
            </a:r>
            <a:r>
              <a:rPr lang="hu-HU" sz="1600" b="1" smtClean="0">
                <a:solidFill>
                  <a:srgbClr val="DCB422"/>
                </a:solidFill>
              </a:rPr>
              <a:t>Környezetfüggő lapok</a:t>
            </a:r>
            <a:r>
              <a:rPr lang="hu-HU" sz="1600" smtClean="0">
                <a:solidFill>
                  <a:srgbClr val="DCB422"/>
                </a:solidFill>
              </a:rPr>
              <a:t> csak abban az esetben jelennek meg, ha szükség van rájuk. Ak-kor viszont nagyon megkönnyítik az adott művelethez szükséges parancsok elérését és használatát. Például ha kijelölünk egy képet a dokumentumban, akkor megjelenik </a:t>
            </a:r>
            <a:r>
              <a:rPr lang="hu-HU" sz="1600" b="1" smtClean="0">
                <a:solidFill>
                  <a:srgbClr val="DCB422"/>
                </a:solidFill>
              </a:rPr>
              <a:t>Képeszközök / Formátum</a:t>
            </a:r>
            <a:r>
              <a:rPr lang="hu-HU" sz="1600" smtClean="0">
                <a:solidFill>
                  <a:srgbClr val="DCB422"/>
                </a:solidFill>
              </a:rPr>
              <a:t> lap, ami megkönnyíti a kijelöl kép formázását. </a:t>
            </a:r>
          </a:p>
          <a:p>
            <a:endParaRPr lang="hu-HU" sz="1600" smtClean="0">
              <a:solidFill>
                <a:srgbClr val="DCB422"/>
              </a:solidFill>
            </a:endParaRPr>
          </a:p>
          <a:p>
            <a:endParaRPr lang="hu-HU" sz="1600" smtClean="0">
              <a:solidFill>
                <a:srgbClr val="DCB422"/>
              </a:solidFill>
            </a:endParaRPr>
          </a:p>
          <a:p>
            <a:endParaRPr lang="hu-HU" sz="1600" smtClean="0">
              <a:solidFill>
                <a:srgbClr val="DCB422"/>
              </a:solidFill>
            </a:endParaRPr>
          </a:p>
          <a:p>
            <a:endParaRPr lang="hu-HU" sz="1600" smtClean="0">
              <a:solidFill>
                <a:srgbClr val="DCB422"/>
              </a:solidFill>
            </a:endParaRPr>
          </a:p>
          <a:p>
            <a:endParaRPr lang="hu-HU" sz="1600" smtClean="0">
              <a:solidFill>
                <a:srgbClr val="DCB422"/>
              </a:solidFill>
            </a:endParaRPr>
          </a:p>
          <a:p>
            <a:endParaRPr lang="hu-HU" sz="1600" smtClean="0">
              <a:solidFill>
                <a:srgbClr val="DCB422"/>
              </a:solidFill>
            </a:endParaRPr>
          </a:p>
          <a:p>
            <a:endParaRPr lang="hu-HU" sz="1600" smtClean="0">
              <a:solidFill>
                <a:srgbClr val="DCB422"/>
              </a:solidFill>
            </a:endParaRPr>
          </a:p>
          <a:p>
            <a:endParaRPr lang="hu-HU" sz="1600" smtClean="0">
              <a:solidFill>
                <a:srgbClr val="DCB422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hu-HU" sz="1600" b="1" smtClean="0">
                <a:solidFill>
                  <a:srgbClr val="DCB422"/>
                </a:solidFill>
              </a:rPr>
              <a:t>	Környezetfüggő lapok</a:t>
            </a:r>
            <a:r>
              <a:rPr lang="hu-HU" sz="1600" smtClean="0">
                <a:solidFill>
                  <a:srgbClr val="DCB422"/>
                </a:solidFill>
              </a:rPr>
              <a:t> tartoznak a táblázatokhoz, rajzokhoz, diagramokhoz és grafiko-nokhoz is. </a:t>
            </a:r>
          </a:p>
        </p:txBody>
      </p:sp>
      <p:pic>
        <p:nvPicPr>
          <p:cNvPr id="13314" name="Picture 2" descr="w7_kepeszkozok_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133600"/>
            <a:ext cx="72898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Egyéni 1. séma">
      <a:dk1>
        <a:srgbClr val="387025"/>
      </a:dk1>
      <a:lt1>
        <a:srgbClr val="000000"/>
      </a:lt1>
      <a:dk2>
        <a:srgbClr val="90C6F6"/>
      </a:dk2>
      <a:lt2>
        <a:srgbClr val="93F5F9"/>
      </a:lt2>
      <a:accent1>
        <a:srgbClr val="EDF2DA"/>
      </a:accent1>
      <a:accent2>
        <a:srgbClr val="FFF654"/>
      </a:accent2>
      <a:accent3>
        <a:srgbClr val="7030A0"/>
      </a:accent3>
      <a:accent4>
        <a:srgbClr val="E622C1"/>
      </a:accent4>
      <a:accent5>
        <a:srgbClr val="54A838"/>
      </a:accent5>
      <a:accent6>
        <a:srgbClr val="7E9532"/>
      </a:accent6>
      <a:hlink>
        <a:srgbClr val="7F7F7F"/>
      </a:hlink>
      <a:folHlink>
        <a:srgbClr val="A9A10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gyéni 1. séma">
    <a:dk1>
      <a:srgbClr val="387025"/>
    </a:dk1>
    <a:lt1>
      <a:srgbClr val="000000"/>
    </a:lt1>
    <a:dk2>
      <a:srgbClr val="90C6F6"/>
    </a:dk2>
    <a:lt2>
      <a:srgbClr val="93F5F9"/>
    </a:lt2>
    <a:accent1>
      <a:srgbClr val="EDF2DA"/>
    </a:accent1>
    <a:accent2>
      <a:srgbClr val="FFF654"/>
    </a:accent2>
    <a:accent3>
      <a:srgbClr val="7030A0"/>
    </a:accent3>
    <a:accent4>
      <a:srgbClr val="E622C1"/>
    </a:accent4>
    <a:accent5>
      <a:srgbClr val="54A838"/>
    </a:accent5>
    <a:accent6>
      <a:srgbClr val="7E9532"/>
    </a:accent6>
    <a:hlink>
      <a:srgbClr val="7F7F7F"/>
    </a:hlink>
    <a:folHlink>
      <a:srgbClr val="A9A100"/>
    </a:folHlink>
  </a:clrScheme>
</a:themeOverride>
</file>

<file path=ppt/theme/themeOverride2.xml><?xml version="1.0" encoding="utf-8"?>
<a:themeOverride xmlns:a="http://schemas.openxmlformats.org/drawingml/2006/main">
  <a:clrScheme name="Egyéni 1. séma">
    <a:dk1>
      <a:srgbClr val="387025"/>
    </a:dk1>
    <a:lt1>
      <a:srgbClr val="000000"/>
    </a:lt1>
    <a:dk2>
      <a:srgbClr val="90C6F6"/>
    </a:dk2>
    <a:lt2>
      <a:srgbClr val="93F5F9"/>
    </a:lt2>
    <a:accent1>
      <a:srgbClr val="EDF2DA"/>
    </a:accent1>
    <a:accent2>
      <a:srgbClr val="FFF654"/>
    </a:accent2>
    <a:accent3>
      <a:srgbClr val="7030A0"/>
    </a:accent3>
    <a:accent4>
      <a:srgbClr val="E622C1"/>
    </a:accent4>
    <a:accent5>
      <a:srgbClr val="54A838"/>
    </a:accent5>
    <a:accent6>
      <a:srgbClr val="7E9532"/>
    </a:accent6>
    <a:hlink>
      <a:srgbClr val="7F7F7F"/>
    </a:hlink>
    <a:folHlink>
      <a:srgbClr val="A9A1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342</TotalTime>
  <Words>894</Words>
  <Application>Microsoft Office PowerPoint</Application>
  <PresentationFormat>Diavetítés a képernyőre (4:3 oldalarány)</PresentationFormat>
  <Paragraphs>102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16</vt:i4>
      </vt:variant>
      <vt:variant>
        <vt:lpstr>Tervezősablon</vt:lpstr>
      </vt:variant>
      <vt:variant>
        <vt:i4>4</vt:i4>
      </vt:variant>
      <vt:variant>
        <vt:lpstr>Diacímek</vt:lpstr>
      </vt:variant>
      <vt:variant>
        <vt:i4>12</vt:i4>
      </vt:variant>
    </vt:vector>
  </HeadingPairs>
  <TitlesOfParts>
    <vt:vector size="32" baseType="lpstr">
      <vt:lpstr>Constantia</vt:lpstr>
      <vt:lpstr>Arial</vt:lpstr>
      <vt:lpstr>Calibri</vt:lpstr>
      <vt:lpstr>Wingdings 2</vt:lpstr>
      <vt:lpstr>Algerian</vt:lpstr>
      <vt:lpstr>Arial Black</vt:lpstr>
      <vt:lpstr>AngsanaUPC</vt:lpstr>
      <vt:lpstr>Aharoni</vt:lpstr>
      <vt:lpstr>Comic Sans MS</vt:lpstr>
      <vt:lpstr>Arial Rounded MT Bold</vt:lpstr>
      <vt:lpstr>Angsana New</vt:lpstr>
      <vt:lpstr>Times New Roman</vt:lpstr>
      <vt:lpstr>Snap ITC</vt:lpstr>
      <vt:lpstr>Cooper Black</vt:lpstr>
      <vt:lpstr>Copperplate Gothic Bold</vt:lpstr>
      <vt:lpstr>Baskerville Old Face</vt:lpstr>
      <vt:lpstr>Áramlás</vt:lpstr>
      <vt:lpstr>Áramlás</vt:lpstr>
      <vt:lpstr>Áramlás</vt:lpstr>
      <vt:lpstr>Áramlás</vt:lpstr>
      <vt:lpstr>1. dia</vt:lpstr>
      <vt:lpstr>A program megnyitásának menete a következő: Start menü -&gt;Programok -&gt; Microsoft Office -&gt; Microsoft Office Word 2007 </vt:lpstr>
      <vt:lpstr>A Word 2007 képernyő: A program megnyitása után a következő képernyőt láthatjuk, ez a programablak </vt:lpstr>
      <vt:lpstr>PROGRAM BEZÁRÁSA:  </vt:lpstr>
      <vt:lpstr>Képek beillesztése </vt:lpstr>
      <vt:lpstr>Képek sorrendje </vt:lpstr>
      <vt:lpstr>Képek szegélyezése, effektusok </vt:lpstr>
      <vt:lpstr>Méretező pontok használata  </vt:lpstr>
      <vt:lpstr>Környezetfüggő lapok </vt:lpstr>
      <vt:lpstr>Olvasás teljes képernyőn nézet </vt:lpstr>
      <vt:lpstr>Piszkozat nézet </vt:lpstr>
      <vt:lpstr>12. dia</vt:lpstr>
    </vt:vector>
  </TitlesOfParts>
  <Company>eMachines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„Én így tanítanám az informatikát.” Matuska Glória Virág  8.a Salamon Rózsa Dr. Török. Béla Általános Iskola</dc:title>
  <dc:creator>Valued eMachines Customer</dc:creator>
  <cp:lastModifiedBy>8.a</cp:lastModifiedBy>
  <cp:revision>39</cp:revision>
  <dcterms:created xsi:type="dcterms:W3CDTF">2012-02-08T16:10:23Z</dcterms:created>
  <dcterms:modified xsi:type="dcterms:W3CDTF">2012-02-10T09:37:49Z</dcterms:modified>
</cp:coreProperties>
</file>