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BE4D4A"/>
    <a:srgbClr val="F02B0A"/>
    <a:srgbClr val="9999FF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5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2012.02.01.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15142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2012.02.01.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29046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2012.02.01.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03922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2012.02.01.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97594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2012.02.01.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68455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2012.02.01.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13492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2012.02.01.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90422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2012.02.01.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51237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2012.02.01.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73721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2012.02.01.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6108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pPr/>
              <a:t>2012.02.01.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3417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pPr/>
              <a:t>2012.02.01.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18360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7.wdp"/><Relationship Id="rId10" Type="http://schemas.microsoft.com/office/2007/relationships/hdphoto" Target="../media/hdphoto9.wdp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microsoft.com/office/2007/relationships/hdphoto" Target="../media/hdphoto14.wdp"/><Relationship Id="rId3" Type="http://schemas.openxmlformats.org/officeDocument/2006/relationships/image" Target="../media/image41.jpeg"/><Relationship Id="rId7" Type="http://schemas.microsoft.com/office/2007/relationships/hdphoto" Target="../media/hdphoto11.wdp"/><Relationship Id="rId12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5" Type="http://schemas.microsoft.com/office/2007/relationships/hdphoto" Target="../media/hdphoto15.wdp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microsoft.com/office/2007/relationships/hdphoto" Target="../media/hdphoto12.wdp"/><Relationship Id="rId1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 rot="161172">
            <a:off x="848665" y="686368"/>
            <a:ext cx="5900192" cy="1037977"/>
          </a:xfrm>
          <a:blipFill>
            <a:blip r:embed="rId3" cstate="print"/>
            <a:tile tx="0" ty="0" sx="100000" sy="100000" flip="none" algn="tl"/>
          </a:blipFill>
          <a:ln>
            <a:solidFill>
              <a:schemeClr val="tx2">
                <a:alpha val="16000"/>
              </a:schemeClr>
            </a:solidFill>
          </a:ln>
          <a:effectLst>
            <a:glow rad="76200">
              <a:schemeClr val="bg1">
                <a:lumMod val="95000"/>
              </a:schemeClr>
            </a:glo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normAutofit/>
          </a:bodyPr>
          <a:lstStyle/>
          <a:p>
            <a:pPr algn="ctr"/>
            <a:r>
              <a:rPr lang="hu-H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 ESSENCE" pitchFamily="2" charset="0"/>
                <a:cs typeface="Calibri" pitchFamily="34" charset="0"/>
              </a:rPr>
              <a:t>Kiviteli Perifériák</a:t>
            </a:r>
            <a:endParaRPr lang="hu-HU" sz="4000" dirty="0">
              <a:solidFill>
                <a:schemeClr val="tx1">
                  <a:lumMod val="65000"/>
                  <a:lumOff val="35000"/>
                </a:schemeClr>
              </a:solidFill>
              <a:latin typeface="AR ESSENCE" pitchFamily="2" charset="0"/>
              <a:cs typeface="Calibri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 rot="404299">
            <a:off x="2628501" y="4767983"/>
            <a:ext cx="7076246" cy="1656184"/>
          </a:xfrm>
        </p:spPr>
        <p:txBody>
          <a:bodyPr anchor="t">
            <a:noAutofit/>
          </a:bodyPr>
          <a:lstStyle/>
          <a:p>
            <a:pPr algn="ctr"/>
            <a:r>
              <a:rPr lang="hu-H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Neumann János Számítástechnikai</a:t>
            </a:r>
            <a:br>
              <a:rPr lang="hu-H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Szakközépiskola</a:t>
            </a:r>
            <a:br>
              <a:rPr lang="hu-H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1144. </a:t>
            </a:r>
            <a:r>
              <a:rPr lang="hu-H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Budapest</a:t>
            </a:r>
            <a:r>
              <a:rPr lang="hu-HU" sz="2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hu-H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Kerepesi </a:t>
            </a:r>
            <a:r>
              <a:rPr lang="hu-HU" sz="2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út 124.</a:t>
            </a:r>
            <a:endParaRPr lang="hu-HU" sz="2800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61368" y="2181394"/>
            <a:ext cx="347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Készítette: </a:t>
            </a:r>
            <a:r>
              <a:rPr lang="hu-H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Kiss Ádám</a:t>
            </a:r>
            <a:endParaRPr lang="hu-HU" sz="28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 rot="21435355">
            <a:off x="993282" y="2852935"/>
            <a:ext cx="4691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Felkészítő tanár: Horváth Betti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50125">
            <a:off x="6048757" y="1988840"/>
            <a:ext cx="2706687" cy="17002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886" y="3212976"/>
            <a:ext cx="2139950" cy="2139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 descr="http://t1.gstatic.com/images?q=tbn:ANd9GcQehJKLNVKREqaYsOY_OoKjXY-xxq-7B5EJPgeOgV4jtB6xAlBF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2137" y1="65278" x2="29915" y2="76852"/>
                        <a14:foregroundMark x1="16667" y1="67593" x2="64103" y2="75926"/>
                        <a14:foregroundMark x1="42735" y1="78704" x2="70085" y2="84259"/>
                        <a14:foregroundMark x1="88462" y1="75000" x2="95299" y2="13426"/>
                        <a14:foregroundMark x1="12393" y1="3241" x2="94017" y2="10185"/>
                        <a14:foregroundMark x1="11111" y1="6019" x2="3846" y2="62963"/>
                        <a14:backgroundMark x1="15812" y1="73148" x2="27350" y2="75926"/>
                        <a14:backgroundMark x1="31624" y1="76852" x2="22222" y2="74537"/>
                        <a14:backgroundMark x1="29487" y1="78241" x2="29915" y2="76389"/>
                        <a14:backgroundMark x1="29915" y1="75926" x2="20513" y2="71759"/>
                        <a14:backgroundMark x1="24786" y1="72685" x2="17094" y2="73611"/>
                        <a14:backgroundMark x1="9829" y1="76852" x2="18376" y2="73148"/>
                        <a14:backgroundMark x1="14530" y1="74074" x2="22222" y2="73611"/>
                        <a14:backgroundMark x1="15385" y1="73611" x2="28632" y2="75000"/>
                        <a14:backgroundMark x1="20940" y1="77778" x2="29915" y2="75926"/>
                        <a14:backgroundMark x1="29915" y1="75926" x2="17949" y2="75000"/>
                        <a14:backgroundMark x1="22222" y1="79167" x2="26923" y2="77315"/>
                        <a14:backgroundMark x1="25641" y1="76389" x2="17094" y2="78241"/>
                        <a14:backgroundMark x1="24786" y1="76852" x2="32906" y2="75000"/>
                        <a14:backgroundMark x1="9829" y1="71296" x2="32051" y2="75463"/>
                        <a14:backgroundMark x1="9829" y1="70370" x2="24359" y2="7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596784">
            <a:off x="1362113" y="4437112"/>
            <a:ext cx="2233930" cy="206184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harsh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2437241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1000">
        <p:zoom/>
      </p:transition>
    </mc:Choice>
    <mc:Fallback>
      <p:transition spd="slow" advTm="11000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39752" y="2708920"/>
            <a:ext cx="4517801" cy="3344341"/>
          </a:xfrm>
          <a:blipFill>
            <a:blip r:embed="rId3" cstate="print"/>
            <a:tile tx="0" ty="0" sx="100000" sy="100000" flip="none" algn="tl"/>
          </a:blipFill>
          <a:ln w="66675" cmpd="thickThin">
            <a:solidFill>
              <a:schemeClr val="bg1">
                <a:lumMod val="5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>
            <a:normAutofit fontScale="92500" lnSpcReduction="10000"/>
          </a:bodyPr>
          <a:lstStyle/>
          <a:p>
            <a:pPr marL="114300" indent="0" algn="ctr">
              <a:buNone/>
            </a:pPr>
            <a:r>
              <a:rPr lang="hu-HU" b="1" u="sng" dirty="0" smtClean="0">
                <a:solidFill>
                  <a:schemeClr val="bg1"/>
                </a:solidFill>
              </a:rPr>
              <a:t>Hangfal</a:t>
            </a:r>
          </a:p>
          <a:p>
            <a:pPr marL="114300" indent="0" algn="just">
              <a:buNone/>
            </a:pPr>
            <a:r>
              <a:rPr lang="hu-HU" sz="2400" dirty="0" smtClean="0">
                <a:solidFill>
                  <a:schemeClr val="bg1"/>
                </a:solidFill>
              </a:rPr>
              <a:t>A </a:t>
            </a:r>
            <a:r>
              <a:rPr lang="hu-HU" sz="2400" dirty="0">
                <a:solidFill>
                  <a:schemeClr val="bg1"/>
                </a:solidFill>
              </a:rPr>
              <a:t>hangszórókat </a:t>
            </a:r>
            <a:r>
              <a:rPr lang="hu-HU" sz="2400" dirty="0" smtClean="0">
                <a:solidFill>
                  <a:schemeClr val="bg1"/>
                </a:solidFill>
              </a:rPr>
              <a:t>ládákban </a:t>
            </a:r>
            <a:r>
              <a:rPr lang="hu-HU" sz="2400" dirty="0">
                <a:solidFill>
                  <a:schemeClr val="bg1"/>
                </a:solidFill>
              </a:rPr>
              <a:t>rögzítik. </a:t>
            </a:r>
            <a:r>
              <a:rPr lang="hu-HU" sz="2400" dirty="0" smtClean="0">
                <a:solidFill>
                  <a:schemeClr val="bg1"/>
                </a:solidFill>
              </a:rPr>
              <a:t>Nemcsak </a:t>
            </a:r>
            <a:r>
              <a:rPr lang="hu-HU" sz="2400" dirty="0">
                <a:solidFill>
                  <a:schemeClr val="bg1"/>
                </a:solidFill>
              </a:rPr>
              <a:t>mechanikailag rögzítik a hangszórót, de az akusztikus rövidzárat is kiküszöbölik, valamint egyenletessé teszik a </a:t>
            </a:r>
            <a:r>
              <a:rPr lang="hu-HU" sz="2400" dirty="0" smtClean="0">
                <a:solidFill>
                  <a:schemeClr val="bg1"/>
                </a:solidFill>
              </a:rPr>
              <a:t>frekvenciamenetet. Általában </a:t>
            </a:r>
            <a:r>
              <a:rPr lang="hu-HU" sz="2400" b="1" dirty="0">
                <a:solidFill>
                  <a:schemeClr val="bg1"/>
                </a:solidFill>
              </a:rPr>
              <a:t>több hangszóró </a:t>
            </a:r>
            <a:r>
              <a:rPr lang="hu-HU" sz="2400" dirty="0">
                <a:solidFill>
                  <a:schemeClr val="bg1"/>
                </a:solidFill>
              </a:rPr>
              <a:t>található </a:t>
            </a:r>
            <a:r>
              <a:rPr lang="hu-HU" sz="2400" dirty="0" smtClean="0">
                <a:solidFill>
                  <a:schemeClr val="bg1"/>
                </a:solidFill>
              </a:rPr>
              <a:t>benne, </a:t>
            </a:r>
            <a:r>
              <a:rPr lang="hu-HU" sz="2400" b="1" dirty="0" smtClean="0">
                <a:solidFill>
                  <a:schemeClr val="bg1"/>
                </a:solidFill>
              </a:rPr>
              <a:t>más-más</a:t>
            </a:r>
            <a:r>
              <a:rPr lang="hu-HU" sz="2400" dirty="0" smtClean="0">
                <a:solidFill>
                  <a:schemeClr val="bg1"/>
                </a:solidFill>
              </a:rPr>
              <a:t> frekvenciatartományban </a:t>
            </a:r>
            <a:r>
              <a:rPr lang="hu-HU" sz="2400" dirty="0">
                <a:solidFill>
                  <a:schemeClr val="bg1"/>
                </a:solidFill>
              </a:rPr>
              <a:t>sugározzák a hangokat.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23166" y1="48969" x2="23166" y2="48969"/>
                        <a14:foregroundMark x1="21622" y1="39691" x2="13514" y2="36082"/>
                        <a14:foregroundMark x1="20849" y1="24227" x2="18147" y2="15464"/>
                        <a14:foregroundMark x1="22394" y1="18041" x2="16988" y2="26289"/>
                        <a14:foregroundMark x1="22008" y1="22680" x2="22394" y2="8763"/>
                        <a14:foregroundMark x1="16602" y1="13918" x2="16602" y2="13918"/>
                        <a14:foregroundMark x1="15444" y1="13918" x2="15444" y2="13918"/>
                        <a14:foregroundMark x1="11969" y1="13918" x2="9266" y2="36082"/>
                        <a14:foregroundMark x1="13514" y1="15464" x2="7722" y2="10825"/>
                        <a14:foregroundMark x1="54054" y1="58763" x2="62934" y2="72165"/>
                        <a14:foregroundMark x1="70270" y1="72165" x2="84556" y2="62371"/>
                        <a14:foregroundMark x1="77992" y1="59278" x2="64479" y2="47938"/>
                        <a14:foregroundMark x1="60232" y1="36082" x2="70656" y2="30928"/>
                        <a14:foregroundMark x1="67954" y1="14433" x2="82239" y2="22680"/>
                        <a14:foregroundMark x1="74517" y1="9794" x2="66409" y2="12887"/>
                        <a14:foregroundMark x1="69498" y1="20619" x2="61390" y2="6186"/>
                        <a14:foregroundMark x1="74131" y1="4124" x2="74131" y2="9794"/>
                        <a14:foregroundMark x1="63320" y1="5670" x2="58687" y2="2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5" y="4365104"/>
            <a:ext cx="2466975" cy="1847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644637" y="4509120"/>
            <a:ext cx="2462213" cy="1847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6699" b="89952" l="9574" r="89894">
                        <a14:foregroundMark x1="32447" y1="48325" x2="32447" y2="48325"/>
                        <a14:foregroundMark x1="55851" y1="49282" x2="55851" y2="49282"/>
                        <a14:foregroundMark x1="60106" y1="48804" x2="60106" y2="488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1712" y="404664"/>
            <a:ext cx="2592288" cy="288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2509" r="100000">
                        <a14:foregroundMark x1="25448" y1="25414" x2="36918" y2="8840"/>
                        <a14:foregroundMark x1="54122" y1="84530" x2="63441" y2="70718"/>
                        <a14:foregroundMark x1="12545" y1="79558" x2="7527" y2="27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7334"/>
            <a:ext cx="3312368" cy="214888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40979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12000">
        <p14:ripple/>
      </p:transition>
    </mc:Choice>
    <mc:Fallback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r"/>
            <a:r>
              <a:rPr lang="hu-HU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Egyéb kivitelek</a:t>
            </a:r>
            <a:endParaRPr lang="hu-HU" b="1" i="1" dirty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3645025"/>
            <a:ext cx="6276602" cy="149212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hu-HU" b="1" u="sng" dirty="0" err="1" smtClean="0"/>
              <a:t>Brai</a:t>
            </a:r>
            <a:r>
              <a:rPr lang="hu-HU" b="1" u="sng" dirty="0" smtClean="0"/>
              <a:t> </a:t>
            </a:r>
            <a:r>
              <a:rPr lang="hu-HU" b="1" u="sng" dirty="0"/>
              <a:t>olvasó: </a:t>
            </a:r>
            <a:endParaRPr lang="hu-HU" b="1" u="sng" dirty="0" smtClean="0"/>
          </a:p>
          <a:p>
            <a:pPr marL="114300" indent="0">
              <a:buNone/>
            </a:pPr>
            <a:r>
              <a:rPr lang="hu-HU" sz="1800" b="1" dirty="0"/>
              <a:t>V</a:t>
            </a:r>
            <a:r>
              <a:rPr lang="hu-HU" sz="1800" b="1" dirty="0" smtClean="0"/>
              <a:t>akok </a:t>
            </a:r>
            <a:r>
              <a:rPr lang="hu-HU" sz="1800" b="1" dirty="0"/>
              <a:t>számára </a:t>
            </a:r>
            <a:r>
              <a:rPr lang="hu-HU" sz="1800" dirty="0"/>
              <a:t>kitalált megjelenítő eszköz mely </a:t>
            </a:r>
            <a:r>
              <a:rPr lang="hu-HU" sz="1800" u="sng" dirty="0"/>
              <a:t>3 sorban tartalmaz apró tűket, </a:t>
            </a:r>
            <a:r>
              <a:rPr lang="hu-HU" sz="1800" u="sng" dirty="0" smtClean="0"/>
              <a:t>hol </a:t>
            </a:r>
            <a:r>
              <a:rPr lang="hu-HU" sz="1800" u="sng" dirty="0"/>
              <a:t>kiállnak, hol lesüllyednek </a:t>
            </a:r>
            <a:r>
              <a:rPr lang="hu-HU" sz="1800" dirty="0"/>
              <a:t>annak megfelelően, hogy a vak ábécé mely betűjét kell megjeleníteni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44824"/>
            <a:ext cx="1953345" cy="208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137147"/>
            <a:ext cx="2048027" cy="153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3796" y="5137147"/>
            <a:ext cx="2286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3917" y="1556792"/>
            <a:ext cx="69343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hu-HU" sz="2800" b="1" u="sng" dirty="0"/>
              <a:t>R</a:t>
            </a:r>
            <a:r>
              <a:rPr lang="hu-HU" sz="2800" b="1" u="sng" dirty="0" smtClean="0"/>
              <a:t>obotkarok: </a:t>
            </a:r>
          </a:p>
          <a:p>
            <a:pPr marL="114300" indent="0" algn="just">
              <a:buNone/>
            </a:pPr>
            <a:r>
              <a:rPr lang="hu-HU" sz="2000" dirty="0" smtClean="0"/>
              <a:t>Mozdulatokat, mozgásokat „jelenítenek” meg, </a:t>
            </a:r>
            <a:r>
              <a:rPr lang="hu-HU" sz="2000" dirty="0" err="1" smtClean="0"/>
              <a:t>pl</a:t>
            </a:r>
            <a:r>
              <a:rPr lang="hu-HU" sz="2000" dirty="0" smtClean="0"/>
              <a:t> összeszerelnek egy gépet a számítógép vezérlése szerint. </a:t>
            </a:r>
            <a:r>
              <a:rPr lang="hu-HU" sz="2000" b="1" dirty="0" smtClean="0"/>
              <a:t>Nagyon precíz </a:t>
            </a:r>
            <a:r>
              <a:rPr lang="hu-HU" sz="2000" dirty="0" smtClean="0"/>
              <a:t>mozgásokra is képesek -&gt; sok gyárakban nagyon hasznosak és használják…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011674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1000">
        <p14:flip dir="r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32656"/>
            <a:ext cx="7620000" cy="1800200"/>
          </a:xfr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114300" indent="0">
              <a:buNone/>
            </a:pPr>
            <a:r>
              <a:rPr lang="hu-HU" b="1" u="sng" dirty="0"/>
              <a:t>R</a:t>
            </a:r>
            <a:r>
              <a:rPr lang="hu-HU" b="1" u="sng" dirty="0" smtClean="0"/>
              <a:t>ajzgép(plotter</a:t>
            </a:r>
            <a:r>
              <a:rPr lang="hu-HU" b="1" u="sng" dirty="0"/>
              <a:t>): </a:t>
            </a:r>
          </a:p>
          <a:p>
            <a:pPr marL="114300" indent="0">
              <a:buNone/>
            </a:pPr>
            <a:r>
              <a:rPr lang="hu-HU" sz="1800" dirty="0" smtClean="0"/>
              <a:t>A </a:t>
            </a:r>
            <a:r>
              <a:rPr lang="hu-HU" sz="1800" dirty="0"/>
              <a:t>számítógép által előállított vonalas (vektorgrafikus) ábrák, rajzok, tervrajzok papíron való megjelenítését szolgálja. többnyire tollal, tussal, ceruzával (újabban tintapatronnal) dolgozik, mozgatását vízszintesen és függőlegesen sínek mentén éri el a </a:t>
            </a:r>
            <a:r>
              <a:rPr lang="hu-HU" sz="1800" dirty="0" smtClean="0"/>
              <a:t>számítógép.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21224" y1="14563" x2="74694" y2="11650"/>
                        <a14:foregroundMark x1="46531" y1="16505" x2="84082" y2="14563"/>
                        <a14:foregroundMark x1="87755" y1="12136" x2="89796" y2="17476"/>
                        <a14:foregroundMark x1="88571" y1="10680" x2="94286" y2="21359"/>
                        <a14:foregroundMark x1="96327" y1="17476" x2="93878" y2="35437"/>
                        <a14:foregroundMark x1="84082" y1="51456" x2="86531" y2="77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75768"/>
            <a:ext cx="2089348" cy="181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 rot="20901698">
            <a:off x="502939" y="2185841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02B0A"/>
                </a:solidFill>
              </a:rPr>
              <a:t>Rajz gépek segítségével tudunk készíteni óriás nagy méretű képeket,posztereket,vagy esetleg pontos tervrajzokat.</a:t>
            </a:r>
            <a:endParaRPr lang="hu-HU" dirty="0">
              <a:solidFill>
                <a:srgbClr val="F02B0A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53782" y1="34597" x2="70168" y2="1422"/>
                        <a14:foregroundMark x1="60504" y1="39810" x2="86555" y2="37915"/>
                        <a14:foregroundMark x1="86555" y1="37915" x2="78151" y2="8057"/>
                        <a14:foregroundMark x1="79412" y1="9479" x2="81092" y2="4265"/>
                        <a14:foregroundMark x1="79412" y1="6635" x2="65546" y2="27488"/>
                        <a14:foregroundMark x1="80252" y1="42180" x2="83193" y2="41232"/>
                        <a14:foregroundMark x1="24370" y1="9479" x2="58403" y2="7583"/>
                        <a14:foregroundMark x1="6723" y1="33175" x2="18067" y2="9953"/>
                        <a14:foregroundMark x1="53782" y1="19431" x2="53782" y2="19431"/>
                        <a14:foregroundMark x1="36555" y1="20853" x2="36555" y2="208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35350"/>
            <a:ext cx="2600832" cy="2057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foregroundMark x1="14815" y1="15021" x2="86111" y2="15021"/>
                        <a14:foregroundMark x1="27315" y1="11588" x2="70833" y2="12876"/>
                        <a14:foregroundMark x1="75000" y1="14592" x2="89352" y2="15021"/>
                        <a14:foregroundMark x1="86111" y1="10300" x2="86111" y2="10300"/>
                        <a14:foregroundMark x1="17593" y1="7725" x2="82407" y2="7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679377"/>
            <a:ext cx="1902173" cy="205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100000" l="0" r="100000">
                        <a14:foregroundMark x1="8333" y1="16000" x2="91667" y2="17000"/>
                        <a14:foregroundMark x1="18651" y1="9000" x2="80556" y2="10000"/>
                        <a14:foregroundMark x1="64683" y1="19000" x2="17857" y2="20000"/>
                        <a14:foregroundMark x1="85317" y1="51000" x2="87698" y2="86500"/>
                        <a14:foregroundMark x1="11905" y1="53500" x2="11905" y2="87500"/>
                        <a14:foregroundMark x1="13889" y1="54500" x2="15079" y2="43000"/>
                        <a14:foregroundMark x1="8333" y1="22500" x2="8333" y2="25500"/>
                        <a14:foregroundMark x1="9524" y1="30500" x2="4762" y2="11000"/>
                        <a14:foregroundMark x1="86905" y1="26500" x2="92460" y2="20500"/>
                        <a14:foregroundMark x1="94444" y1="25500" x2="94444" y2="31500"/>
                        <a14:foregroundMark x1="96429" y1="22500" x2="95635" y2="35500"/>
                        <a14:foregroundMark x1="97222" y1="20500" x2="97222" y2="1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84368"/>
            <a:ext cx="1979712" cy="140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10000" b="90000" l="10000" r="90000">
                        <a14:foregroundMark x1="18222" y1="49333" x2="18222" y2="49333"/>
                        <a14:foregroundMark x1="23556" y1="22667" x2="44000" y2="23556"/>
                        <a14:foregroundMark x1="28000" y1="19111" x2="23111" y2="19111"/>
                        <a14:foregroundMark x1="21778" y1="20000" x2="21778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2813" y="4990801"/>
            <a:ext cx="1944341" cy="194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7154" y="465313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2768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1000">
        <p14:gallery dir="l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75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25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25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25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750"/>
                            </p:stCondLst>
                            <p:childTnLst>
                              <p:par>
                                <p:cTn id="43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23095" y="5517232"/>
            <a:ext cx="3960440" cy="86409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hu-HU" sz="2800" dirty="0" smtClean="0">
                <a:solidFill>
                  <a:srgbClr val="F02B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Köszönöm a figyelmüket!</a:t>
            </a:r>
            <a:endParaRPr lang="hu-HU" sz="2800" dirty="0">
              <a:solidFill>
                <a:srgbClr val="F02B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 rot="21219449">
            <a:off x="539552" y="866458"/>
            <a:ext cx="684076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dirty="0">
                <a:solidFill>
                  <a:srgbClr val="0066CC"/>
                </a:solidFill>
              </a:rPr>
              <a:t>Sokan összekeverik a kivitelt és a bevitelt,valójában  egyszerű megkülönböztetni,csak el kellene gondolkoznunk azon, hogy a </a:t>
            </a:r>
            <a:r>
              <a:rPr lang="hu-HU" sz="1900" b="1" dirty="0">
                <a:solidFill>
                  <a:srgbClr val="0066CC"/>
                </a:solidFill>
              </a:rPr>
              <a:t>kivitel a számítógépből „kiviszi” </a:t>
            </a:r>
            <a:r>
              <a:rPr lang="hu-HU" sz="1900" dirty="0">
                <a:solidFill>
                  <a:srgbClr val="0066CC"/>
                </a:solidFill>
              </a:rPr>
              <a:t>az adatokat,információkat a külvilágnak vagy a felhasználóknak hangszórón,monitoron (stb..) keresztül. </a:t>
            </a:r>
            <a:r>
              <a:rPr lang="hu-HU" sz="1900" b="1" dirty="0">
                <a:solidFill>
                  <a:srgbClr val="0066CC"/>
                </a:solidFill>
              </a:rPr>
              <a:t>A beviteli </a:t>
            </a:r>
            <a:r>
              <a:rPr lang="hu-HU" sz="1900" dirty="0">
                <a:solidFill>
                  <a:srgbClr val="0066CC"/>
                </a:solidFill>
              </a:rPr>
              <a:t>ennek pont az ellenkezője,mivel az adatot a </a:t>
            </a:r>
            <a:r>
              <a:rPr lang="hu-HU" sz="1900" b="1" dirty="0">
                <a:solidFill>
                  <a:srgbClr val="0066CC"/>
                </a:solidFill>
              </a:rPr>
              <a:t>felhasználó,</a:t>
            </a:r>
            <a:r>
              <a:rPr lang="hu-HU" sz="1900" dirty="0">
                <a:solidFill>
                  <a:srgbClr val="0066CC"/>
                </a:solidFill>
              </a:rPr>
              <a:t>vagy a külvilág </a:t>
            </a:r>
            <a:r>
              <a:rPr lang="hu-HU" sz="1900" b="1" dirty="0">
                <a:solidFill>
                  <a:srgbClr val="0066CC"/>
                </a:solidFill>
              </a:rPr>
              <a:t>juttat be </a:t>
            </a:r>
            <a:r>
              <a:rPr lang="hu-HU" sz="1900" dirty="0">
                <a:solidFill>
                  <a:srgbClr val="0066CC"/>
                </a:solidFill>
              </a:rPr>
              <a:t>a számítógépbe beviteli eszközök segítségével (billentyű,kamera,</a:t>
            </a:r>
            <a:r>
              <a:rPr lang="hu-HU" sz="1900" dirty="0" err="1">
                <a:solidFill>
                  <a:srgbClr val="0066CC"/>
                </a:solidFill>
              </a:rPr>
              <a:t>stb</a:t>
            </a:r>
            <a:r>
              <a:rPr lang="hu-HU" sz="1900" dirty="0">
                <a:solidFill>
                  <a:srgbClr val="0066CC"/>
                </a:solidFill>
              </a:rPr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xmlns="" val="256896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1000">
        <p:blinds dir="vert"/>
      </p:transition>
    </mc:Choice>
    <mc:Fallback>
      <p:transition spd="slow" advTm="1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14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t0.gstatic.com/images?q=tbn:ANd9GcR0YfLp9o23E9X6WTabobFo6an0HMBVxQ4iHqXiKjrwnNFXFjF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889" b="98667" l="9778" r="96444">
                        <a14:foregroundMark x1="49333" y1="11556" x2="52444" y2="78667"/>
                        <a14:foregroundMark x1="67111" y1="68889" x2="59556" y2="6667"/>
                        <a14:backgroundMark x1="53333" y1="79556" x2="55556" y2="6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71720"/>
            <a:ext cx="1656183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53J\Desktop\verseny\jdfbhdbhxb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626" b="8984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18342">
            <a:off x="328362" y="4386809"/>
            <a:ext cx="2571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88640"/>
            <a:ext cx="7825680" cy="4248472"/>
          </a:xfrm>
        </p:spPr>
        <p:txBody>
          <a:bodyPr>
            <a:normAutofit/>
          </a:bodyPr>
          <a:lstStyle/>
          <a:p>
            <a:pPr marL="114300" indent="0">
              <a:spcAft>
                <a:spcPts val="1200"/>
              </a:spcAft>
              <a:buNone/>
            </a:pPr>
            <a:r>
              <a:rPr lang="hu-HU" sz="2800" b="1" dirty="0" smtClean="0"/>
              <a:t>A kiviteli perifériák</a:t>
            </a:r>
          </a:p>
          <a:p>
            <a:pPr marL="114300" indent="0">
              <a:spcAft>
                <a:spcPts val="1800"/>
              </a:spcAft>
              <a:buNone/>
            </a:pPr>
            <a:r>
              <a:rPr lang="hu-HU" sz="2200" dirty="0"/>
              <a:t>A perifériák feladata, hogy lehetővé </a:t>
            </a:r>
            <a:r>
              <a:rPr lang="hu-HU" sz="2200" dirty="0" smtClean="0"/>
              <a:t>tegyék </a:t>
            </a:r>
            <a:r>
              <a:rPr lang="hu-HU" sz="2200" dirty="0"/>
              <a:t>a </a:t>
            </a:r>
            <a:r>
              <a:rPr lang="hu-HU" sz="2200" b="1" dirty="0">
                <a:solidFill>
                  <a:srgbClr val="FF0000"/>
                </a:solidFill>
              </a:rPr>
              <a:t>gép kapcsolatot tartson a </a:t>
            </a:r>
            <a:r>
              <a:rPr lang="hu-HU" sz="2200" b="1" dirty="0" smtClean="0">
                <a:solidFill>
                  <a:srgbClr val="FF0000"/>
                </a:solidFill>
              </a:rPr>
              <a:t>külvilággal</a:t>
            </a:r>
            <a:r>
              <a:rPr lang="hu-HU" sz="2200" dirty="0" smtClean="0">
                <a:solidFill>
                  <a:srgbClr val="FF0000"/>
                </a:solidFill>
              </a:rPr>
              <a:t> </a:t>
            </a:r>
            <a:r>
              <a:rPr lang="hu-HU" sz="2200" dirty="0" smtClean="0"/>
              <a:t>vagy </a:t>
            </a:r>
            <a:r>
              <a:rPr lang="hu-HU" sz="2200" dirty="0"/>
              <a:t>a </a:t>
            </a:r>
            <a:r>
              <a:rPr lang="hu-HU" sz="2200" b="1" dirty="0">
                <a:solidFill>
                  <a:srgbClr val="FF0000"/>
                </a:solidFill>
              </a:rPr>
              <a:t>felhasználóval.</a:t>
            </a:r>
            <a:r>
              <a:rPr lang="hu-HU" sz="2200" dirty="0"/>
              <a:t> A kiviteli perifériák a számítógép üzenetét teszik érzékelhetővé a számunkra. </a:t>
            </a:r>
          </a:p>
          <a:p>
            <a:pPr marL="114300" indent="0">
              <a:buNone/>
            </a:pPr>
            <a:r>
              <a:rPr lang="hu-HU" sz="2200" dirty="0" smtClean="0"/>
              <a:t>A kiviteli perifériák lehetnek pl:</a:t>
            </a:r>
          </a:p>
          <a:p>
            <a:pPr marL="827088" indent="-342900">
              <a:buFont typeface="Courier New" pitchFamily="49" charset="0"/>
              <a:buChar char="o"/>
            </a:pPr>
            <a:r>
              <a:rPr lang="hu-HU" sz="2200" dirty="0" smtClean="0"/>
              <a:t>Monitor</a:t>
            </a:r>
          </a:p>
          <a:p>
            <a:pPr marL="827088" indent="-342900">
              <a:buFont typeface="Courier New" pitchFamily="49" charset="0"/>
              <a:buChar char="o"/>
            </a:pPr>
            <a:r>
              <a:rPr lang="hu-HU" sz="2200" dirty="0" smtClean="0"/>
              <a:t>Nyomtató</a:t>
            </a:r>
          </a:p>
          <a:p>
            <a:pPr marL="827088" indent="-342900">
              <a:buFont typeface="Courier New" pitchFamily="49" charset="0"/>
              <a:buChar char="o"/>
            </a:pPr>
            <a:r>
              <a:rPr lang="hu-HU" sz="2200" dirty="0" smtClean="0"/>
              <a:t>Hangszóró</a:t>
            </a:r>
          </a:p>
          <a:p>
            <a:pPr marL="827088" indent="-342900">
              <a:spcBef>
                <a:spcPts val="0"/>
              </a:spcBef>
              <a:buFont typeface="Courier New" pitchFamily="49" charset="0"/>
              <a:buChar char="o"/>
            </a:pPr>
            <a:r>
              <a:rPr lang="hu-HU" sz="2200" dirty="0" smtClean="0"/>
              <a:t>Egyéb eszközök-(pl: </a:t>
            </a:r>
            <a:r>
              <a:rPr lang="hu-HU" sz="2200" dirty="0" err="1" smtClean="0"/>
              <a:t>brai-olvasó</a:t>
            </a:r>
            <a:r>
              <a:rPr lang="hu-HU" sz="2200" dirty="0" smtClean="0"/>
              <a:t>,rajzgép,szemafor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endParaRPr lang="hu-HU" dirty="0"/>
          </a:p>
          <a:p>
            <a:pPr marL="114300" indent="0">
              <a:buNone/>
            </a:pPr>
            <a:endParaRPr lang="hu-HU" dirty="0"/>
          </a:p>
        </p:txBody>
      </p:sp>
      <p:pic>
        <p:nvPicPr>
          <p:cNvPr id="1029" name="Picture 5" descr="http://t1.gstatic.com/images?q=tbn:ANd9GcRhZHG-qiRnetxIc3xVgOtAf639FPY8WYiT4u458c22bR_QOCR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>
                        <a14:foregroundMark x1="59846" y1="37629" x2="3861" y2="38144"/>
                        <a14:foregroundMark x1="5019" y1="34536" x2="10425" y2="19072"/>
                        <a14:foregroundMark x1="16602" y1="19072" x2="45946" y2="17526"/>
                        <a14:foregroundMark x1="55598" y1="27835" x2="45560" y2="26289"/>
                        <a14:foregroundMark x1="52124" y1="30928" x2="44788" y2="26289"/>
                        <a14:foregroundMark x1="47876" y1="26289" x2="55598" y2="28866"/>
                        <a14:foregroundMark x1="55212" y1="26804" x2="47104" y2="26804"/>
                        <a14:backgroundMark x1="2703" y1="28866" x2="772" y2="36082"/>
                        <a14:backgroundMark x1="3861" y1="32474" x2="2703" y2="268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17614">
            <a:off x="2778789" y="4798661"/>
            <a:ext cx="2108770" cy="157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2048" b="100000" l="0" r="100000">
                        <a14:foregroundMark x1="22945" y1="61433" x2="17808" y2="49147"/>
                        <a14:foregroundMark x1="27397" y1="61433" x2="33562" y2="27986"/>
                        <a14:foregroundMark x1="39041" y1="50853" x2="39041" y2="25256"/>
                        <a14:foregroundMark x1="28425" y1="75768" x2="11301" y2="50171"/>
                        <a14:foregroundMark x1="14041" y1="72014" x2="10616" y2="69625"/>
                        <a14:foregroundMark x1="22945" y1="49147" x2="15753" y2="37884"/>
                        <a14:foregroundMark x1="16781" y1="41980" x2="20205" y2="27986"/>
                        <a14:foregroundMark x1="12329" y1="41980" x2="8904" y2="41297"/>
                        <a14:foregroundMark x1="10616" y1="51877" x2="7877" y2="38567"/>
                        <a14:foregroundMark x1="15753" y1="38567" x2="10616" y2="32423"/>
                        <a14:backgroundMark x1="10274" y1="33788" x2="10274" y2="33788"/>
                        <a14:backgroundMark x1="11986" y1="31741" x2="4110" y2="33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287024">
            <a:off x="6807527" y="4587047"/>
            <a:ext cx="1434233" cy="143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8680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6000">
        <p:cover dir="u"/>
      </p:transition>
    </mc:Choice>
    <mc:Fallback>
      <p:transition spd="slow" advTm="16000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2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97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97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97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97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97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97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97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97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97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375936">
            <a:off x="6617073" y="220654"/>
            <a:ext cx="2108920" cy="1143000"/>
          </a:xfr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/>
          <a:lstStyle/>
          <a:p>
            <a:pPr algn="r"/>
            <a:r>
              <a:rPr lang="hu-HU" dirty="0" smtClean="0">
                <a:solidFill>
                  <a:schemeClr val="bg1"/>
                </a:solidFill>
              </a:rPr>
              <a:t>Monitor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637112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hu-HU" sz="2000" dirty="0"/>
              <a:t>S</a:t>
            </a:r>
            <a:r>
              <a:rPr lang="hu-HU" sz="2000" dirty="0" smtClean="0"/>
              <a:t>zámítógép </a:t>
            </a:r>
            <a:r>
              <a:rPr lang="hu-HU" sz="2000" dirty="0"/>
              <a:t>legfontosabb </a:t>
            </a:r>
            <a:r>
              <a:rPr lang="hu-HU" sz="2000" dirty="0" smtClean="0"/>
              <a:t>kiviteli perifériája. A </a:t>
            </a:r>
            <a:r>
              <a:rPr lang="hu-HU" sz="2000" dirty="0"/>
              <a:t>monitor </a:t>
            </a:r>
            <a:r>
              <a:rPr lang="hu-HU" sz="2000" b="1" dirty="0">
                <a:solidFill>
                  <a:srgbClr val="FF0000"/>
                </a:solidFill>
              </a:rPr>
              <a:t>az információ képi megjelenítését szolgálja</a:t>
            </a:r>
            <a:r>
              <a:rPr lang="hu-HU" sz="2000" dirty="0"/>
              <a:t>, </a:t>
            </a:r>
            <a:r>
              <a:rPr lang="hu-HU" sz="2000" dirty="0" smtClean="0"/>
              <a:t>pillanatnyi helyzetet is képes jelezni.</a:t>
            </a:r>
          </a:p>
          <a:p>
            <a:pPr marL="114300" indent="0" algn="just">
              <a:buNone/>
            </a:pPr>
            <a:r>
              <a:rPr lang="hu-HU" sz="2000" u="sng" dirty="0" smtClean="0"/>
              <a:t>Két </a:t>
            </a:r>
            <a:r>
              <a:rPr lang="hu-HU" sz="2000" u="sng" dirty="0"/>
              <a:t>fontos feladata </a:t>
            </a:r>
            <a:r>
              <a:rPr lang="hu-HU" sz="2000" u="sng" dirty="0" smtClean="0"/>
              <a:t>van</a:t>
            </a:r>
            <a:r>
              <a:rPr lang="hu-HU" sz="2000" dirty="0" smtClean="0"/>
              <a:t>: </a:t>
            </a:r>
            <a:r>
              <a:rPr lang="hu-HU" sz="2000" b="1" dirty="0" smtClean="0"/>
              <a:t>operációs </a:t>
            </a:r>
            <a:r>
              <a:rPr lang="hu-HU" sz="2000" b="1" dirty="0"/>
              <a:t>rendszer üzeneteit </a:t>
            </a:r>
            <a:r>
              <a:rPr lang="hu-HU" sz="2000" b="1" dirty="0" smtClean="0"/>
              <a:t>megjeleníti</a:t>
            </a:r>
            <a:r>
              <a:rPr lang="hu-HU" sz="2000" dirty="0" smtClean="0"/>
              <a:t>. Lehetővé </a:t>
            </a:r>
            <a:r>
              <a:rPr lang="hu-HU" sz="2000" dirty="0"/>
              <a:t>teszi hogy a </a:t>
            </a:r>
            <a:r>
              <a:rPr lang="hu-HU" sz="2000" b="1" dirty="0"/>
              <a:t>felhasználó nyomon követhesse mit </a:t>
            </a:r>
            <a:r>
              <a:rPr lang="hu-HU" sz="2000" b="1" dirty="0" smtClean="0"/>
              <a:t>tesz</a:t>
            </a:r>
            <a:r>
              <a:rPr lang="hu-HU" sz="2000" dirty="0" smtClean="0"/>
              <a:t>.</a:t>
            </a:r>
          </a:p>
          <a:p>
            <a:pPr marL="114300" indent="0" algn="just">
              <a:buNone/>
            </a:pPr>
            <a:r>
              <a:rPr lang="hu-HU" sz="2000" dirty="0" smtClean="0"/>
              <a:t>A képernyő </a:t>
            </a:r>
            <a:r>
              <a:rPr lang="hu-HU" sz="2000" dirty="0"/>
              <a:t>képpontokhoz színt rendel </a:t>
            </a:r>
            <a:r>
              <a:rPr lang="hu-HU" sz="2000" dirty="0" smtClean="0"/>
              <a:t>a </a:t>
            </a:r>
            <a:r>
              <a:rPr lang="hu-HU" sz="2000" b="1" dirty="0" smtClean="0">
                <a:solidFill>
                  <a:srgbClr val="FF0000"/>
                </a:solidFill>
              </a:rPr>
              <a:t>piros</a:t>
            </a:r>
            <a:r>
              <a:rPr lang="hu-HU" sz="2000" b="1" dirty="0" smtClean="0"/>
              <a:t> - </a:t>
            </a:r>
            <a:r>
              <a:rPr lang="hu-HU" sz="2000" b="1" dirty="0" smtClean="0">
                <a:solidFill>
                  <a:srgbClr val="00B050"/>
                </a:solidFill>
              </a:rPr>
              <a:t>zöld</a:t>
            </a:r>
            <a:r>
              <a:rPr lang="hu-HU" sz="2000" b="1" dirty="0" smtClean="0"/>
              <a:t> - </a:t>
            </a:r>
            <a:r>
              <a:rPr lang="hu-HU" sz="2000" b="1" dirty="0" smtClean="0">
                <a:solidFill>
                  <a:srgbClr val="002060"/>
                </a:solidFill>
              </a:rPr>
              <a:t>kék, </a:t>
            </a:r>
            <a:r>
              <a:rPr lang="hu-HU" sz="2000" dirty="0" smtClean="0"/>
              <a:t>fényerejét </a:t>
            </a:r>
            <a:r>
              <a:rPr lang="hu-HU" sz="2000" dirty="0"/>
              <a:t>szabályozza. </a:t>
            </a:r>
            <a:r>
              <a:rPr lang="hu-HU" sz="2000" dirty="0" smtClean="0"/>
              <a:t>Különböző </a:t>
            </a:r>
            <a:r>
              <a:rPr lang="hu-HU" sz="2000" dirty="0"/>
              <a:t>színek kikeverését teszi lehetővé az </a:t>
            </a:r>
            <a:r>
              <a:rPr lang="hu-HU" sz="2000" u="sng" dirty="0"/>
              <a:t>additív </a:t>
            </a:r>
            <a:r>
              <a:rPr lang="hu-HU" sz="2000" u="sng" dirty="0" smtClean="0"/>
              <a:t>színkeverés</a:t>
            </a:r>
            <a:r>
              <a:rPr lang="hu-HU" sz="2000" dirty="0" smtClean="0"/>
              <a:t>(</a:t>
            </a:r>
            <a:r>
              <a:rPr lang="hu-HU" sz="2000" b="1" dirty="0" smtClean="0">
                <a:solidFill>
                  <a:srgbClr val="FF0000"/>
                </a:solidFill>
              </a:rPr>
              <a:t>R</a:t>
            </a:r>
            <a:r>
              <a:rPr lang="hu-HU" sz="2000" b="1" dirty="0" smtClean="0">
                <a:solidFill>
                  <a:srgbClr val="00B050"/>
                </a:solidFill>
              </a:rPr>
              <a:t>G</a:t>
            </a:r>
            <a:r>
              <a:rPr lang="hu-HU" sz="2000" b="1" dirty="0" smtClean="0">
                <a:solidFill>
                  <a:srgbClr val="002060"/>
                </a:solidFill>
              </a:rPr>
              <a:t>B</a:t>
            </a:r>
            <a:r>
              <a:rPr lang="hu-HU" sz="2000" dirty="0" smtClean="0"/>
              <a:t>) A </a:t>
            </a:r>
            <a:r>
              <a:rPr lang="hu-HU" sz="2000" dirty="0"/>
              <a:t>kép minősége függ a felbontástól </a:t>
            </a:r>
            <a:r>
              <a:rPr lang="hu-HU" sz="2000" dirty="0" smtClean="0"/>
              <a:t>is</a:t>
            </a:r>
          </a:p>
          <a:p>
            <a:pPr marL="114300" indent="0" algn="just">
              <a:buNone/>
            </a:pPr>
            <a:r>
              <a:rPr lang="hu-HU" sz="2100" b="1" u="sng" dirty="0"/>
              <a:t>Típusai</a:t>
            </a:r>
            <a:r>
              <a:rPr lang="hu-HU" sz="2100" b="1" u="sng" dirty="0" smtClean="0"/>
              <a:t>:</a:t>
            </a:r>
          </a:p>
          <a:p>
            <a:pPr marL="622300" algn="just"/>
            <a:r>
              <a:rPr lang="hu-HU" sz="1800" i="1" u="sng" dirty="0" smtClean="0"/>
              <a:t>katódsugárcsöves</a:t>
            </a:r>
            <a:r>
              <a:rPr lang="hu-HU" sz="1800" dirty="0" smtClean="0"/>
              <a:t> (</a:t>
            </a:r>
            <a:r>
              <a:rPr lang="hu-HU" sz="1800" dirty="0"/>
              <a:t>TV-hez </a:t>
            </a:r>
            <a:r>
              <a:rPr lang="hu-HU" sz="1800" dirty="0" smtClean="0"/>
              <a:t>hasonló)</a:t>
            </a:r>
            <a:endParaRPr lang="hu-HU" sz="1800" dirty="0"/>
          </a:p>
          <a:p>
            <a:pPr marL="622300" algn="just"/>
            <a:r>
              <a:rPr lang="hu-HU" sz="1800" i="1" u="sng" dirty="0" smtClean="0"/>
              <a:t>Folyadékkristályos</a:t>
            </a:r>
            <a:r>
              <a:rPr lang="hu-HU" sz="1800" dirty="0" smtClean="0"/>
              <a:t> </a:t>
            </a:r>
            <a:r>
              <a:rPr lang="hu-HU" sz="1800" dirty="0"/>
              <a:t>(LCD), asztali lapos monitorok. A szem számára </a:t>
            </a:r>
            <a:r>
              <a:rPr lang="hu-HU" sz="1800" dirty="0" smtClean="0"/>
              <a:t>kellemesebb, nagy </a:t>
            </a:r>
            <a:r>
              <a:rPr lang="hu-HU" sz="1800" dirty="0"/>
              <a:t>képernyőátmérő is elérhető, kevés helyet foglal.</a:t>
            </a:r>
          </a:p>
          <a:p>
            <a:pPr marL="622300" algn="just"/>
            <a:r>
              <a:rPr lang="hu-HU" sz="1800" i="1" u="sng" dirty="0" smtClean="0"/>
              <a:t>Gázplazmás</a:t>
            </a:r>
            <a:r>
              <a:rPr lang="hu-HU" sz="1800" dirty="0" smtClean="0"/>
              <a:t> </a:t>
            </a:r>
            <a:r>
              <a:rPr lang="hu-HU" sz="1800" dirty="0"/>
              <a:t>(TFT) laptopoknál terjedt el. </a:t>
            </a:r>
          </a:p>
          <a:p>
            <a:pPr marL="114300" indent="0" algn="just">
              <a:buNone/>
            </a:pPr>
            <a:endParaRPr lang="hu-HU" sz="2100" b="1" u="sng" dirty="0"/>
          </a:p>
        </p:txBody>
      </p:sp>
      <p:pic>
        <p:nvPicPr>
          <p:cNvPr id="3074" name="Picture 2" descr="C:\Users\N53J\Desktop\verseny\sfdgnsdj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53913" y1="95890" x2="29565" y2="89041"/>
                        <a14:foregroundMark x1="50435" y1="77169" x2="14348" y2="74886"/>
                        <a14:foregroundMark x1="9565" y1="68950" x2="6522" y2="8219"/>
                        <a14:foregroundMark x1="55217" y1="11416" x2="13043" y2="11416"/>
                        <a14:foregroundMark x1="73043" y1="9132" x2="73043" y2="9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85786" y="142852"/>
            <a:ext cx="1584176" cy="150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4475708"/>
      </p:ext>
    </p:extLst>
  </p:cSld>
  <p:clrMapOvr>
    <a:masterClrMapping/>
  </p:clrMapOvr>
  <p:transition spd="slow" advTm="1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3" presetClass="entr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6140152"/>
          </a:xfrm>
        </p:spPr>
        <p:txBody>
          <a:bodyPr/>
          <a:lstStyle/>
          <a:p>
            <a:pPr marL="114300" indent="0" algn="r">
              <a:spcAft>
                <a:spcPts val="4800"/>
              </a:spcAft>
              <a:buNone/>
            </a:pPr>
            <a:r>
              <a:rPr lang="hu-HU" sz="2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Monitorok képekben</a:t>
            </a:r>
          </a:p>
          <a:p>
            <a:pPr marL="114300" indent="0">
              <a:spcAft>
                <a:spcPts val="11400"/>
              </a:spcAft>
              <a:buNone/>
            </a:pP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- Katódsugárcsöves</a:t>
            </a:r>
          </a:p>
          <a:p>
            <a:pPr marL="114300" indent="0">
              <a:spcAft>
                <a:spcPts val="11400"/>
              </a:spcAft>
              <a:buNone/>
            </a:pP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- Folyadékkristályos </a:t>
            </a:r>
          </a:p>
          <a:p>
            <a:pPr marL="114300" indent="0">
              <a:spcAft>
                <a:spcPts val="11400"/>
              </a:spcAft>
              <a:buNone/>
            </a:pPr>
            <a:r>
              <a:rPr lang="hu-HU" sz="2400" dirty="0" smtClean="0">
                <a:solidFill>
                  <a:srgbClr val="9999FF"/>
                </a:solidFill>
              </a:rPr>
              <a:t>- Gázplazmás</a:t>
            </a:r>
            <a:endParaRPr lang="hu-HU" sz="2400" dirty="0">
              <a:solidFill>
                <a:srgbClr val="9999FF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80728"/>
            <a:ext cx="1512168" cy="143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3528" y="2686782"/>
            <a:ext cx="2169591" cy="162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9506" y="4467083"/>
            <a:ext cx="1957636" cy="178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zis 5"/>
          <p:cNvSpPr/>
          <p:nvPr/>
        </p:nvSpPr>
        <p:spPr>
          <a:xfrm>
            <a:off x="539552" y="1340768"/>
            <a:ext cx="2592288" cy="57606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539552" y="3140968"/>
            <a:ext cx="2736304" cy="64807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542380" y="5008004"/>
            <a:ext cx="1800200" cy="64807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50" name="Picture 2" descr="http://t1.gstatic.com/images?q=tbn:ANd9GcR8xf9jCh2maK9_SZh9T3jWqhBya6EH1W1iilcaFLQkOucOf9o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51824"/>
            <a:ext cx="5585527" cy="3669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hQSERUUEhIVFBUWFRQYFxgYGBgXFxQYFBcWFxcVFRQXGyYeGBokGRcXIC8gIycpLCwsFR4xNTAsNSYrLCkBCQoKDgwOGg8PGikkHSQsLCwsKiwsLiksLCwsLyksKSksLiwsLCwsLCkpLC4pLDUtLywvLCwsKSwsLCwpLSk1Lv/AABEIAMEBBQMBIgACEQEDEQH/xAAcAAEAAgMBAQEAAAAAAAAAAAAABQYDBAcBAgj/xABKEAACAQIDAwYHDgUDBAIDAAABAgMAEQQSIQUxQQYHE1FhcRciMlSBktIIFBYzNUJVc5GUobGytCNSgsHwYnLRFUOT4STxNFOi/8QAGgEBAAIDAQAAAAAAAAAAAAAAAAEDAgQFBv/EADARAAIBAwMCAwcDBQAAAAAAAAABAgMRMQQSIUFRYYGRIjJxobHR8AUTwRQjM+Hx/9oADAMBAAIRAxEAPwCb5peQ+BxGycPLPg4ZJGM2Z2UFjlnlUXPYAB6Kt/gz2Z5hh/UFRnMl8iYXvxH7iWrzQFZ8GezPMMP6gp4M9meYYf1BVmrHPOqKWdgqqCSzEAKBvJJ0AoCu+DPZnmGH9QU8GezPMMP6gqXwu38PJ8XiIX8YL4kiN4zXyrod5sbDfoa2nxSgqCygubKCQCxAvZRx0udOqgK94M9meYYf1BTwZ7M8ww/qCrDJiVUqGZQWNluQMzWJst95sDoOqscu0Y1ZUaRFZrZVLAM1zYZVJuddNKAgvBnszzDD+oKeDPZnmGH9QVZM1fPvhc+TMuYgtluM1gbZsu+1zvoCu+DPZnmGH9QU8GezPMMP6gqzUoCs+DPZnmGH9QU8GezPMMP6gqzVjTEKWZQylltmAIJXMLjMOFx10BXfBnszzDD+oKeDPZnmGH9QVZqUBWfBnszzDD+oKeDPZnmGH9QVZqUBWfBnszzDD+oKeDPZnmGH9QVZqUBWfBnszzDD+oKeDPZnmGH9QVZqUBWfBnszzDD+oKeDPZnmGH9QVZqUBWfBnszzDD+oKeDPZnmGH9QVZqUBWfBnszzDD+oKeDPZnmGH9QVZb0vQFa8GezPMMP6gp4M9meYYf1BVmpQFZ8GezPMMP6gp4M9meYYf1BVmpQH5z5/OTuHwkuFGGgjhDJKWCLlzEMoF/wDONKkfdK/H4P6ub9SUoDoXMl8iYXvxH7iWrzVG5kvkTC9+I/cS1eaAVCct8C82z8VFEpd3gkVVFrsSLAC+lTdKA5dh+TszxxqsWMUjEwsxlTCwlVEOIQvG2GsdC4uWuRcW41qYHYm04/8Apyos6pEiI+crIySZ7Tlz0gBhZLBfKsBuB39btS1Acvx/JjHSxC74lpJH2kGDSC0SlMQuGCG/iqxMeo1IbWw0r3ZmxscMXhGEc6xouHF5WiYRxoJBiFxAuWaUkjo2U2AI3a36falqA53yk2NjRi8ZLhenzS4fDiNhJ/CARiJ4wuYFZSnkEW8pvGBNR+G2TtLpsFM6yt0cTpPqElaJsVGVizZycwUK5JbxljIJudeqWrVGKs+Vha/kngf9PY3ZxoSk3g5xPhNsZ8eM8pzI/QlCMhPSp0JhYyeIRFmuMovre5qaOysXHjAokxbxCMiKQSxlADHJnOJV9ZJOlKFbDQBdQARV3ApahBydcFtj/p4Ue+M64g5yXJnkj6MZWX+LdR0u9Q9iButcVMbC2Zjk2l00ysYpEw4lK5UvMuFAMrqpsUDBky3NmZSL206BalqA9pSlAKUpQClKUApSviWUKCWIAG8k2A7yaA+68vVQ21zn4SC6oxncaZY9Vv1GTd9l6qOP5xcfPcQouHQ3sfKbj85v7CpfGeCpVFJ7YJyfhydZxGLRBd3VBrqxAGnaaq20udDBRHKJGlYcI1LDfbyjYH7a5disEXOfFTvIf9TG34/2rVbakUekSAnr3fidTWCmnxBN/JGU4zgr1WofN+iL5iOdWd//AMfCBRprK326C1Rs3OPi1uXnhU8FWLNbs8q9U95JpRdjkTrPir/yfRWqzRr5I6Q9baL6F3n01aqcpZfoaU9XCPuJvxbt8l9y5wc7OMVsxCSxi2a8eTjwZTobdddZ2RtRMRCk0Z8V1DDrHWD2g6eivzbJMW3m/wCQ7huFdZ5mtq5oJYD/ANtwy/7ZL3HrAn01nOFlcr0uplKptk8nRqUpVJ1Dgnulfj8H9XN+pKU90r8fg/q5v1JSgOhcyXyJhe/EfuJatu18SY4JZFtmSKRhfUXVSRcd4qpcyXyJhe/EfuJauuIgV1ZGF1ZSrDrDCxH2UBzjZXK3H+90mmz/AMRsCBnwyRJ/8iaNHyOszl/FY2uq9fZWbH87CNDiTArqYChDsuZXjGISGQ5R5LamynU3v2VZsDyDwUItHhwoJjNszkXicPHYMxtZlB06qyjkdhLyN0C3lKl9WsxVxIDlvYeOobQC5GtAVzE85rI2f3ozQe8xisyyIWyvJkQZRpc6aC9ieoXrfHOABiEgkw0sZLRJIc0bCCTEBjDE2VrsWC3JW4GYXNb+K5F4IgF8MhCrIBbNosjmR1sDqC5LW4E6VtPsDDSzpijCjTKtkktqAb7vtNjvFza1AVrC85RmhkdcLJGww6zxZ3itIruYg18wtZxuNiw3DW1fEfOigigboJpS8UTyn+GnRdLN73UsC2t5FfRb2A7asT8jMGU6M4dCnRLEB42kaP0iqDe4s/jA7weNQm1+auCaWF0foY4goEaorAATdMejZtY7tvtw3W1oDxecQTMsUUbpI7pEXOVhBLI2ISxS46S3vdzcG27WrBsPaSY3CpLlIWTNoSL+I7Je66b1vcVo4XkDh8s4mUTdPiTiGzDKFb5gXKdAuuvHMb7zU3s7ZkeHiWKFAka3yqNy3JJA7Lk0B8QzlGCSG9/Ib+bsPU/58ONbl6xz4cOpVhcH/Lg8D21rwTlGCSa38lv5+w9TfnvqMGbW7lZN2leA17UmApS9KAUoTUZtvlHBhEzzyBRwG9m7FUami5IbSV2SV60tqbcgwy5p5UjFidSLm38q7z6K51tbnNnnGXBRdEv/AO2Sxb+ldQO/Wqudm52Mk7tM51LMSfz31hOpCHvMypUq1f8Axx47vheXct+1OdtnJXBQFtSOkk0HeEB/MiqnjTicUb4rEOwPzAfFHZlHij7KzPKqC2g6gBqe5RWpiZ5CNCsI63PjEdduFVKpUqcU1Zdy2pQ0+n51Etz7LHp9z7McMIvZV/FvRxrQxPKAk2jX0nUnuFfP/RS3jiQSgeVbf3AnS/fXsmPSG6xR2biX3j/PsrYhpo5l7T8Tn1v1OpbbSShHwyYRs6R/HlbIOtzr6BXycVFH8Wudv5n1HoWtTEYlnN2Yk/l3CsVbajY4sql+evd8mSfEM5uxv/buHCsdKVkVvkVcuajH9HtBV4So6buIGcd3k1TakeTmKMeLw7jUrNH2XuwB1HYaiSuiyjLbNPxP0iKV4K9rTPSHBPdK/H4P6ub9SUp7pX4/B/VzfqSlAdC5kvkTC9+I/cS1eao3Ml8iYXvxH7iWrzQClKUANaDoYiWUXQkllHzSd7qPzHp794m1QcnK+Bh/CbpWvYAXA46sxFgNN+tLXG9RyTccgYAg3B1BG4jrr6vVF+H0cM2R42UEkkIRIo3XdCLcTqtu0dVTmE5b4OS1p1U66PdN3+6iTMXOCwyepWrh9pxOBklRr7rMDfu1rZDUJung9rDiIQ6lWFwft7weB7ayk1z7l1tOVMbh4kmkRZBqFYrxA0tUNpZMkpN+zkusE5Vsjm9/Jbg/Yepvz3jjb423tT3vA8uXNkBNr2/GxqtYPlNGkPRzCWRrnXyiNxU52IN+ojdUdtjlf0sDwOmVWDKXLDNbcDkA39dLNYMXUg+W7dye5OcsGxTLeEIrBiDnzHxb8Mo4irBjMckSF5HCKOJNvQOs9lcbTbPQoiQM4KAjP5J1JPDvrXxGKlmOeZ2e2gLNp3C9WKDtdo1XqYqW2Dv4v/ha+UXOLLIMmCAUbjK41t1oNw9NU73qC/STy9LIeLtf7L1sI/VY9gYH7BWpiL5tECAal33D/avE1X7UuLNFknCFpOSk/p8Fb6meeZgbXUai3G46go1vWLE4sjVmEQ+2Ru4cPxqNn2qFv0WrcZG1J7gdwqMkkLG5JJ6zWUNLHLRRW/ValnGEn5/n0JGXbNr9EuXrY+M59JqZ5PbCSZBNKTIxLaE6aG2vXVUVCTYAk9Q1NX/kzEUgVHGVrucp0axbfbfatiSUVwaWnvUnefJr8opDGqiNQCbKABa177gNOFVPasRWTxt5VST1mwv+NXDbGHLypr4oW/ebmq7yoitIp61/I1ioRjJPddtY7GxrNRT/AGlp1FKV3K/VrHoiFpSlXHJFKUoBXoNterX7K8oRQk/TeBnDxo43MisL77MARWeorktiekweHe1rwx6dygf2qVrTZ6aLukzgnulfj8H9XN+pKU90r8fg/q5v1JSoMjoXMl8iYXvxH7iWrzVG5kvkTC9+I/cS1eaAUpSgBFVbbvJYWvAlsx/iBTY9jKDpcXOnbVppQhxTycS5U7E6GaPU+KG1tlGoAt1bxW5yY2GZldzZgpC5bXPjalh1jgRv4iuuYjDK4KuqsDwYAj7DUOeSiIScMegJ1IAvG1t104egis93FjWVFqe7K7FGxPJLxmyrbIdSOu1z26DqrRODnjH8OWRM1tzsL9WgIq5Y2SWBJBOmjknpEu0YuoXxvnJu4/bUNy12sFhSWGzeUARZlBOUA6dQzVDntTbwZUtKq81ThxJu3qR+ycTOzsox0isLBt7ges27ttW5tfY2Jt0jYkyFBvKDMo3+KaiNlxrpKpIaSxPUl96nsvrrVhj2s2qtbW+h3Edanefzq6pKnJ3ou64yUKMYznSb9qLs+Xkp0klx405tv1J7+utE42AfPJ7l/wCa+8QouwG67fZrVerOxzJTs8fUl5dtKPi49ettfwFRuIxTObsb/kO4VirZhwZOreKPxPcKlJFbk2awr7eZjoWJHaSa+sRFla1iO/f+FYqkxuxUpsvYhksXOUMHKj58uSxYJfQd566z7F2NmXpHBsSRHdSUL2JzSZdRGLamp7ETeIxNmjdZG8c5oJV6NLHpRcQx3vZdb61XKduEb2n025bpYPcHg1juI1ZBmiDWAWSOyl3LytpIuoBCdovWbYwViXHR6qDdEaxMxMhZZX1dWBU2G437q18dPluWNiomaMvlV0vkQPBKRkVAGNs+pvUjstiQ5LFv4rjymYDIcmgZRl8m5AFrk2Jqg6SSirIjdv5llSS/iqh0vvLEioLbrlo0Y2vc3HEFhcadwq2bRjBIvuA/vpVO2ooCtY3vLmPVqG0q6kltahDm95S8LcL1KK1anXjNS4lBJLjPN8+dyKpSlWnFFKUoBSlKA/Q3If5Pwv1KflU5UHyH+T8L9Sn5VOVpvJ6an7q+BwT3Svx+D+rm/UlKe6V+Pwf1c36kpUGZ0LmS+RML34j9xLV5qjcyXyJhe/EfuJavNAKUpQClKUApSlAfLLffrVQ29zfo4LYYiJjvT/tP2FeF/s7KuNKlMwlBSOQCbonMeMjaKQbnUWIFtNBoy91619pbWVbqh6QHc2XKR25f5u0V1XbewosVHklW+hyt85CeKmuR7f2I+Dk6OQh1OqsvH0fNPYaySje64ZqVFVS223J9evr+Ii7cQbjr6u8cK0ngQ/Mb7D/zW4UIN93URx/zqrwNfq032/4rZUm8nNqQUcO/58zUVD8yML2tw9FZJGyLmJzN1nr7BwrYqL2jNdrcB+fGpKHwazuSbnea2dmYEyyBbGwuzWFzlUXNh1ncO0itSrdyR2WrQuzqGDsBY7rRm4//AK1/pFYydkWUYb5pG7HbUqpOQKD0WksaBkePDvEb3JDHMdNKJA5LW1IZUkMalQWyst3jlurRojIfFOpX0VNV7WsdvBEnZbajXxmsWRypIcKZJXRgUL5k0AFgDpat7AxMqePbMWZjZmZQWYmyl9bWtpw3VsV5QkgNutI06ImigKxPp3E/2qM27hljisN5Ya8b6k/hUhiCwmkdicq3t6OoVDbXxnSwhgLDpLC/HxTr2b6s2ujU2Kd9yu1/HkVav96vSU4RSp01tdusm+pC0pSrzhClKUApSlAfobkP8n4X6lPyqcqG5GxFcBhlYWIhS49F6ma03k9NT91fA4J7pX4/B/VzfqSlPdK/H4P6ub9SUqDM6FzJfImF78R+4lq81RuZL5EwvfiP3EtXm9AKUpegFKXpQClK1cTtBE0uSx3KozMf6R+Z0oSk3g2b1rYnaKobG5Y7lUXY+gbh2nSsPRyyeUeiXqU3c977l9GvbWzhsGsYsqgX3nie0neT31BlaKyapjlk8o9EvUpu5733L/Tr21TOciZYhBCiizvdhvLfNBJ33F9DXQ60dp7FixGXpFuUYMp4gg339VGuw3J8SXHY4vPBkbKxuh8lv7ioPFO0Uzdtu4g8a6jy05MhDnUWic6gf9t+Df7TutVCxmCzgo2jpfKevsv1GtmMjgV6Li7ehhSQEXG61QbNc3rbwkpAZT1H0EDWtOrTUYro+woQmHiA/kDetqT+Nc4rouysPmgizHMMiWHzRpxA3+mqakr4Olo6W2Tc+PDr+fE2jib6IM3b80f1ce4VkjU/ON+4WA7uP219AUqpLqzoykrWihXjuACTwr6qJ5RPeIpmtmtc9QuOrr1pziKuyKcYuaU3ZdX2NDH44GPQZsxYaemofb4CrGoFrAm3DgKm8JglRAN+XdfrPGq7t+a8tv5QB6TqatpuDjFKNpK93/HkcqtUpwVSjQk3Dd16vv6EbSlKuNAUpSgFCKVtbLwnSzxRgE55EWw32ZgDb0XoSld2P0bsmEpBEp3rHGD3hQD+NbdeKLaV7WkenSsrHBPdK/H4P6ub9SUp7pX4/B/VzfqSlCToXMl8iYXvxH7iWru1UjmS+RML34j9xLV5IoDlGzeV+0TgpMVIZLdBnRmgw6wZjIigo6ymRvFJsGQflUttjnPH/wA6KCNlkw8eIySMpZDJh9HDLbQX3XPjW4aXsOG5AYCPNkwsYzqVYeNYqSGIsT1qD6K2puSmFd5ZGw8ZeZCkht5ata4I3a2FzvNqAqzc5bnoZI8KHgfDYudmMqq4XCkA3TcpuRddSM3+k1tPzk5GiWXCSJnWKSTx4yYI8RJ0UDEA3cs29VuVG+p3E8j8JJ5eGjbxpX3HyphaQ7/nDeNxrPiOTuGkeKR4I2eD4pioJjta2U9lhbqIvQFYTnLJ6S+ClsseLePKyMZvecqxSAKNVF2BuRwbTTXxecqPojN0GvvWfENlkU64eVIjFmsPGJfiARa1qsp5L4W2XoEtlmW1uGIYPKN/zmAJ7q1ZuQmBaNI2wkRSMOEBW+XpDd9b3Nzrrx130BGjnEU4owLh3y5p4+lLxqpkw8PSyLlJuANBmNhqTew1wbL5ymnMSR4NzJJLNGR0iZUEKRSGTOQMyFJQRpfTtBrYTm4h9/vi2cvmz3jZI7HpIuhKM9szIEuAh0qY2byTwuHKmHDohTNlIvpnUKx1O8qqgnjlFAU7a3OtkVm6IosOKhSSxSUSwyJOQY2FgDmi1OoHXvroWEmLorEAFlBIDZgLgHRgLMO3jUVhuRWCjN0wsSnNm0FhmGexte2gdwOoMbVKYXCrFGscYCoihVA3KqiwA7AKA82hArxurrmUqbjr04dtcUaKR0klyEdFKFJ4gNfKG7tBftFdkfamY5Yl6RusaIO993oFzWnNyaSVZBLr0vlKniJe1gxA1YjTU9W6oT9pNCpRUoOMuvqcP2vFciZP6uoHdf01IckuSaYyOUs7IyMoBABFiCTcf+6y4jBGOSSCTgSh6rjcR+dTnNpCUXEKd4kT9Jq+XunKpNOpZK2b9/8AXkQmP5tsQmsbJKOw5G+xtOrjU1sHCSxwKksbIyXWxHDeDfcdDvq60/8AdVuo2rM2YaaMJbolZpQ1jmxCqLsbVK54LBNKFBJ/+6qsJEzsCxZgwLHcOICr1AVLvi8+vXuqDwuJSFXaxtffxY60iq0W6seFDLfS5lpq0q1OtRhB73ZQ8Wny34I2NoTssioLhR4zkcAL6fh+NVjETZ2ZjxJP21Obcx/8NVG9wCexd/51X6yoQaTk3e5zdbWbjCi4pOCs2ur6tilKVsHPVr8ilK9C30GponcylBxPKtnNnsky4+JivixhpLnd4ui2/rI+ytTYnJh5HVchdzqEBtYfzOeA/wA1rsnJfkyuES5s0rgZ24aXsijgovVU58G3ptPKUk2Tgr2lK1ztnBPdK/H4P6ub9SUp7pX4/B/VzfqSlAdC5kvkTC9+I/cS1eao3Ml8iYXvxH7iWrzQClKUApQ1E7M5QpPiJ4UKnoCisQ2udr3GW24WtcE63GlqAlqV5mrDjMasahmJsWVRYFiS5sBZQTvNAZ68JrVw+0o5HkRWu0TBZBYjKzIrga7/ABWB066YnAiRvHJK28i9lNuJA8ruOlCVbqY5Npg6RKZD1g2Qf7nOn2XPZXg2aX+ObN/oFwnpG9vSfRW4qqAALAcLbvQKwbR2pHBGZJXCoCgJ1Ni7BFFh1swHpqLdzLfb3TZSMAWAsBuA0A7hXtqA17UmByvnL2f0eKWQbpEBP+5ND+GWtjkXIpElt7ZCf6QR/ep/nKwAfCZ+MbqfQxyt3b7+iqDyZ2j0UwudDv7jof8AmrWt0DmP+3X+J0WvDQGhrXOgUTGbTfK2UAGxtx11qGweCkdWMpN2ZTcm5sB+FbuLJCtbfra3fWPAY8EdHe7AXJ3j7eur3F09teMrNOyX8lUq+p/pKlKhBO7Tcuy+xr+82MyeNZEAsL6k93prY2jHGqgtbKpvbrbq+2tLD3iZ5ZTbMbAfONjcfhaofaG0Gla50HAdXb31VShKpeUuru0x+qaidGvBUqiahBRW3jl5f1MWKxBdyx48OodQrDSlbx59tt3YpSpTAbEL2L+KvD+Zu4VDdiYwcnZGlhMG0hso9PAd5q4cl+SjSOFSwvvla+XTylTrfsqz8mOQOZQ0y9HHwjGjv2ufm92+r0dnRiPowoVRuC6Zbagrbcb63qic74OvptMkvbx+YNfYuwo8MmWManVnPlOetj/bdUlWlh8QynJJv+a3Bx/ZhxHp7t2qsnQ2bOEKUpQHBPdK/H4P6ub9SUp7pX4/B/VzfqSlAdC5kvkTC9+I/cS1eao3Ml8iYXvxH7iWrzQClKUB8yXsctr2Nr7r8L9l65hJzX4oR2E4dp4wMSGbKFb3wmIPROiBn8czDM5uA9dRpQHO8TzYjp2kRIlT3xFlAZvFwowphliC2tq5uR84AX3VBYbkHjMXgI3zssplJdJD0bOkcSQQuWZHysvRmRQVuOlNjcXPYaWoDnE/N/iumxUnSJJ0+HeEB2Y5GOEjiE4OXy2kQq2mqEG+lj84Tm5nidmiEIuuLUBmcoVmw8CojqBqnTJKxH+q/Guk0oDky82OLEGHVRAHhxMkqgyZoo1lMTWEfQ2YqVbyclr6EXre2nzezzSY5lhw8BnMYjlikYNlXERSs0idHrKcpbNc2KqoFrmul0oCK5L7OeDCxxSZMyBlJTc9mNpDceUwszb9WOpqVpSgIvlPAHwk6k2/hOfVGb+1cRVq77iEurC17gj7RXA3QgkHeCQewjQirqWGcvXrmLJ3Z3KTERqLZXUfNI1t2EVLQcu0OkkTKddxDDs00qsYOS4t1f3rLLuPdWlKttqOEl1OxT0W/TxrU5vHN+cZMU20kAOY5b3/AL7qg4toLFfogSx0zNoLdiitnlJJqi9hP9qha3lShJqTRxHrq9KE6EJWjLPiZZ8Qzm7Ek/5uHCsVK9VSTYC5q7Bzm22eVlw+FZzZRc/l3mpPZ/J1mIz3BJsqgXZj1C1dD2LzfMqh5FyLxhU2dh1ltwPZ+IqqU9uDeo0HV4ZVOT3I55GsidIwtcnRI79ZNdR2ByPjw9nf+JL/ADHcv+xeHfvqW2bFGsaiEAJwAFrddx13331rbqlyudKnp40/iBSlDWJsEbtDaEGdYJHs75Sq2a+pbKVIGhura34VvQKQACbnrta/orm3KbGOrbRwwWczYmXDthgqyFXUpAjFZB4qANG+a5FrX41JS7ex4nxUaRiQ4ZMRIvi2XEdKA2EjQ6aqMwax1sOsUJvxYvV69rlC8u8d7zjZiEZsRJH0vQNI+VITKqnDgLclxkLKLAanXWuh8lse8+Cw00hBeSCJ2IFgWdATYDdqaEHGPdK/H4P6ub9SUp7pX4/B/VzfqSlAdC5kvkTC9+I/cS1eao3Ml8iYXvxH7iWrzQClKUApSlAKUpQClKUApSlAKUpQHhrn/LTkKWYz4Zbk3MkfbvLJ/cfZXQa8IqYuxXVpxqRszgUbFG1BFtCDoR3it9hcHtFdZ2zyYgxI/ip43Bxo49PHuNVTFc20i/EzBhwWQEEf1L/xVVen+41KOS7QVXplKlU5g+3TyObbejJyPvGWx7CDxqMiwrt5KsfQa6ZHyHxm7o4wL7+kGl950FSuA5u3Px8wA/ljGvrt6OFbanZHGlpHKTtc5fhuT7G3SHKOoasewWq78nubuRrHL0K/zOLyHuXS3ptXQ9l8nYMP8VGA3Fjqx/qOtSNqrc7mzS0cY5I3ZHJ6HDD+GnjW1c6ue88O4aVJ15evawN1JLhGlNAUYugvfy1/n7R1MPx3dRGzBOHGZTcH/CCOBvpbsrJWqMLlfMpsD5Y4N/qHU3bxHoqDO98m1SgpUmIpSlAR+2NgQYpQuIhSVVN1DC+UkWJB3jQkVuQQKiqiKFVQFVQLBQBYADgAKyUoDgnulfj8H9XN+pKU90r8fg/q5v1JSgOhcyXyJhe/EfuJavNcw5oeVuDg2Rh45sZhopFM90eaNGF55SLqzAi4IPcauPw92d9IYT7xF7VAT1Kgfh7s76Qwn3iL2qfD3Z30hhPvEXtUBPUqB+HuzvpDCfeIvap8PdnfSGE+8Re1QE9SoH4e7O+kMJ94i9qnw92d9IYT7xF7VAT1Kgfh7s76Qwn3iL2qfD3Z30hhPvEXtUBPUqB+HuzvpDCfeIvap8PdnfSGE+8Re1QE9SoH4e7O+kMJ94i9qnw92d9IYT7xF7VAT1Kgfh7s76Qwn3iL2qfD3Z30hhPvEXtUBPUtUD8PdnfSGE+8Re1T4e7O+kMJ94i9qgJ6lqgfh7s76Qwn3iL2qfD3Z30hhPvEXtUBPUqB+HuzvpDCfeIvap8PdnfSGE+8Re1QERzh4WaaXBQwNYySz3BkmiRgsDMM7wEPvFx21rzcp8Rh9oQYJUUxgQJlIleWVXRukxCzG4yRFQGzXJubm9rzx5d7O+kMH94i9qnw72d9IYT7xF7VAUmDnIxBwmJklngilhnRAREZImMge0SuJrE3W5ZspUA5hWFts4tJsTi2nSTImBjBUSnDQLiY0aTE9GrWeNbsdRfUagCr2eXWzvpDB/8Anh9qvfh1s76Qwf3iL2qAqacuMc6Z1WKMJs+TFOGjkJkZJJo0MYLAqjhEexFwCOuse1eV2NhxOBSVI3LhHzKTFHIZ2yGNA0gu0aWOocksPFXfVv8Ah1s76Qwf/nh9qnw62d9IYP8A88XtUBQpecPG4eBSXinf31ikkZkEaxdE/wDDw75pAFZ1OZTckKBYMdank5dTnaqYUiNEMwjMZVzLl96tOJel8jKWsoG/xD16WA8utnfSGD+8Re1USm0NijFe+hi8H09y2b30lsxXIX6PpMmbJ4ua17UBdaVA/D3Z30hhPvEXtU+HuzvpDCfeIvaoDkXulfj8H9XN+pKVo+6B25h8TNhDh54pgscoYxusgUllsCVJtSgOVrur2lKAUpSgFKUoBSlKAUpSgFKUoBSlKAUpSgFKUoBSlKAUpSgFKUoBSlKAUpSgFKUoBQUpQHktKU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AutoShape 4" descr="data:image/jpeg;base64,/9j/4AAQSkZJRgABAQAAAQABAAD/2wCEAAkGBhQSERUUEhIVFBUWFRQYFxgYGBgXFxQYFBcWFxcVFRQXGyYeGBokGRcXIC8gIycpLCwsFR4xNTAsNSYrLCkBCQoKDgwOGg8PGikkHSQsLCwsKiwsLiksLCwsLyksKSksLiwsLCwsLCkpLC4pLDUtLywvLCwsKSwsLCwpLSk1Lv/AABEIAMEBBQMBIgACEQEDEQH/xAAcAAEAAgMBAQEAAAAAAAAAAAAABQYDBAcBAgj/xABKEAACAQIDAwYHDgUDBAIDAAABAgMAEQQSIQUxQQYHE1FhcRciMlSBktIIFBYzNUJVc5GUobGytCNSgsHwYnLRFUOT4STxNFOi/8QAGgEBAAIDAQAAAAAAAAAAAAAAAAEDAgQFBv/EADARAAIBAwMCAwcDBQAAAAAAAAABAgMRMQQSIUFRYYGRIjJxobHR8AUTwRQjM+Hx/9oADAMBAAIRAxEAPwCb5peQ+BxGycPLPg4ZJGM2Z2UFjlnlUXPYAB6Kt/gz2Z5hh/UFRnMl8iYXvxH7iWrzQFZ8GezPMMP6gp4M9meYYf1BVmrHPOqKWdgqqCSzEAKBvJJ0AoCu+DPZnmGH9QU8GezPMMP6gqXwu38PJ8XiIX8YL4kiN4zXyrod5sbDfoa2nxSgqCygubKCQCxAvZRx0udOqgK94M9meYYf1BTwZ7M8ww/qCrDJiVUqGZQWNluQMzWJst95sDoOqscu0Y1ZUaRFZrZVLAM1zYZVJuddNKAgvBnszzDD+oKeDPZnmGH9QVZM1fPvhc+TMuYgtluM1gbZsu+1zvoCu+DPZnmGH9QU8GezPMMP6gqzUoCs+DPZnmGH9QU8GezPMMP6gqzVjTEKWZQylltmAIJXMLjMOFx10BXfBnszzDD+oKeDPZnmGH9QVZqUBWfBnszzDD+oKeDPZnmGH9QVZqUBWfBnszzDD+oKeDPZnmGH9QVZqUBWfBnszzDD+oKeDPZnmGH9QVZqUBWfBnszzDD+oKeDPZnmGH9QVZqUBWfBnszzDD+oKeDPZnmGH9QVZqUBWfBnszzDD+oKeDPZnmGH9QVZb0vQFa8GezPMMP6gp4M9meYYf1BVmpQFZ8GezPMMP6gp4M9meYYf1BVmpQH5z5/OTuHwkuFGGgjhDJKWCLlzEMoF/wDONKkfdK/H4P6ub9SUoDoXMl8iYXvxH7iWrzVG5kvkTC9+I/cS1eaAVCct8C82z8VFEpd3gkVVFrsSLAC+lTdKA5dh+TszxxqsWMUjEwsxlTCwlVEOIQvG2GsdC4uWuRcW41qYHYm04/8Apyos6pEiI+crIySZ7Tlz0gBhZLBfKsBuB39btS1Acvx/JjHSxC74lpJH2kGDSC0SlMQuGCG/iqxMeo1IbWw0r3ZmxscMXhGEc6xouHF5WiYRxoJBiFxAuWaUkjo2U2AI3a36falqA53yk2NjRi8ZLhenzS4fDiNhJ/CARiJ4wuYFZSnkEW8pvGBNR+G2TtLpsFM6yt0cTpPqElaJsVGVizZycwUK5JbxljIJudeqWrVGKs+Vha/kngf9PY3ZxoSk3g5xPhNsZ8eM8pzI/QlCMhPSp0JhYyeIRFmuMovre5qaOysXHjAokxbxCMiKQSxlADHJnOJV9ZJOlKFbDQBdQARV3ApahBydcFtj/p4Ue+M64g5yXJnkj6MZWX+LdR0u9Q9iButcVMbC2Zjk2l00ysYpEw4lK5UvMuFAMrqpsUDBky3NmZSL206BalqA9pSlAKUpQClKUApSviWUKCWIAG8k2A7yaA+68vVQ21zn4SC6oxncaZY9Vv1GTd9l6qOP5xcfPcQouHQ3sfKbj85v7CpfGeCpVFJ7YJyfhydZxGLRBd3VBrqxAGnaaq20udDBRHKJGlYcI1LDfbyjYH7a5disEXOfFTvIf9TG34/2rVbakUekSAnr3fidTWCmnxBN/JGU4zgr1WofN+iL5iOdWd//AMfCBRprK326C1Rs3OPi1uXnhU8FWLNbs8q9U95JpRdjkTrPir/yfRWqzRr5I6Q9baL6F3n01aqcpZfoaU9XCPuJvxbt8l9y5wc7OMVsxCSxi2a8eTjwZTobdddZ2RtRMRCk0Z8V1DDrHWD2g6eivzbJMW3m/wCQ7huFdZ5mtq5oJYD/ANtwy/7ZL3HrAn01nOFlcr0uplKptk8nRqUpVJ1Dgnulfj8H9XN+pKU90r8fg/q5v1JSgOhcyXyJhe/EfuJatu18SY4JZFtmSKRhfUXVSRcd4qpcyXyJhe/EfuJauuIgV1ZGF1ZSrDrDCxH2UBzjZXK3H+90mmz/AMRsCBnwyRJ/8iaNHyOszl/FY2uq9fZWbH87CNDiTArqYChDsuZXjGISGQ5R5LamynU3v2VZsDyDwUItHhwoJjNszkXicPHYMxtZlB06qyjkdhLyN0C3lKl9WsxVxIDlvYeOobQC5GtAVzE85rI2f3ozQe8xisyyIWyvJkQZRpc6aC9ieoXrfHOABiEgkw0sZLRJIc0bCCTEBjDE2VrsWC3JW4GYXNb+K5F4IgF8MhCrIBbNosjmR1sDqC5LW4E6VtPsDDSzpijCjTKtkktqAb7vtNjvFza1AVrC85RmhkdcLJGww6zxZ3itIruYg18wtZxuNiw3DW1fEfOigigboJpS8UTyn+GnRdLN73UsC2t5FfRb2A7asT8jMGU6M4dCnRLEB42kaP0iqDe4s/jA7weNQm1+auCaWF0foY4goEaorAATdMejZtY7tvtw3W1oDxecQTMsUUbpI7pEXOVhBLI2ISxS46S3vdzcG27WrBsPaSY3CpLlIWTNoSL+I7Je66b1vcVo4XkDh8s4mUTdPiTiGzDKFb5gXKdAuuvHMb7zU3s7ZkeHiWKFAka3yqNy3JJA7Lk0B8QzlGCSG9/Ib+bsPU/58ONbl6xz4cOpVhcH/Lg8D21rwTlGCSa38lv5+w9TfnvqMGbW7lZN2leA17UmApS9KAUoTUZtvlHBhEzzyBRwG9m7FUami5IbSV2SV60tqbcgwy5p5UjFidSLm38q7z6K51tbnNnnGXBRdEv/AO2Sxb+ldQO/Wqudm52Mk7tM51LMSfz31hOpCHvMypUq1f8Axx47vheXct+1OdtnJXBQFtSOkk0HeEB/MiqnjTicUb4rEOwPzAfFHZlHij7KzPKqC2g6gBqe5RWpiZ5CNCsI63PjEdduFVKpUqcU1Zdy2pQ0+n51Etz7LHp9z7McMIvZV/FvRxrQxPKAk2jX0nUnuFfP/RS3jiQSgeVbf3AnS/fXsmPSG6xR2biX3j/PsrYhpo5l7T8Tn1v1OpbbSShHwyYRs6R/HlbIOtzr6BXycVFH8Wudv5n1HoWtTEYlnN2Yk/l3CsVbajY4sql+evd8mSfEM5uxv/buHCsdKVkVvkVcuajH9HtBV4So6buIGcd3k1TakeTmKMeLw7jUrNH2XuwB1HYaiSuiyjLbNPxP0iKV4K9rTPSHBPdK/H4P6ub9SUp7pX4/B/VzfqSlAdC5kvkTC9+I/cS1eao3Ml8iYXvxH7iWrzQClKUANaDoYiWUXQkllHzSd7qPzHp794m1QcnK+Bh/CbpWvYAXA46sxFgNN+tLXG9RyTccgYAg3B1BG4jrr6vVF+H0cM2R42UEkkIRIo3XdCLcTqtu0dVTmE5b4OS1p1U66PdN3+6iTMXOCwyepWrh9pxOBklRr7rMDfu1rZDUJung9rDiIQ6lWFwft7weB7ayk1z7l1tOVMbh4kmkRZBqFYrxA0tUNpZMkpN+zkusE5Vsjm9/Jbg/Yepvz3jjb423tT3vA8uXNkBNr2/GxqtYPlNGkPRzCWRrnXyiNxU52IN+ojdUdtjlf0sDwOmVWDKXLDNbcDkA39dLNYMXUg+W7dye5OcsGxTLeEIrBiDnzHxb8Mo4irBjMckSF5HCKOJNvQOs9lcbTbPQoiQM4KAjP5J1JPDvrXxGKlmOeZ2e2gLNp3C9WKDtdo1XqYqW2Dv4v/ha+UXOLLIMmCAUbjK41t1oNw9NU73qC/STy9LIeLtf7L1sI/VY9gYH7BWpiL5tECAal33D/avE1X7UuLNFknCFpOSk/p8Fb6meeZgbXUai3G46go1vWLE4sjVmEQ+2Ru4cPxqNn2qFv0WrcZG1J7gdwqMkkLG5JJ6zWUNLHLRRW/ValnGEn5/n0JGXbNr9EuXrY+M59JqZ5PbCSZBNKTIxLaE6aG2vXVUVCTYAk9Q1NX/kzEUgVHGVrucp0axbfbfatiSUVwaWnvUnefJr8opDGqiNQCbKABa177gNOFVPasRWTxt5VST1mwv+NXDbGHLypr4oW/ebmq7yoitIp61/I1ioRjJPddtY7GxrNRT/AGlp1FKV3K/VrHoiFpSlXHJFKUoBXoNterX7K8oRQk/TeBnDxo43MisL77MARWeorktiekweHe1rwx6dygf2qVrTZ6aLukzgnulfj8H9XN+pKU90r8fg/q5v1JSoMjoXMl8iYXvxH7iWrzVG5kvkTC9+I/cS1eaAUpSgBFVbbvJYWvAlsx/iBTY9jKDpcXOnbVppQhxTycS5U7E6GaPU+KG1tlGoAt1bxW5yY2GZldzZgpC5bXPjalh1jgRv4iuuYjDK4KuqsDwYAj7DUOeSiIScMegJ1IAvG1t104egis93FjWVFqe7K7FGxPJLxmyrbIdSOu1z26DqrRODnjH8OWRM1tzsL9WgIq5Y2SWBJBOmjknpEu0YuoXxvnJu4/bUNy12sFhSWGzeUARZlBOUA6dQzVDntTbwZUtKq81ThxJu3qR+ycTOzsox0isLBt7ges27ttW5tfY2Jt0jYkyFBvKDMo3+KaiNlxrpKpIaSxPUl96nsvrrVhj2s2qtbW+h3Edanefzq6pKnJ3ou64yUKMYznSb9qLs+Xkp0klx405tv1J7+utE42AfPJ7l/wCa+8QouwG67fZrVerOxzJTs8fUl5dtKPi49ettfwFRuIxTObsb/kO4VirZhwZOreKPxPcKlJFbk2awr7eZjoWJHaSa+sRFla1iO/f+FYqkxuxUpsvYhksXOUMHKj58uSxYJfQd566z7F2NmXpHBsSRHdSUL2JzSZdRGLamp7ETeIxNmjdZG8c5oJV6NLHpRcQx3vZdb61XKduEb2n025bpYPcHg1juI1ZBmiDWAWSOyl3LytpIuoBCdovWbYwViXHR6qDdEaxMxMhZZX1dWBU2G437q18dPluWNiomaMvlV0vkQPBKRkVAGNs+pvUjstiQ5LFv4rjymYDIcmgZRl8m5AFrk2Jqg6SSirIjdv5llSS/iqh0vvLEioLbrlo0Y2vc3HEFhcadwq2bRjBIvuA/vpVO2ooCtY3vLmPVqG0q6kltahDm95S8LcL1KK1anXjNS4lBJLjPN8+dyKpSlWnFFKUoBSlKA/Q3If5Pwv1KflU5UHyH+T8L9Sn5VOVpvJ6an7q+BwT3Svx+D+rm/UlKe6V+Pwf1c36kpUGZ0LmS+RML34j9xLV5qjcyXyJhe/EfuJavNAKUpQClKUApSlAfLLffrVQ29zfo4LYYiJjvT/tP2FeF/s7KuNKlMwlBSOQCbonMeMjaKQbnUWIFtNBoy91619pbWVbqh6QHc2XKR25f5u0V1XbewosVHklW+hyt85CeKmuR7f2I+Dk6OQh1OqsvH0fNPYaySje64ZqVFVS223J9evr+Ii7cQbjr6u8cK0ngQ/Mb7D/zW4UIN93URx/zqrwNfq032/4rZUm8nNqQUcO/58zUVD8yML2tw9FZJGyLmJzN1nr7BwrYqL2jNdrcB+fGpKHwazuSbnea2dmYEyyBbGwuzWFzlUXNh1ncO0itSrdyR2WrQuzqGDsBY7rRm4//AK1/pFYydkWUYb5pG7HbUqpOQKD0WksaBkePDvEb3JDHMdNKJA5LW1IZUkMalQWyst3jlurRojIfFOpX0VNV7WsdvBEnZbajXxmsWRypIcKZJXRgUL5k0AFgDpat7AxMqePbMWZjZmZQWYmyl9bWtpw3VsV5QkgNutI06ImigKxPp3E/2qM27hljisN5Ya8b6k/hUhiCwmkdicq3t6OoVDbXxnSwhgLDpLC/HxTr2b6s2ujU2Kd9yu1/HkVav96vSU4RSp01tdusm+pC0pSrzhClKUApSlAfobkP8n4X6lPyqcqG5GxFcBhlYWIhS49F6ma03k9NT91fA4J7pX4/B/VzfqSlPdK/H4P6ub9SUqDM6FzJfImF78R+4lq81RuZL5EwvfiP3EtXm9AKUpegFKXpQClK1cTtBE0uSx3KozMf6R+Z0oSk3g2b1rYnaKobG5Y7lUXY+gbh2nSsPRyyeUeiXqU3c977l9GvbWzhsGsYsqgX3nie0neT31BlaKyapjlk8o9EvUpu5733L/Tr21TOciZYhBCiizvdhvLfNBJ33F9DXQ60dp7FixGXpFuUYMp4gg339VGuw3J8SXHY4vPBkbKxuh8lv7ioPFO0Uzdtu4g8a6jy05MhDnUWic6gf9t+Df7TutVCxmCzgo2jpfKevsv1GtmMjgV6Li7ehhSQEXG61QbNc3rbwkpAZT1H0EDWtOrTUYro+woQmHiA/kDetqT+Nc4rouysPmgizHMMiWHzRpxA3+mqakr4Olo6W2Tc+PDr+fE2jib6IM3b80f1ce4VkjU/ON+4WA7uP219AUqpLqzoykrWihXjuACTwr6qJ5RPeIpmtmtc9QuOrr1pziKuyKcYuaU3ZdX2NDH44GPQZsxYaemofb4CrGoFrAm3DgKm8JglRAN+XdfrPGq7t+a8tv5QB6TqatpuDjFKNpK93/HkcqtUpwVSjQk3Dd16vv6EbSlKuNAUpSgFCKVtbLwnSzxRgE55EWw32ZgDb0XoSld2P0bsmEpBEp3rHGD3hQD+NbdeKLaV7WkenSsrHBPdK/H4P6ub9SUp7pX4/B/VzfqSlCToXMl8iYXvxH7iWru1UjmS+RML34j9xLV5IoDlGzeV+0TgpMVIZLdBnRmgw6wZjIigo6ymRvFJsGQflUttjnPH/wA6KCNlkw8eIySMpZDJh9HDLbQX3XPjW4aXsOG5AYCPNkwsYzqVYeNYqSGIsT1qD6K2puSmFd5ZGw8ZeZCkht5ata4I3a2FzvNqAqzc5bnoZI8KHgfDYudmMqq4XCkA3TcpuRddSM3+k1tPzk5GiWXCSJnWKSTx4yYI8RJ0UDEA3cs29VuVG+p3E8j8JJ5eGjbxpX3HyphaQ7/nDeNxrPiOTuGkeKR4I2eD4pioJjta2U9lhbqIvQFYTnLJ6S+ClsseLePKyMZvecqxSAKNVF2BuRwbTTXxecqPojN0GvvWfENlkU64eVIjFmsPGJfiARa1qsp5L4W2XoEtlmW1uGIYPKN/zmAJ7q1ZuQmBaNI2wkRSMOEBW+XpDd9b3Nzrrx130BGjnEU4owLh3y5p4+lLxqpkw8PSyLlJuANBmNhqTew1wbL5ymnMSR4NzJJLNGR0iZUEKRSGTOQMyFJQRpfTtBrYTm4h9/vi2cvmz3jZI7HpIuhKM9szIEuAh0qY2byTwuHKmHDohTNlIvpnUKx1O8qqgnjlFAU7a3OtkVm6IosOKhSSxSUSwyJOQY2FgDmi1OoHXvroWEmLorEAFlBIDZgLgHRgLMO3jUVhuRWCjN0wsSnNm0FhmGexte2gdwOoMbVKYXCrFGscYCoihVA3KqiwA7AKA82hArxurrmUqbjr04dtcUaKR0klyEdFKFJ4gNfKG7tBftFdkfamY5Yl6RusaIO993oFzWnNyaSVZBLr0vlKniJe1gxA1YjTU9W6oT9pNCpRUoOMuvqcP2vFciZP6uoHdf01IckuSaYyOUs7IyMoBABFiCTcf+6y4jBGOSSCTgSh6rjcR+dTnNpCUXEKd4kT9Jq+XunKpNOpZK2b9/8AXkQmP5tsQmsbJKOw5G+xtOrjU1sHCSxwKksbIyXWxHDeDfcdDvq60/8AdVuo2rM2YaaMJbolZpQ1jmxCqLsbVK54LBNKFBJ/+6qsJEzsCxZgwLHcOICr1AVLvi8+vXuqDwuJSFXaxtffxY60iq0W6seFDLfS5lpq0q1OtRhB73ZQ8Wny34I2NoTssioLhR4zkcAL6fh+NVjETZ2ZjxJP21Obcx/8NVG9wCexd/51X6yoQaTk3e5zdbWbjCi4pOCs2ur6tilKVsHPVr8ilK9C30GponcylBxPKtnNnsky4+JivixhpLnd4ui2/rI+ytTYnJh5HVchdzqEBtYfzOeA/wA1rsnJfkyuES5s0rgZ24aXsijgovVU58G3ptPKUk2Tgr2lK1ztnBPdK/H4P6ub9SUp7pX4/B/VzfqSlAdC5kvkTC9+I/cS1eao3Ml8iYXvxH7iWrzQClKUApQ1E7M5QpPiJ4UKnoCisQ2udr3GW24WtcE63GlqAlqV5mrDjMasahmJsWVRYFiS5sBZQTvNAZ68JrVw+0o5HkRWu0TBZBYjKzIrga7/ABWB066YnAiRvHJK28i9lNuJA8ruOlCVbqY5Npg6RKZD1g2Qf7nOn2XPZXg2aX+ObN/oFwnpG9vSfRW4qqAALAcLbvQKwbR2pHBGZJXCoCgJ1Ni7BFFh1swHpqLdzLfb3TZSMAWAsBuA0A7hXtqA17UmByvnL2f0eKWQbpEBP+5ND+GWtjkXIpElt7ZCf6QR/ep/nKwAfCZ+MbqfQxyt3b7+iqDyZ2j0UwudDv7jof8AmrWt0DmP+3X+J0WvDQGhrXOgUTGbTfK2UAGxtx11qGweCkdWMpN2ZTcm5sB+FbuLJCtbfra3fWPAY8EdHe7AXJ3j7eur3F09teMrNOyX8lUq+p/pKlKhBO7Tcuy+xr+82MyeNZEAsL6k93prY2jHGqgtbKpvbrbq+2tLD3iZ5ZTbMbAfONjcfhaofaG0Gla50HAdXb31VShKpeUuru0x+qaidGvBUqiahBRW3jl5f1MWKxBdyx48OodQrDSlbx59tt3YpSpTAbEL2L+KvD+Zu4VDdiYwcnZGlhMG0hso9PAd5q4cl+SjSOFSwvvla+XTylTrfsqz8mOQOZQ0y9HHwjGjv2ufm92+r0dnRiPowoVRuC6Zbagrbcb63qic74OvptMkvbx+YNfYuwo8MmWManVnPlOetj/bdUlWlh8QynJJv+a3Bx/ZhxHp7t2qsnQ2bOEKUpQHBPdK/H4P6ub9SUp7pX4/B/VzfqSlAdC5kvkTC9+I/cS1eao3Ml8iYXvxH7iWrzQClKUB8yXsctr2Nr7r8L9l65hJzX4oR2E4dp4wMSGbKFb3wmIPROiBn8czDM5uA9dRpQHO8TzYjp2kRIlT3xFlAZvFwowphliC2tq5uR84AX3VBYbkHjMXgI3zssplJdJD0bOkcSQQuWZHysvRmRQVuOlNjcXPYaWoDnE/N/iumxUnSJJ0+HeEB2Y5GOEjiE4OXy2kQq2mqEG+lj84Tm5nidmiEIuuLUBmcoVmw8CojqBqnTJKxH+q/Guk0oDky82OLEGHVRAHhxMkqgyZoo1lMTWEfQ2YqVbyclr6EXre2nzezzSY5lhw8BnMYjlikYNlXERSs0idHrKcpbNc2KqoFrmul0oCK5L7OeDCxxSZMyBlJTc9mNpDceUwszb9WOpqVpSgIvlPAHwk6k2/hOfVGb+1cRVq77iEurC17gj7RXA3QgkHeCQewjQirqWGcvXrmLJ3Z3KTERqLZXUfNI1t2EVLQcu0OkkTKddxDDs00qsYOS4t1f3rLLuPdWlKttqOEl1OxT0W/TxrU5vHN+cZMU20kAOY5b3/AL7qg4toLFfogSx0zNoLdiitnlJJqi9hP9qha3lShJqTRxHrq9KE6EJWjLPiZZ8Qzm7Ek/5uHCsVK9VSTYC5q7Bzm22eVlw+FZzZRc/l3mpPZ/J1mIz3BJsqgXZj1C1dD2LzfMqh5FyLxhU2dh1ltwPZ+IqqU9uDeo0HV4ZVOT3I55GsidIwtcnRI79ZNdR2ByPjw9nf+JL/ADHcv+xeHfvqW2bFGsaiEAJwAFrddx13331rbqlyudKnp40/iBSlDWJsEbtDaEGdYJHs75Sq2a+pbKVIGhura34VvQKQACbnrta/orm3KbGOrbRwwWczYmXDthgqyFXUpAjFZB4qANG+a5FrX41JS7ex4nxUaRiQ4ZMRIvi2XEdKA2EjQ6aqMwax1sOsUJvxYvV69rlC8u8d7zjZiEZsRJH0vQNI+VITKqnDgLclxkLKLAanXWuh8lse8+Cw00hBeSCJ2IFgWdATYDdqaEHGPdK/H4P6ub9SUp7pX4/B/VzfqSlAdC5kvkTC9+I/cS1eao3Ml8iYXvxH7iWrzQClKUApSlAKUpQClKUApSlAKUpQHhrn/LTkKWYz4Zbk3MkfbvLJ/cfZXQa8IqYuxXVpxqRszgUbFG1BFtCDoR3it9hcHtFdZ2zyYgxI/ip43Bxo49PHuNVTFc20i/EzBhwWQEEf1L/xVVen+41KOS7QVXplKlU5g+3TyObbejJyPvGWx7CDxqMiwrt5KsfQa6ZHyHxm7o4wL7+kGl950FSuA5u3Px8wA/ljGvrt6OFbanZHGlpHKTtc5fhuT7G3SHKOoasewWq78nubuRrHL0K/zOLyHuXS3ptXQ9l8nYMP8VGA3Fjqx/qOtSNqrc7mzS0cY5I3ZHJ6HDD+GnjW1c6ue88O4aVJ15evawN1JLhGlNAUYugvfy1/n7R1MPx3dRGzBOHGZTcH/CCOBvpbsrJWqMLlfMpsD5Y4N/qHU3bxHoqDO98m1SgpUmIpSlAR+2NgQYpQuIhSVVN1DC+UkWJB3jQkVuQQKiqiKFVQFVQLBQBYADgAKyUoDgnulfj8H9XN+pKU90r8fg/q5v1JSgOhcyXyJhe/EfuJavNcw5oeVuDg2Rh45sZhopFM90eaNGF55SLqzAi4IPcauPw92d9IYT7xF7VAT1Kgfh7s76Qwn3iL2qfD3Z30hhPvEXtUBPUqB+HuzvpDCfeIvap8PdnfSGE+8Re1QE9SoH4e7O+kMJ94i9qnw92d9IYT7xF7VAT1Kgfh7s76Qwn3iL2qfD3Z30hhPvEXtUBPUqB+HuzvpDCfeIvap8PdnfSGE+8Re1QE9SoH4e7O+kMJ94i9qnw92d9IYT7xF7VAT1Kgfh7s76Qwn3iL2qfD3Z30hhPvEXtUBPUtUD8PdnfSGE+8Re1T4e7O+kMJ94i9qgJ6lqgfh7s76Qwn3iL2qfD3Z30hhPvEXtUBPUqB+HuzvpDCfeIvap8PdnfSGE+8Re1QERzh4WaaXBQwNYySz3BkmiRgsDMM7wEPvFx21rzcp8Rh9oQYJUUxgQJlIleWVXRukxCzG4yRFQGzXJubm9rzx5d7O+kMH94i9qnw72d9IYT7xF7VAUmDnIxBwmJklngilhnRAREZImMge0SuJrE3W5ZspUA5hWFts4tJsTi2nSTImBjBUSnDQLiY0aTE9GrWeNbsdRfUagCr2eXWzvpDB/8Anh9qvfh1s76Qwf3iL2qAqacuMc6Z1WKMJs+TFOGjkJkZJJo0MYLAqjhEexFwCOuse1eV2NhxOBSVI3LhHzKTFHIZ2yGNA0gu0aWOocksPFXfVv8Ah1s76Qwf/nh9qnw62d9IYP8A88XtUBQpecPG4eBSXinf31ikkZkEaxdE/wDDw75pAFZ1OZTckKBYMdank5dTnaqYUiNEMwjMZVzLl96tOJel8jKWsoG/xD16WA8utnfSGD+8Re1USm0NijFe+hi8H09y2b30lsxXIX6PpMmbJ4ua17UBdaVA/D3Z30hhPvEXtU+HuzvpDCfeIvaoDkXulfj8H9XN+pKVo+6B25h8TNhDh54pgscoYxusgUllsCVJtSgOVrur2lKAUpSgFKUoBSlKAUpSgFKUoBSlKAUpSgFKUoBSlKAUpSgFKUoBSlKAUpSgFKUoBQUpQHktKUo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3173" y="851824"/>
            <a:ext cx="4728210" cy="3496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3269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1000">
        <p14:prism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6" presetClass="exit" presetSubtype="3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5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250"/>
                            </p:stCondLst>
                            <p:childTnLst>
                              <p:par>
                                <p:cTn id="35" presetID="4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75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7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680772">
            <a:off x="5242192" y="273810"/>
            <a:ext cx="3826768" cy="1143000"/>
          </a:xfrm>
        </p:spPr>
        <p:txBody>
          <a:bodyPr>
            <a:scene3d>
              <a:camera prst="perspectiveContrastingLeftFacing"/>
              <a:lightRig rig="threePt" dir="t"/>
            </a:scene3d>
          </a:bodyPr>
          <a:lstStyle/>
          <a:p>
            <a:pPr algn="r"/>
            <a:r>
              <a:rPr lang="hu-HU" dirty="0" smtClean="0">
                <a:solidFill>
                  <a:schemeClr val="bg1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3D technológia</a:t>
            </a:r>
            <a:endParaRPr lang="hu-HU" dirty="0">
              <a:solidFill>
                <a:schemeClr val="bg1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9800" y="1501980"/>
            <a:ext cx="7620000" cy="3024336"/>
          </a:xfrm>
        </p:spPr>
        <p:txBody>
          <a:bodyPr anchor="t">
            <a:normAutofit/>
            <a:scene3d>
              <a:camera prst="perspectiveLeft"/>
              <a:lightRig rig="threePt" dir="t"/>
            </a:scene3d>
          </a:bodyPr>
          <a:lstStyle/>
          <a:p>
            <a:pPr marL="114300" indent="0" algn="just">
              <a:buNone/>
            </a:pPr>
            <a:r>
              <a:rPr lang="hu-HU" sz="1800" dirty="0"/>
              <a:t>A 3D-s megjelenítés önmaga nem </a:t>
            </a:r>
            <a:r>
              <a:rPr lang="hu-HU" sz="1800" dirty="0" smtClean="0"/>
              <a:t>újdonság. A 3D </a:t>
            </a:r>
            <a:r>
              <a:rPr lang="hu-HU" sz="1800" dirty="0"/>
              <a:t>lényege, hogy az emberi agyat </a:t>
            </a:r>
            <a:r>
              <a:rPr lang="hu-HU" sz="1800" b="1" i="1" dirty="0"/>
              <a:t>„átverve” </a:t>
            </a:r>
            <a:r>
              <a:rPr lang="hu-HU" sz="1800" dirty="0"/>
              <a:t>a tévék sík felület </a:t>
            </a:r>
            <a:r>
              <a:rPr lang="hu-HU" sz="1800" dirty="0" smtClean="0"/>
              <a:t>segítségével térbeli </a:t>
            </a:r>
            <a:r>
              <a:rPr lang="hu-HU" sz="1800" dirty="0"/>
              <a:t>képet állítanak elő. </a:t>
            </a:r>
            <a:r>
              <a:rPr lang="hu-HU" sz="1800" dirty="0" smtClean="0"/>
              <a:t>A </a:t>
            </a:r>
            <a:r>
              <a:rPr lang="hu-HU" sz="1800" dirty="0"/>
              <a:t>3D </a:t>
            </a:r>
            <a:r>
              <a:rPr lang="hu-HU" sz="1800" dirty="0" smtClean="0"/>
              <a:t>technológia azon alapszik</a:t>
            </a:r>
            <a:r>
              <a:rPr lang="hu-HU" sz="1800" dirty="0"/>
              <a:t>, hogy a </a:t>
            </a:r>
            <a:r>
              <a:rPr lang="hu-HU" sz="1800" dirty="0" smtClean="0"/>
              <a:t>filmeket </a:t>
            </a:r>
            <a:r>
              <a:rPr lang="hu-HU" sz="1800" b="1" dirty="0"/>
              <a:t>a két szem számára eltérő </a:t>
            </a:r>
            <a:r>
              <a:rPr lang="hu-HU" sz="1800" b="1" dirty="0" smtClean="0"/>
              <a:t>képet „vetítenek</a:t>
            </a:r>
            <a:r>
              <a:rPr lang="hu-HU" sz="1800" b="1" dirty="0"/>
              <a:t>”. </a:t>
            </a:r>
            <a:endParaRPr lang="hu-HU" sz="1800" b="1" dirty="0" smtClean="0"/>
          </a:p>
          <a:p>
            <a:pPr marL="114300" indent="0" algn="just">
              <a:buNone/>
            </a:pPr>
            <a:r>
              <a:rPr lang="hu-HU" sz="2000" dirty="0" smtClean="0"/>
              <a:t>Van- e mellékhatása?</a:t>
            </a:r>
          </a:p>
          <a:p>
            <a:pPr marL="114300" indent="0" algn="just">
              <a:buNone/>
            </a:pPr>
            <a:r>
              <a:rPr lang="hu-HU" sz="1800" dirty="0" smtClean="0"/>
              <a:t>Nincs, ha </a:t>
            </a:r>
            <a:r>
              <a:rPr lang="hu-HU" sz="1800" dirty="0"/>
              <a:t>mindkét szemünkkel ugyanolyan jól látunk. Abban az esetben, ha az egyik szemünk rosszabb, mint a másik, fejfájás előfordulhat . A</a:t>
            </a:r>
            <a:r>
              <a:rPr lang="hu-HU" sz="1800" dirty="0" smtClean="0"/>
              <a:t> </a:t>
            </a:r>
            <a:r>
              <a:rPr lang="hu-HU" sz="1800" dirty="0"/>
              <a:t>3D első néhány percében enyhe émelygést </a:t>
            </a:r>
            <a:r>
              <a:rPr lang="hu-HU" sz="1800" dirty="0" smtClean="0"/>
              <a:t>érzünk. Az </a:t>
            </a:r>
            <a:r>
              <a:rPr lang="hu-HU" sz="1800" dirty="0"/>
              <a:t>viszont tény, hogy 3D-s filmet nézni kicsit </a:t>
            </a:r>
            <a:r>
              <a:rPr lang="hu-HU" sz="1800" dirty="0" smtClean="0"/>
              <a:t>fárasztóbb…</a:t>
            </a:r>
          </a:p>
          <a:p>
            <a:pPr marL="114300" indent="0">
              <a:buNone/>
            </a:pPr>
            <a:endParaRPr lang="hu-HU" sz="1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1872208" cy="131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3460" y="4293096"/>
            <a:ext cx="22288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800" y="4797152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2366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11000">
        <p14:shred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25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75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 rot="20997446">
            <a:off x="6825330" y="286223"/>
            <a:ext cx="2046066" cy="648072"/>
          </a:xfr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marL="114300" indent="0" algn="r">
              <a:buNone/>
            </a:pPr>
            <a:r>
              <a:rPr lang="hu-HU" sz="2800" b="1" dirty="0">
                <a:solidFill>
                  <a:schemeClr val="bg1">
                    <a:lumMod val="50000"/>
                  </a:schemeClr>
                </a:solidFill>
              </a:rPr>
              <a:t>Nyomtatók </a:t>
            </a:r>
            <a:endParaRPr lang="hu-HU" sz="28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Lefelé nyíl 3"/>
          <p:cNvSpPr/>
          <p:nvPr/>
        </p:nvSpPr>
        <p:spPr>
          <a:xfrm rot="657296">
            <a:off x="1648557" y="2770339"/>
            <a:ext cx="342924" cy="911314"/>
          </a:xfrm>
          <a:prstGeom prst="downArrow">
            <a:avLst>
              <a:gd name="adj1" fmla="val 53286"/>
              <a:gd name="adj2" fmla="val 10043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5" y="1959826"/>
            <a:ext cx="2099319" cy="15724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9075" y="424486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Egyenes összekötő nyíllal 5"/>
          <p:cNvCxnSpPr/>
          <p:nvPr/>
        </p:nvCxnSpPr>
        <p:spPr>
          <a:xfrm>
            <a:off x="6120171" y="4973320"/>
            <a:ext cx="93610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/>
          <p:cNvSpPr txBox="1"/>
          <p:nvPr/>
        </p:nvSpPr>
        <p:spPr>
          <a:xfrm>
            <a:off x="7164288" y="478865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Üres papír</a:t>
            </a:r>
            <a:endParaRPr lang="hu-HU" dirty="0">
              <a:solidFill>
                <a:srgbClr val="0070C0"/>
              </a:solidFill>
            </a:endParaRPr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6038812" y="6093295"/>
            <a:ext cx="93610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7056275" y="577013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70C0"/>
                </a:solidFill>
              </a:rPr>
              <a:t>Papír színkeverés után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63746">
            <a:off x="1228383" y="233620"/>
            <a:ext cx="2533988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Szövegdoboz 1"/>
          <p:cNvSpPr txBox="1"/>
          <p:nvPr/>
        </p:nvSpPr>
        <p:spPr>
          <a:xfrm>
            <a:off x="324396" y="1772816"/>
            <a:ext cx="7055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A nyomtató szöveges vagy grafikus információt papíron vagy más adathordozón (fájl, fólia…) jelenít meg. </a:t>
            </a:r>
            <a:r>
              <a:rPr lang="hu-HU" sz="2000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Szubsztraktív színkeverést </a:t>
            </a:r>
            <a:r>
              <a:rPr lang="hu-HU" sz="200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alkalmaznak. </a:t>
            </a:r>
            <a:r>
              <a:rPr lang="hu-HU" sz="2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CMYK</a:t>
            </a:r>
            <a:r>
              <a:rPr lang="hu-HU" sz="200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színek keverékéből állít elő minden színt</a:t>
            </a:r>
            <a:r>
              <a:rPr lang="hu-HU" sz="2000" dirty="0">
                <a:latin typeface="Arial Narrow" pitchFamily="34" charset="0"/>
              </a:rPr>
              <a:t>. </a:t>
            </a:r>
          </a:p>
        </p:txBody>
      </p:sp>
      <p:pic>
        <p:nvPicPr>
          <p:cNvPr id="3074" name="Picture 2" descr="C:\Users\N53J\Desktop\Névtelen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396" y="3808223"/>
            <a:ext cx="2596158" cy="259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7741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11000">
        <p14:glitter pattern="hexagon"/>
      </p:transition>
    </mc:Choice>
    <mc:Fallback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75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500"/>
                            </p:stCondLst>
                            <p:childTnLst>
                              <p:par>
                                <p:cTn id="32" presetID="1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75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75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25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500"/>
                            </p:stCondLst>
                            <p:childTnLst>
                              <p:par>
                                <p:cTn id="48" presetID="21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66123">
            <a:off x="4859677" y="112427"/>
            <a:ext cx="1453644" cy="994122"/>
          </a:xfrm>
        </p:spPr>
        <p:txBody>
          <a:bodyPr/>
          <a:lstStyle/>
          <a:p>
            <a:pPr algn="r"/>
            <a:r>
              <a:rPr lang="hu-HU" dirty="0" smtClean="0">
                <a:solidFill>
                  <a:srgbClr val="BE4D4A"/>
                </a:solidFill>
              </a:rPr>
              <a:t>Fajtái</a:t>
            </a:r>
            <a:endParaRPr lang="hu-HU" dirty="0">
              <a:solidFill>
                <a:srgbClr val="BE4D4A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052736"/>
            <a:ext cx="7620000" cy="352839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Courier New" pitchFamily="49" charset="0"/>
              <a:buChar char="o"/>
            </a:pPr>
            <a:r>
              <a:rPr lang="hu-HU" sz="1800" i="1" u="sng" dirty="0" smtClean="0">
                <a:solidFill>
                  <a:schemeClr val="accent1">
                    <a:lumMod val="75000"/>
                  </a:schemeClr>
                </a:solidFill>
              </a:rPr>
              <a:t>Karakternyomtatók</a:t>
            </a:r>
            <a:r>
              <a:rPr lang="hu-HU" sz="1800" i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hu-HU" sz="1800" i="1" dirty="0">
                <a:solidFill>
                  <a:schemeClr val="accent1">
                    <a:lumMod val="75000"/>
                  </a:schemeClr>
                </a:solidFill>
              </a:rPr>
              <a:t>Ma ritkán használják. (pl választási cetlik kinyomtatásánál előfordul)</a:t>
            </a:r>
            <a:endParaRPr lang="hu-HU" sz="18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  <a:buFont typeface="Courier New" pitchFamily="49" charset="0"/>
              <a:buChar char="o"/>
            </a:pPr>
            <a:r>
              <a:rPr lang="hu-HU" sz="1800" i="1" u="sng" dirty="0">
                <a:solidFill>
                  <a:schemeClr val="accent3">
                    <a:lumMod val="50000"/>
                  </a:schemeClr>
                </a:solidFill>
              </a:rPr>
              <a:t>Mátrix </a:t>
            </a:r>
            <a:r>
              <a:rPr lang="hu-HU" sz="1800" i="1" u="sng" dirty="0" smtClean="0">
                <a:solidFill>
                  <a:schemeClr val="accent3">
                    <a:lumMod val="50000"/>
                  </a:schemeClr>
                </a:solidFill>
              </a:rPr>
              <a:t>nyomtatók</a:t>
            </a:r>
            <a:r>
              <a:rPr lang="hu-HU" sz="1800" i="1" dirty="0" smtClean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hu-HU" sz="1800" i="1" u="sng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u-HU" sz="1800" i="1" dirty="0" smtClean="0">
                <a:solidFill>
                  <a:schemeClr val="accent3">
                    <a:lumMod val="50000"/>
                  </a:schemeClr>
                </a:solidFill>
              </a:rPr>
              <a:t>Ütőelvű </a:t>
            </a:r>
            <a:r>
              <a:rPr lang="hu-HU" sz="1800" i="1" dirty="0">
                <a:solidFill>
                  <a:schemeClr val="accent3">
                    <a:lumMod val="50000"/>
                  </a:schemeClr>
                </a:solidFill>
              </a:rPr>
              <a:t>nyomtatók, de itt tűk nyomják a festékszalagot a papírhoz(létezik színes változata is.)</a:t>
            </a:r>
            <a:endParaRPr lang="hu-HU" sz="18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  <a:buFont typeface="Courier New" pitchFamily="49" charset="0"/>
              <a:buChar char="o"/>
            </a:pPr>
            <a:r>
              <a:rPr lang="hu-HU" sz="1800" i="1" u="sng" dirty="0">
                <a:solidFill>
                  <a:schemeClr val="bg2">
                    <a:lumMod val="10000"/>
                  </a:schemeClr>
                </a:solidFill>
              </a:rPr>
              <a:t>Tintasugaras </a:t>
            </a:r>
            <a:r>
              <a:rPr lang="hu-HU" sz="1800" i="1" u="sng" dirty="0" smtClean="0">
                <a:solidFill>
                  <a:schemeClr val="bg2">
                    <a:lumMod val="10000"/>
                  </a:schemeClr>
                </a:solidFill>
              </a:rPr>
              <a:t>nyomtató</a:t>
            </a:r>
            <a:r>
              <a:rPr lang="hu-HU" sz="1800" i="1" dirty="0" smtClean="0">
                <a:solidFill>
                  <a:schemeClr val="bg2">
                    <a:lumMod val="10000"/>
                  </a:schemeClr>
                </a:solidFill>
              </a:rPr>
              <a:t>- </a:t>
            </a:r>
            <a:r>
              <a:rPr lang="hu-HU" sz="1800" i="1" dirty="0">
                <a:solidFill>
                  <a:schemeClr val="bg2">
                    <a:lumMod val="10000"/>
                  </a:schemeClr>
                </a:solidFill>
              </a:rPr>
              <a:t>A nyomtatófej a papír előtt vízszintesen mozog, melyben kis fúvókákon keresztül a patronból a festékcseppek a papírra kerülnek</a:t>
            </a:r>
            <a:r>
              <a:rPr lang="hu-HU" sz="1800" i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>
              <a:spcAft>
                <a:spcPts val="1200"/>
              </a:spcAft>
              <a:buFont typeface="Courier New" pitchFamily="49" charset="0"/>
              <a:buChar char="o"/>
            </a:pPr>
            <a:r>
              <a:rPr lang="hu-HU" sz="1800" i="1" u="sng" dirty="0">
                <a:solidFill>
                  <a:schemeClr val="accent6">
                    <a:lumMod val="50000"/>
                  </a:schemeClr>
                </a:solidFill>
              </a:rPr>
              <a:t>Lézernyomtató</a:t>
            </a:r>
            <a:r>
              <a:rPr lang="hu-HU" sz="1800" i="1" dirty="0">
                <a:solidFill>
                  <a:schemeClr val="accent6">
                    <a:lumMod val="50000"/>
                  </a:schemeClr>
                </a:solidFill>
              </a:rPr>
              <a:t>- A</a:t>
            </a:r>
            <a:r>
              <a:rPr lang="hu-HU" sz="1800" i="1" dirty="0" smtClean="0">
                <a:solidFill>
                  <a:schemeClr val="accent6">
                    <a:lumMod val="50000"/>
                  </a:schemeClr>
                </a:solidFill>
              </a:rPr>
              <a:t>rányosan </a:t>
            </a:r>
            <a:r>
              <a:rPr lang="hu-HU" sz="1800" i="1" dirty="0">
                <a:solidFill>
                  <a:schemeClr val="accent6">
                    <a:lumMod val="50000"/>
                  </a:schemeClr>
                </a:solidFill>
              </a:rPr>
              <a:t>tapad festékpor, melyet a papírra ken, majd magas hőmérsékleten ráégetik. </a:t>
            </a:r>
            <a:r>
              <a:rPr lang="hu-HU" sz="18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571500" indent="-457200">
              <a:buAutoNum type="arabicPeriod" startAt="2"/>
            </a:pPr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308" y="4653468"/>
            <a:ext cx="2165805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652476"/>
            <a:ext cx="2098020" cy="176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52476"/>
            <a:ext cx="2319611" cy="174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51820"/>
            <a:ext cx="1866462" cy="174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6710008"/>
      </p:ext>
    </p:extLst>
  </p:cSld>
  <p:clrMapOvr>
    <a:masterClrMapping/>
  </p:clrMapOvr>
  <p:transition spd="slow" advTm="1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74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100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25144"/>
            <a:ext cx="2287141" cy="228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21016057">
            <a:off x="386838" y="402272"/>
            <a:ext cx="4627713" cy="1143000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/>
          <a:p>
            <a:r>
              <a:rPr lang="hu-HU" dirty="0" smtClean="0">
                <a:latin typeface="AR DARLING" pitchFamily="2" charset="0"/>
              </a:rPr>
              <a:t>Hangszóró,Hangfal</a:t>
            </a:r>
            <a:endParaRPr lang="hu-HU" dirty="0">
              <a:latin typeface="AR DARLING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4233" y="1498600"/>
            <a:ext cx="3703389" cy="453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 rot="21336499">
            <a:off x="215638" y="2205580"/>
            <a:ext cx="3894169" cy="2973614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alpha val="94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hu-HU" u="sng" dirty="0" smtClean="0"/>
              <a:t>Dinamikus hangszóró</a:t>
            </a:r>
          </a:p>
          <a:p>
            <a:pPr marL="114300" indent="0" algn="just">
              <a:buNone/>
            </a:pPr>
            <a:r>
              <a:rPr lang="hu-HU" sz="1800" dirty="0"/>
              <a:t>A legelterjedtebb típus, amelyben egy mágnes belsejében csillapítottan lengő tekercs egy </a:t>
            </a:r>
            <a:r>
              <a:rPr lang="hu-HU" sz="1800" dirty="0" smtClean="0"/>
              <a:t>laphoz </a:t>
            </a:r>
            <a:r>
              <a:rPr lang="hu-HU" sz="1800" dirty="0"/>
              <a:t>van rögzítve. Ha tekercsben ingadozó erősségű áram folyik, akkor az az áram erősségének megfelelően kitér, így megmozgatja a </a:t>
            </a:r>
            <a:r>
              <a:rPr lang="hu-HU" sz="1800" dirty="0" smtClean="0"/>
              <a:t>lapot. </a:t>
            </a:r>
            <a:r>
              <a:rPr lang="hu-HU" sz="1800" dirty="0"/>
              <a:t>A nagy teljesítményű dinamikus hangszórók papírmembránját gumifólia közbeiktatásával erősítik a hangszóró fémkeretéhez. 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372200" y="6033363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 smtClean="0">
                <a:latin typeface="Arial Narrow" pitchFamily="34" charset="0"/>
              </a:rPr>
              <a:t>Dinamikus hangszóró felépítése</a:t>
            </a:r>
            <a:endParaRPr lang="hu-HU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904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12000">
        <p:checker/>
      </p:transition>
    </mc:Choice>
    <mc:Fallback>
      <p:transition spd="slow" advTm="12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5" presetClass="entr" presetSubtype="0" fill="hold" grpId="0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37" presetID="2" presetClass="entr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25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250"/>
                            </p:stCondLst>
                            <p:childTnLst>
                              <p:par>
                                <p:cTn id="45" presetID="24" presetClass="emph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3" grpId="0" build="p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36395" y="332656"/>
            <a:ext cx="6408712" cy="1224135"/>
          </a:xfr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b="1" u="sng" dirty="0">
                <a:latin typeface="Colonna MT" pitchFamily="82" charset="0"/>
              </a:rPr>
              <a:t>Lengőnyelves hangszóró</a:t>
            </a:r>
          </a:p>
          <a:p>
            <a:pPr marL="0" indent="0" algn="ctr">
              <a:buNone/>
            </a:pPr>
            <a:r>
              <a:rPr lang="hu-HU" sz="1800" dirty="0">
                <a:solidFill>
                  <a:schemeClr val="tx2">
                    <a:lumMod val="50000"/>
                  </a:schemeClr>
                </a:solidFill>
              </a:rPr>
              <a:t>A dinamikus hangszórótól abban tér el, hogy a tekercs áll, és egy kónuszhoz rögzített lágyvas „nyelvet” mozgat</a:t>
            </a:r>
            <a:r>
              <a:rPr lang="hu-HU" sz="1800" dirty="0" smtClean="0">
                <a:solidFill>
                  <a:schemeClr val="tx2">
                    <a:lumMod val="50000"/>
                  </a:schemeClr>
                </a:solidFill>
              </a:rPr>
              <a:t>. (de ez már a múlt-é)</a:t>
            </a:r>
          </a:p>
          <a:p>
            <a:pPr marL="0" indent="0">
              <a:buNone/>
            </a:pPr>
            <a:endParaRPr lang="hu-HU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145" y="4851618"/>
            <a:ext cx="1476501" cy="184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Csoportba foglalás 3"/>
          <p:cNvGrpSpPr/>
          <p:nvPr/>
        </p:nvGrpSpPr>
        <p:grpSpPr>
          <a:xfrm>
            <a:off x="2299835" y="5085184"/>
            <a:ext cx="3136261" cy="1612060"/>
            <a:chOff x="2483768" y="4504983"/>
            <a:chExt cx="3681710" cy="1805186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4581128"/>
              <a:ext cx="1872208" cy="1667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292" y="4504983"/>
              <a:ext cx="1805186" cy="1805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225583"/>
            <a:ext cx="2304256" cy="1481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 rot="316748">
            <a:off x="4984279" y="2148038"/>
            <a:ext cx="3370066" cy="285616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3">
                <a:lumMod val="50000"/>
                <a:alpha val="9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4763" lvl="0" algn="ctr">
              <a:spcBef>
                <a:spcPct val="20000"/>
              </a:spcBef>
            </a:pPr>
            <a:r>
              <a:rPr lang="hu-HU" sz="3200" b="1" u="sng" dirty="0">
                <a:solidFill>
                  <a:prstClr val="black"/>
                </a:solidFill>
                <a:latin typeface="KodchiangUPC" pitchFamily="18" charset="-34"/>
                <a:cs typeface="KodchiangUPC" pitchFamily="18" charset="-34"/>
              </a:rPr>
              <a:t>Plazmahangszóró</a:t>
            </a:r>
          </a:p>
          <a:p>
            <a:pPr marL="4763" lvl="0" algn="ctr">
              <a:spcBef>
                <a:spcPct val="20000"/>
              </a:spcBef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 plazmahangszóró nem más, mint egy folyamatos plazmaforrás. Ahhoz, hogy hangszóróként tudjuk használni, változtatnunk kell a plazma térfogatát. Ez a változás a levegőben nyomáshullámot kelt, amelyet fülünk hangként érzékel</a:t>
            </a:r>
            <a:r>
              <a:rPr lang="hu-HU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5" name="Szövegdoboz 4"/>
          <p:cNvSpPr txBox="1"/>
          <p:nvPr/>
        </p:nvSpPr>
        <p:spPr>
          <a:xfrm rot="21262304">
            <a:off x="320919" y="1808256"/>
            <a:ext cx="3957831" cy="285616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>
                <a:lumMod val="65000"/>
                <a:lumOff val="35000"/>
                <a:alpha val="97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hu-HU" sz="3200" b="1" u="sng" dirty="0">
                <a:solidFill>
                  <a:prstClr val="black"/>
                </a:solidFill>
                <a:latin typeface="Gabriola" pitchFamily="82" charset="0"/>
              </a:rPr>
              <a:t>Piezoelektromos hangszóró</a:t>
            </a:r>
          </a:p>
          <a:p>
            <a:pPr lvl="0" algn="just">
              <a:spcBef>
                <a:spcPct val="20000"/>
              </a:spcBef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hu-HU" dirty="0" err="1">
                <a:solidFill>
                  <a:schemeClr val="tx2">
                    <a:lumMod val="50000"/>
                  </a:schemeClr>
                </a:solidFill>
              </a:rPr>
              <a:t>piezo</a:t>
            </a:r>
            <a:r>
              <a:rPr lang="hu-HU" dirty="0">
                <a:solidFill>
                  <a:schemeClr val="tx2">
                    <a:lumMod val="50000"/>
                  </a:schemeClr>
                </a:solidFill>
              </a:rPr>
              <a:t> hangszóró a piezoelektromosság jelenségét használja fel: bizonyos kristályok alakja megváltozik, ha megfelelő részein elektromos feszültség alá helyezzük. Mivel a kristályok merevek, ezért csak nagy frekvenciás hangokat tudnak kellő hatékonysággal előállítani.</a:t>
            </a:r>
          </a:p>
        </p:txBody>
      </p:sp>
    </p:spTree>
    <p:extLst>
      <p:ext uri="{BB962C8B-B14F-4D97-AF65-F5344CB8AC3E}">
        <p14:creationId xmlns:p14="http://schemas.microsoft.com/office/powerpoint/2010/main" xmlns="" val="2892469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Tm="18000">
        <p14:warp dir="in"/>
      </p:transition>
    </mc:Choice>
    <mc:Fallback>
      <p:transition spd="slow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2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25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</TotalTime>
  <Words>759</Words>
  <Application>Microsoft Office PowerPoint</Application>
  <PresentationFormat>Diavetítés a képernyőre (4:3 oldalarány)</PresentationFormat>
  <Paragraphs>58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Kiviteli Perifériák</vt:lpstr>
      <vt:lpstr>2. dia</vt:lpstr>
      <vt:lpstr>Monitor</vt:lpstr>
      <vt:lpstr>4. dia</vt:lpstr>
      <vt:lpstr>3D technológia</vt:lpstr>
      <vt:lpstr>6. dia</vt:lpstr>
      <vt:lpstr>Fajtái</vt:lpstr>
      <vt:lpstr>Hangszóró,Hangfal</vt:lpstr>
      <vt:lpstr>9. dia</vt:lpstr>
      <vt:lpstr>10. dia</vt:lpstr>
      <vt:lpstr>Egyéb kivitelek</vt:lpstr>
      <vt:lpstr>12. dia</vt:lpstr>
      <vt:lpstr>13.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Kiviteli Perifériák</dc:title>
  <dc:creator>bumm96</dc:creator>
  <cp:lastModifiedBy>HorBee</cp:lastModifiedBy>
  <cp:revision>103</cp:revision>
  <dcterms:created xsi:type="dcterms:W3CDTF">2012-01-30T13:28:14Z</dcterms:created>
  <dcterms:modified xsi:type="dcterms:W3CDTF">2012-02-01T13:58:32Z</dcterms:modified>
</cp:coreProperties>
</file>