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BB687-00E1-45AF-9F32-6DCF6089B306}" type="datetimeFigureOut">
              <a:rPr lang="hu-HU" smtClean="0"/>
              <a:t>2012.01.30.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3609D-CB88-4A9D-9A72-A705CE65F74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921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318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6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921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75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937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59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911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230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713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722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355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Marker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Hetrovicz Máté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Kiviteli perifériák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CB0FB113-3E7E-4676-B44D-3F9C7530D26C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52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hu.wikipedia.org/wiki/Monitor" TargetMode="External"/><Relationship Id="rId2" Type="http://schemas.openxmlformats.org/officeDocument/2006/relationships/hyperlink" Target="http://www.scribd.com/doc/34584537/Kiviteli-periferia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u.wikipedia.org/wiki/Hangsz%C3%B3r%C3%B3" TargetMode="External"/><Relationship Id="rId5" Type="http://schemas.openxmlformats.org/officeDocument/2006/relationships/hyperlink" Target="http://hu.wikipedia.org/wiki/Projektor" TargetMode="External"/><Relationship Id="rId4" Type="http://schemas.openxmlformats.org/officeDocument/2006/relationships/hyperlink" Target="http://hu.wikipedia.org/wiki/Nyomtat%C3%B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  <a:blipFill>
            <a:blip r:embed="rId2"/>
            <a:tile tx="0" ty="0" sx="100000" sy="100000" flip="none" algn="tl"/>
          </a:blipFill>
          <a:effectLst>
            <a:glow rad="1905000">
              <a:schemeClr val="bg1">
                <a:alpha val="38000"/>
              </a:schemeClr>
            </a:glow>
          </a:effectLst>
          <a:scene3d>
            <a:camera prst="perspectiveAbove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</a:bodyPr>
          <a:lstStyle/>
          <a:p>
            <a:r>
              <a:rPr lang="hu-HU" sz="6000" dirty="0" smtClean="0">
                <a:latin typeface="Kredit" pitchFamily="2" charset="0"/>
              </a:rPr>
              <a:t>Hetrovicz Máté</a:t>
            </a:r>
            <a:endParaRPr lang="hu-HU" sz="6000" dirty="0">
              <a:latin typeface="Kredit" pitchFamily="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5536" y="2868848"/>
            <a:ext cx="5091621" cy="910952"/>
          </a:xfrm>
        </p:spPr>
        <p:txBody>
          <a:bodyPr>
            <a:normAutofit/>
          </a:bodyPr>
          <a:lstStyle/>
          <a:p>
            <a:r>
              <a:rPr lang="hu-H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Kiviteli perifériák</a:t>
            </a:r>
            <a:endParaRPr lang="hu-HU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uhaus 93" pitchFamily="82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Kiviteli perifériák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1</a:t>
            </a:fld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 rot="21159096">
            <a:off x="281121" y="4889942"/>
            <a:ext cx="3744416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hu-HU" dirty="0" smtClean="0"/>
              <a:t>Felkészítő tanár: </a:t>
            </a:r>
            <a:r>
              <a:rPr lang="hu-HU" sz="3600" dirty="0" smtClean="0">
                <a:latin typeface="Giddyup Std" pitchFamily="50" charset="0"/>
              </a:rPr>
              <a:t>Horváth Betti</a:t>
            </a:r>
            <a:endParaRPr lang="hu-HU" sz="3600" dirty="0">
              <a:latin typeface="Giddyup Std" pitchFamily="50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 rot="287504" flipH="1">
            <a:off x="5323491" y="4705968"/>
            <a:ext cx="3481088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Neumann János</a:t>
            </a:r>
          </a:p>
          <a:p>
            <a:pPr algn="r"/>
            <a:r>
              <a:rPr lang="hu-HU" dirty="0" smtClean="0"/>
              <a:t>Számítástechnikai Szakközépiskola</a:t>
            </a:r>
            <a:endParaRPr lang="hu-HU" dirty="0"/>
          </a:p>
          <a:p>
            <a:pPr algn="r"/>
            <a:r>
              <a:rPr lang="hu-HU" dirty="0" smtClean="0"/>
              <a:t>1144, Bp. Kerepesi út 124.</a:t>
            </a: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756" y="2204864"/>
            <a:ext cx="1129565" cy="886274"/>
          </a:xfrm>
          <a:prstGeom prst="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err="1" smtClean="0"/>
              <a:t>Hetrovicz</a:t>
            </a:r>
            <a:r>
              <a:rPr lang="hu-HU" smtClean="0"/>
              <a:t> Máté</a:t>
            </a:r>
            <a:endParaRPr lang="hu-HU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39" y="2307014"/>
            <a:ext cx="1129565" cy="681974"/>
          </a:xfrm>
          <a:prstGeom prst="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047" y="3356992"/>
            <a:ext cx="886274" cy="886274"/>
          </a:xfrm>
          <a:prstGeom prst="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539" y="3356992"/>
            <a:ext cx="1061170" cy="886274"/>
          </a:xfrm>
          <a:prstGeom prst="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2033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shred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6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6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600"/>
                            </p:stCondLst>
                            <p:childTnLst>
                              <p:par>
                                <p:cTn id="3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6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6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6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481090">
            <a:off x="466821" y="1402858"/>
            <a:ext cx="8229600" cy="1598885"/>
          </a:xfrm>
          <a:blipFill>
            <a:blip r:embed="rId2"/>
            <a:tile tx="0" ty="0" sx="100000" sy="100000" flip="none" algn="tl"/>
          </a:blipFill>
          <a:effectLst>
            <a:glow rad="762000">
              <a:schemeClr val="tx1">
                <a:alpha val="35000"/>
              </a:schemeClr>
            </a:glow>
          </a:effectLst>
        </p:spPr>
        <p:txBody>
          <a:bodyPr>
            <a:noAutofit/>
          </a:bodyPr>
          <a:lstStyle/>
          <a:p>
            <a:r>
              <a:rPr lang="hu-HU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4</a:t>
            </a:r>
            <a:r>
              <a:rPr lang="hu-HU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. Hangszórók</a:t>
            </a:r>
            <a:endParaRPr lang="hu-HU" sz="96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10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1981">
            <a:off x="972272" y="3501680"/>
            <a:ext cx="2520000" cy="2520000"/>
          </a:xfrm>
          <a:prstGeom prst="rect">
            <a:avLst/>
          </a:prstGeom>
          <a:effectLst>
            <a:outerShdw blurRad="50800" dist="38100" dir="8100000" sx="102000" sy="102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074" name="Picture 2" descr="C:\Users\Hetromat\AppData\Local\Microsoft\Windows\Temporary Internet Files\Content.IE5\K6VNNM6X\MC90029763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78376"/>
            <a:ext cx="2386989" cy="2160000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2364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vortex dir="r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 a hangszóró???</a:t>
            </a:r>
            <a:endParaRPr lang="hu-H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11</a:t>
            </a:fld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6300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hu-HU" dirty="0">
                <a:latin typeface="Tekton Pro" pitchFamily="34" charset="0"/>
              </a:rPr>
              <a:t>Hangszórónak nevezzük </a:t>
            </a:r>
            <a:r>
              <a:rPr lang="hu-HU" dirty="0" smtClean="0">
                <a:latin typeface="Tekton Pro" pitchFamily="34" charset="0"/>
              </a:rPr>
              <a:t>azokat az</a:t>
            </a:r>
            <a:r>
              <a:rPr lang="hu-HU" dirty="0">
                <a:latin typeface="Tekton Pro" pitchFamily="34" charset="0"/>
              </a:rPr>
              <a:t> elektronikai eszközöket, amelyek elektromos jelet hallható hanggá </a:t>
            </a:r>
            <a:r>
              <a:rPr lang="hu-HU" dirty="0" smtClean="0">
                <a:latin typeface="Tekton Pro" pitchFamily="34" charset="0"/>
              </a:rPr>
              <a:t>alakítanak.</a:t>
            </a:r>
          </a:p>
          <a:p>
            <a:pPr algn="just">
              <a:buFont typeface="Wingdings" pitchFamily="2" charset="2"/>
              <a:buChar char="§"/>
            </a:pPr>
            <a:r>
              <a:rPr lang="hu-HU" dirty="0" smtClean="0">
                <a:latin typeface="Tekton Pro" pitchFamily="34" charset="0"/>
              </a:rPr>
              <a:t>Az </a:t>
            </a:r>
            <a:r>
              <a:rPr lang="hu-HU" dirty="0">
                <a:latin typeface="Tekton Pro" pitchFamily="34" charset="0"/>
              </a:rPr>
              <a:t>aktív hangszórók jelerősítő elektronikával vannak egybeépítve</a:t>
            </a:r>
            <a:r>
              <a:rPr lang="hu-HU" dirty="0" smtClean="0">
                <a:latin typeface="Tekton Pro" pitchFamily="34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hu-HU" u="sng" dirty="0" smtClean="0">
                <a:latin typeface="Tekton Pro" pitchFamily="34" charset="0"/>
              </a:rPr>
              <a:t>Hangszórótípusok</a:t>
            </a:r>
            <a:r>
              <a:rPr lang="hu-HU" dirty="0" smtClean="0">
                <a:latin typeface="Tekton Pro" pitchFamily="34" charset="0"/>
              </a:rPr>
              <a:t>:</a:t>
            </a:r>
          </a:p>
          <a:p>
            <a:pPr marL="839788" indent="-457200" algn="just"/>
            <a:r>
              <a:rPr lang="hu-HU" dirty="0">
                <a:latin typeface="Tekton Pro" pitchFamily="34" charset="0"/>
              </a:rPr>
              <a:t>Dinamikus hangszóró</a:t>
            </a:r>
          </a:p>
          <a:p>
            <a:pPr marL="839788" indent="-457200" algn="just"/>
            <a:r>
              <a:rPr lang="hu-HU" dirty="0">
                <a:latin typeface="Tekton Pro" pitchFamily="34" charset="0"/>
              </a:rPr>
              <a:t>Lengőnyelves </a:t>
            </a:r>
            <a:r>
              <a:rPr lang="hu-HU" dirty="0" smtClean="0">
                <a:latin typeface="Tekton Pro" pitchFamily="34" charset="0"/>
              </a:rPr>
              <a:t>hangszóró</a:t>
            </a:r>
          </a:p>
          <a:p>
            <a:pPr marL="839788" indent="-457200" algn="just"/>
            <a:r>
              <a:rPr lang="hu-HU" dirty="0">
                <a:latin typeface="Tekton Pro" pitchFamily="34" charset="0"/>
              </a:rPr>
              <a:t>Piezoelektromos hangszóró</a:t>
            </a:r>
          </a:p>
          <a:p>
            <a:pPr marL="839788" indent="-457200" algn="just"/>
            <a:r>
              <a:rPr lang="hu-HU" dirty="0">
                <a:latin typeface="Tekton Pro" pitchFamily="34" charset="0"/>
              </a:rPr>
              <a:t>Plazmahangszóró</a:t>
            </a:r>
          </a:p>
          <a:p>
            <a:pPr algn="just">
              <a:buFont typeface="Wingdings" pitchFamily="2" charset="2"/>
              <a:buChar char="§"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885172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doors dir="vert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2260848"/>
          </a:xfr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u-HU" sz="2400" dirty="0" smtClean="0">
                <a:latin typeface="Tekton Pro" pitchFamily="34" charset="0"/>
                <a:hlinkClick r:id="rId2"/>
              </a:rPr>
              <a:t>http://www.scribd.com/doc/34584537/Kiviteli-periferiak</a:t>
            </a:r>
            <a:endParaRPr lang="hu-HU" sz="2400" dirty="0" smtClean="0">
              <a:latin typeface="Tekton Pro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hu-HU" sz="2400" dirty="0" smtClean="0">
                <a:latin typeface="Tekton Pro" pitchFamily="34" charset="0"/>
                <a:hlinkClick r:id="rId3"/>
              </a:rPr>
              <a:t>http://hu.wikipedia.org/wiki/Monitor</a:t>
            </a:r>
            <a:endParaRPr lang="hu-HU" sz="2400" dirty="0" smtClean="0">
              <a:latin typeface="Tekton Pro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hu-HU" sz="2400" dirty="0" smtClean="0">
                <a:latin typeface="Tekton Pro" pitchFamily="34" charset="0"/>
                <a:hlinkClick r:id="rId4"/>
              </a:rPr>
              <a:t>http://hu.wikipedia.org/wiki/Nyomtat%C3%B3</a:t>
            </a:r>
            <a:endParaRPr lang="hu-HU" sz="2400" dirty="0" smtClean="0">
              <a:latin typeface="Tekton Pro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hu-HU" sz="2400" dirty="0" smtClean="0">
                <a:latin typeface="Tekton Pro" pitchFamily="34" charset="0"/>
                <a:hlinkClick r:id="rId5"/>
              </a:rPr>
              <a:t>http://hu.wikipedia.org/wiki/Projektor</a:t>
            </a:r>
            <a:endParaRPr lang="hu-HU" sz="2400" dirty="0" smtClean="0">
              <a:latin typeface="Tekton Pro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hu-HU" sz="2400" dirty="0" smtClean="0">
                <a:latin typeface="Tekton Pro" pitchFamily="34" charset="0"/>
                <a:hlinkClick r:id="rId6"/>
              </a:rPr>
              <a:t>http://hu.wikipedia.org/wiki/Hangsz%C3%B3r%C3%B3</a:t>
            </a:r>
            <a:endParaRPr lang="hu-HU" sz="2400" dirty="0" smtClean="0">
              <a:latin typeface="Tekton Pro" pitchFamily="34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657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ferris dir="l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  <a:blipFill>
            <a:blip r:embed="rId2"/>
            <a:tile tx="0" ty="0" sx="100000" sy="100000" flip="none" algn="tl"/>
          </a:blipFill>
          <a:ln w="25400" cmpd="tri">
            <a:solidFill>
              <a:schemeClr val="tx1"/>
            </a:solidFill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r>
              <a:rPr lang="hu-HU" dirty="0" smtClean="0">
                <a:latin typeface="Bauhaus 93" pitchFamily="82" charset="0"/>
              </a:rPr>
              <a:t>Köszönjük a figyelmet!!!</a:t>
            </a:r>
            <a:endParaRPr lang="hu-HU" dirty="0">
              <a:latin typeface="Bauhaus 93" pitchFamily="82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13</a:t>
            </a:fld>
            <a:endParaRPr lang="hu-HU"/>
          </a:p>
        </p:txBody>
      </p:sp>
      <p:pic>
        <p:nvPicPr>
          <p:cNvPr id="4099" name="Picture 3" descr="C:\Users\Hetromat\AppData\Local\Microsoft\Windows\Temporary Internet Files\Content.IE5\K6VNNM6X\MC9004231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57" y="3280691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Hetromat\AppData\Local\Microsoft\Windows\Temporary Internet Files\Content.IE5\4Q7127CA\MC90041258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08" y="2574634"/>
            <a:ext cx="1335556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Hetromat\AppData\Local\Microsoft\Windows\Temporary Internet Files\Content.IE5\K6VNNM6X\MC90036998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109" y="4718744"/>
            <a:ext cx="1615154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Hetromat\AppData\Local\Microsoft\Windows\Temporary Internet Files\Content.IE5\PS45HXCF\MC90015059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348" y="2452823"/>
            <a:ext cx="1485679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 descr="C:\Users\Hetromat\AppData\Local\Microsoft\Windows\Temporary Internet Files\Content.IE5\4Q7127CA\MC90009774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18744"/>
            <a:ext cx="2023976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013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flythrough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63888" y="463649"/>
            <a:ext cx="5184576" cy="5544616"/>
          </a:xfrm>
          <a:blipFill>
            <a:blip r:embed="rId2"/>
            <a:tile tx="0" ty="0" sx="100000" sy="100000" flip="none" algn="tl"/>
          </a:blipFill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Bemutatkozó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Tartalom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Kiviteli perifériák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1. Monitorok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Mi a monitor?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2. Nyomtatók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Mi a nyomtató?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3. Projektorok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Mi a projektor?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4. Hangszórók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Mi a hangszóró?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Források</a:t>
            </a:r>
          </a:p>
          <a:p>
            <a:pPr marL="987425" indent="-987425" defTabSz="6334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hu-HU" dirty="0" smtClean="0">
                <a:latin typeface="Tekton Pro" pitchFamily="34" charset="0"/>
              </a:rPr>
              <a:t> </a:t>
            </a:r>
            <a:r>
              <a:rPr lang="hu-HU" dirty="0" smtClean="0">
                <a:latin typeface="Tekton Pro" pitchFamily="34" charset="0"/>
              </a:rPr>
              <a:t>Vége</a:t>
            </a:r>
            <a:endParaRPr lang="hu-HU" dirty="0">
              <a:latin typeface="Tekton Pro" pitchFamily="34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err="1" smtClean="0"/>
              <a:t>Hetrovicz</a:t>
            </a:r>
            <a:r>
              <a:rPr lang="hu-HU" dirty="0" smtClean="0"/>
              <a:t> Máté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2</a:t>
            </a:fld>
            <a:endParaRPr lang="hu-HU"/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 rot="20918965">
            <a:off x="449000" y="2836032"/>
            <a:ext cx="2581578" cy="7998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glow rad="762000">
              <a:schemeClr val="tx1">
                <a:alpha val="3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Tartalom</a:t>
            </a:r>
          </a:p>
        </p:txBody>
      </p:sp>
    </p:spTree>
    <p:extLst>
      <p:ext uri="{BB962C8B-B14F-4D97-AF65-F5344CB8AC3E}">
        <p14:creationId xmlns:p14="http://schemas.microsoft.com/office/powerpoint/2010/main" val="4199822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ripple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 a kiviteli perifériák???</a:t>
            </a:r>
            <a:endParaRPr lang="hu-H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  <a:gradFill flip="none" rotWithShape="1">
            <a:gsLst>
              <a:gs pos="63000">
                <a:schemeClr val="accent6">
                  <a:lumMod val="61000"/>
                  <a:lumOff val="39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hu-HU" sz="2900" dirty="0" smtClean="0">
                <a:latin typeface="Tekton Pro" pitchFamily="34" charset="0"/>
              </a:rPr>
              <a:t>A kiviteli perifériák azok az eszközök, amelyeken keresztül az adatok a processzorból eljutnak a </a:t>
            </a:r>
            <a:r>
              <a:rPr lang="hu-HU" sz="2900" u="sng" dirty="0" smtClean="0">
                <a:latin typeface="Tekton Pro" pitchFamily="34" charset="0"/>
              </a:rPr>
              <a:t>külvilág felé</a:t>
            </a:r>
            <a:r>
              <a:rPr lang="hu-HU" sz="2900" dirty="0" smtClean="0">
                <a:latin typeface="Tekton Pro" pitchFamily="34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900" u="sng" dirty="0" smtClean="0">
                <a:latin typeface="Tekton Pro" pitchFamily="34" charset="0"/>
              </a:rPr>
              <a:t>Kiviteli egységek</a:t>
            </a:r>
            <a:r>
              <a:rPr lang="hu-HU" sz="2900" dirty="0" smtClean="0">
                <a:latin typeface="Tekton Pro" pitchFamily="34" charset="0"/>
              </a:rPr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900" dirty="0" smtClean="0">
                <a:latin typeface="Tekton Pro" pitchFamily="34" charset="0"/>
              </a:rPr>
              <a:t>Mindazon eszközök gyűjtőneve, amelyek képesek a számítógép által küldött jeleket megjeleníteni.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sz="2900" dirty="0" smtClean="0">
                <a:latin typeface="Tekton Pro" pitchFamily="34" charset="0"/>
              </a:rPr>
              <a:t>A megjelenítés történhet képernyőn,papíron, hang által stb.</a:t>
            </a:r>
            <a:endParaRPr lang="hu-HU" sz="2900" dirty="0">
              <a:latin typeface="Tekton Pro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3</a:t>
            </a:fld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0017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gallery dir="l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481090">
            <a:off x="466821" y="1402858"/>
            <a:ext cx="8229600" cy="1598885"/>
          </a:xfrm>
          <a:blipFill>
            <a:blip r:embed="rId2"/>
            <a:tile tx="0" ty="0" sx="100000" sy="100000" flip="none" algn="tl"/>
          </a:blipFill>
          <a:effectLst>
            <a:glow rad="762000">
              <a:schemeClr val="tx1">
                <a:alpha val="35000"/>
              </a:schemeClr>
            </a:glow>
          </a:effectLst>
        </p:spPr>
        <p:txBody>
          <a:bodyPr>
            <a:noAutofit/>
          </a:bodyPr>
          <a:lstStyle/>
          <a:p>
            <a:r>
              <a:rPr lang="hu-HU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1. Monitorok</a:t>
            </a:r>
            <a:endParaRPr lang="hu-HU" sz="96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4</a:t>
            </a:fld>
            <a:endParaRPr lang="hu-HU"/>
          </a:p>
        </p:txBody>
      </p:sp>
      <p:pic>
        <p:nvPicPr>
          <p:cNvPr id="1027" name="Picture 3" descr="C:\Users\Hetromat\AppData\Local\Microsoft\Windows\Temporary Internet Files\Content.IE5\4Q7127CA\MC90040616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4149080"/>
            <a:ext cx="2853766" cy="2160000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9231">
            <a:off x="583530" y="3750128"/>
            <a:ext cx="3577636" cy="2160000"/>
          </a:xfrm>
          <a:prstGeom prst="rect">
            <a:avLst/>
          </a:prstGeom>
          <a:effectLst>
            <a:outerShdw blurRad="50800" dist="38100" dir="8100000" sx="102000" sy="102000" algn="tr" rotWithShape="0">
              <a:prstClr val="black">
                <a:alpha val="40000"/>
              </a:prstClr>
            </a:outerShdw>
          </a:effectLst>
        </p:spPr>
      </p:pic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6878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switch dir="r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7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 a monitor???</a:t>
            </a:r>
            <a:endParaRPr lang="hu-H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5</a:t>
            </a:fld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" t="12376" r="2792" b="6333"/>
          <a:stretch/>
        </p:blipFill>
        <p:spPr>
          <a:xfrm>
            <a:off x="226825" y="1378476"/>
            <a:ext cx="8632690" cy="4895443"/>
          </a:xfrm>
          <a:prstGeom prst="rect">
            <a:avLst/>
          </a:prstGeom>
        </p:spPr>
      </p:pic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28370" y="1563215"/>
            <a:ext cx="8176078" cy="3305945"/>
          </a:xfrm>
          <a:noFill/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A számítógép által 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előállított</a:t>
            </a: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 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információk vizuális </a:t>
            </a: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megjelenítésére 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szolgálnak.</a:t>
            </a:r>
          </a:p>
          <a:p>
            <a:pPr algn="just">
              <a:buFont typeface="Wingdings" pitchFamily="2" charset="2"/>
              <a:buChar char="§"/>
            </a:pP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A </a:t>
            </a: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monitorkép </a:t>
            </a:r>
            <a:r>
              <a:rPr lang="hu-HU" u="sng" dirty="0">
                <a:solidFill>
                  <a:schemeClr val="bg1"/>
                </a:solidFill>
                <a:latin typeface="Orator Std" pitchFamily="49" charset="0"/>
              </a:rPr>
              <a:t>képpontokból</a:t>
            </a: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 (pixel) 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áll.</a:t>
            </a:r>
          </a:p>
          <a:p>
            <a:pPr algn="just">
              <a:buFont typeface="Wingdings" pitchFamily="2" charset="2"/>
              <a:buChar char="§"/>
            </a:pP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A monitor 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működéséhez</a:t>
            </a: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 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elengedhetetlenül szükséges </a:t>
            </a: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a </a:t>
            </a:r>
            <a:r>
              <a:rPr lang="hu-HU" u="sng" dirty="0" smtClean="0">
                <a:solidFill>
                  <a:schemeClr val="bg1"/>
                </a:solidFill>
                <a:latin typeface="Orator Std" pitchFamily="49" charset="0"/>
              </a:rPr>
              <a:t>megfelelő videokártya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hu-HU" u="sng" dirty="0" smtClean="0">
                <a:solidFill>
                  <a:schemeClr val="bg1"/>
                </a:solidFill>
                <a:latin typeface="Orator Std" pitchFamily="49" charset="0"/>
              </a:rPr>
              <a:t>Monitorfajták:</a:t>
            </a:r>
            <a:endParaRPr lang="hu-HU" u="sng" dirty="0">
              <a:solidFill>
                <a:schemeClr val="bg1"/>
              </a:solidFill>
              <a:latin typeface="Orator Std" pitchFamily="49" charset="0"/>
            </a:endParaRPr>
          </a:p>
          <a:p>
            <a:pPr marL="631825" indent="0" algn="just">
              <a:buNone/>
            </a:pPr>
            <a:r>
              <a:rPr lang="hu-HU" dirty="0">
                <a:solidFill>
                  <a:schemeClr val="bg1"/>
                </a:solidFill>
                <a:latin typeface="Orator Std" pitchFamily="49" charset="0"/>
              </a:rPr>
              <a:t>Képmegjelenítés elve 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szerint:</a:t>
            </a:r>
          </a:p>
          <a:p>
            <a:pPr marL="1339850" indent="-457200" algn="just"/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Katódsugárcsöves(CRT)megjelenítők</a:t>
            </a:r>
          </a:p>
          <a:p>
            <a:pPr marL="1339850" indent="-457200" algn="just"/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Folyadékkristályos(LCD)kijelzők</a:t>
            </a:r>
          </a:p>
          <a:p>
            <a:pPr marL="1339850" indent="-457200" algn="just"/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Gázplazmás </a:t>
            </a:r>
            <a:r>
              <a:rPr lang="hu-HU" dirty="0" smtClean="0">
                <a:solidFill>
                  <a:schemeClr val="bg1"/>
                </a:solidFill>
                <a:latin typeface="Orator Std" pitchFamily="49" charset="0"/>
              </a:rPr>
              <a:t>kijelzők</a:t>
            </a:r>
            <a:endParaRPr lang="hu-HU" dirty="0">
              <a:solidFill>
                <a:schemeClr val="bg1"/>
              </a:solidFill>
              <a:latin typeface="Orator Std" pitchFamily="49" charset="0"/>
            </a:endParaRPr>
          </a:p>
        </p:txBody>
      </p:sp>
      <p:sp>
        <p:nvSpPr>
          <p:cNvPr id="8" name="1. sz. felirat 7"/>
          <p:cNvSpPr/>
          <p:nvPr/>
        </p:nvSpPr>
        <p:spPr>
          <a:xfrm>
            <a:off x="0" y="60269"/>
            <a:ext cx="3816424" cy="2160240"/>
          </a:xfrm>
          <a:prstGeom prst="borderCallout1">
            <a:avLst>
              <a:gd name="adj1" fmla="val 50838"/>
              <a:gd name="adj2" fmla="val 99872"/>
              <a:gd name="adj3" fmla="val 101576"/>
              <a:gd name="adj4" fmla="val 149480"/>
            </a:avLst>
          </a:prstGeom>
          <a:blipFill>
            <a:blip r:embed="rId3"/>
            <a:stretch>
              <a:fillRect/>
            </a:stretch>
          </a:blip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1. sz. felirat 13"/>
          <p:cNvSpPr/>
          <p:nvPr/>
        </p:nvSpPr>
        <p:spPr>
          <a:xfrm>
            <a:off x="4543170" y="60269"/>
            <a:ext cx="4536504" cy="3096344"/>
          </a:xfrm>
          <a:prstGeom prst="borderCallout1">
            <a:avLst>
              <a:gd name="adj1" fmla="val 49234"/>
              <a:gd name="adj2" fmla="val -205"/>
              <a:gd name="adj3" fmla="val 124408"/>
              <a:gd name="adj4" fmla="val -67918"/>
            </a:avLst>
          </a:prstGeom>
          <a:solidFill>
            <a:schemeClr val="bg1"/>
          </a:solidFill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CRT</a:t>
            </a:r>
            <a:r>
              <a:rPr lang="hu-H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(Cathode Ray Tube) A hagyományos katódsugárcsöves képernyő.</a:t>
            </a:r>
          </a:p>
          <a:p>
            <a:pPr algn="just"/>
            <a:r>
              <a:rPr lang="hu-H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Működési elve</a:t>
            </a:r>
            <a:r>
              <a:rPr lang="hu-HU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A CRT monitorban egy katódsugárcső található, elektronágyúval az egyik végén, foszforral bevont képernyővel a másik végén. Az elektronágyú elektronnyalábot lő ki, ezt elektromágneses térrel térítik el. Az elektronnyaláb a foszforborításba ütközik és felvillan, majd elhalványodik</a:t>
            </a:r>
            <a:r>
              <a:rPr lang="hu-H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. sz. felirat 14"/>
          <p:cNvSpPr/>
          <p:nvPr/>
        </p:nvSpPr>
        <p:spPr>
          <a:xfrm>
            <a:off x="4593644" y="1484784"/>
            <a:ext cx="4536504" cy="4880899"/>
          </a:xfrm>
          <a:prstGeom prst="borderCallout1">
            <a:avLst>
              <a:gd name="adj1" fmla="val 49234"/>
              <a:gd name="adj2" fmla="val -205"/>
              <a:gd name="adj3" fmla="val 56918"/>
              <a:gd name="adj4" fmla="val -68894"/>
            </a:avLst>
          </a:prstGeom>
          <a:solidFill>
            <a:schemeClr val="bg1"/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dirty="0" smtClean="0">
                <a:solidFill>
                  <a:srgbClr val="FF0000"/>
                </a:solidFill>
              </a:rPr>
              <a:t>LCD (Liquid </a:t>
            </a:r>
            <a:r>
              <a:rPr lang="hu-HU" dirty="0">
                <a:solidFill>
                  <a:srgbClr val="FF0000"/>
                </a:solidFill>
              </a:rPr>
              <a:t>Crystal Display) Folyadékkristályos képernyő. A folyadékkristályos kijelzők őse a kvarcórákban fordult elő </a:t>
            </a:r>
            <a:r>
              <a:rPr lang="hu-HU" dirty="0" smtClean="0">
                <a:solidFill>
                  <a:srgbClr val="FF0000"/>
                </a:solidFill>
              </a:rPr>
              <a:t>először.</a:t>
            </a:r>
          </a:p>
          <a:p>
            <a:pPr algn="just"/>
            <a:r>
              <a:rPr lang="hu-HU" b="1" dirty="0" smtClean="0">
                <a:solidFill>
                  <a:srgbClr val="FF0000"/>
                </a:solidFill>
              </a:rPr>
              <a:t>Működési </a:t>
            </a:r>
            <a:r>
              <a:rPr lang="hu-HU" b="1" dirty="0">
                <a:solidFill>
                  <a:srgbClr val="FF0000"/>
                </a:solidFill>
              </a:rPr>
              <a:t>elve</a:t>
            </a:r>
            <a:r>
              <a:rPr lang="hu-HU" dirty="0">
                <a:solidFill>
                  <a:srgbClr val="FF0000"/>
                </a:solidFill>
              </a:rPr>
              <a:t>: Az LCD monitor működési elve egyszerű: két, belső felületén mikronméretű árkokkal ellátott átlátszó lap közé folyadékkristályos anyagot helyeznek, amely nyugalmi állapotában igazodik a belső felület által meghatározott irányhoz, így csavart állapotot vesz fel. A kijelző első és hátsó oldalára egy-egy polárszűrőt helyeznek, amelyek a fény minden irányú rezgését csak egy meghatározott síkban engedik tovább. A csavart elhelyezkedésű folyadékkristály különleges tulajdonsága, hogy a rá eső fény rezgési síkját </a:t>
            </a:r>
            <a:r>
              <a:rPr lang="hu-HU" dirty="0" smtClean="0">
                <a:solidFill>
                  <a:srgbClr val="FF0000"/>
                </a:solidFill>
              </a:rPr>
              <a:t>elforgatja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6" name="1. sz. felirat 15"/>
          <p:cNvSpPr/>
          <p:nvPr/>
        </p:nvSpPr>
        <p:spPr>
          <a:xfrm>
            <a:off x="4555327" y="3156612"/>
            <a:ext cx="4536504" cy="3701387"/>
          </a:xfrm>
          <a:prstGeom prst="borderCallout1">
            <a:avLst>
              <a:gd name="adj1" fmla="val 49234"/>
              <a:gd name="adj2" fmla="val -205"/>
              <a:gd name="adj3" fmla="val 38949"/>
              <a:gd name="adj4" fmla="val -68244"/>
            </a:avLst>
          </a:prstGeom>
          <a:solidFill>
            <a:schemeClr val="bg1"/>
          </a:solidFill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 smtClean="0">
                <a:solidFill>
                  <a:srgbClr val="00B050"/>
                </a:solidFill>
              </a:rPr>
              <a:t>PDP</a:t>
            </a:r>
            <a:r>
              <a:rPr lang="hu-HU" dirty="0">
                <a:solidFill>
                  <a:srgbClr val="00B050"/>
                </a:solidFill>
              </a:rPr>
              <a:t> (Plazma Display Panel) A PDP, egyszerűbb nevén plazmakijelzők </a:t>
            </a:r>
            <a:r>
              <a:rPr lang="hu-HU" dirty="0" smtClean="0">
                <a:solidFill>
                  <a:srgbClr val="00B050"/>
                </a:solidFill>
              </a:rPr>
              <a:t>első.</a:t>
            </a:r>
          </a:p>
          <a:p>
            <a:r>
              <a:rPr lang="hu-HU" b="1" dirty="0">
                <a:solidFill>
                  <a:srgbClr val="00B050"/>
                </a:solidFill>
              </a:rPr>
              <a:t>Működési elve</a:t>
            </a:r>
            <a:r>
              <a:rPr lang="hu-HU" dirty="0">
                <a:solidFill>
                  <a:srgbClr val="00B050"/>
                </a:solidFill>
              </a:rPr>
              <a:t>: A PDP működése az LCD-nél is egyszerűbb. A cél az, hogy a három alapszínnek megfelelő képpont fényerejét szabályozni lehessen. A PDP-nél a képpontok a CRT-hez hasonlóan látható fényt sugároznak ki, ha megfelelő hullámhosszú energia éri őket. Ebben az esetben a neon és xenon gázok keverékének nagy UV-sugárzással kísért ionizációs kisülése készteti a képpont anyagát színes fény sugárzására, pont úgy</a:t>
            </a:r>
            <a:r>
              <a:rPr lang="hu-HU" dirty="0"/>
              <a:t>, mint a neoncsövekben.</a:t>
            </a:r>
            <a:endParaRPr lang="hu-H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04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doors dir="vert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500"/>
                            </p:stCondLst>
                            <p:childTnLst>
                              <p:par>
                                <p:cTn id="48" presetID="2" presetClass="entr" presetSubtype="9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8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uiExpand="1" build="p"/>
      <p:bldP spid="8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481090">
            <a:off x="466821" y="1402858"/>
            <a:ext cx="8229600" cy="1598885"/>
          </a:xfrm>
          <a:blipFill>
            <a:blip r:embed="rId2"/>
            <a:tile tx="0" ty="0" sx="100000" sy="100000" flip="none" algn="tl"/>
          </a:blipFill>
          <a:effectLst>
            <a:glow rad="762000">
              <a:schemeClr val="tx1">
                <a:alpha val="35000"/>
              </a:schemeClr>
            </a:glow>
          </a:effectLst>
        </p:spPr>
        <p:txBody>
          <a:bodyPr>
            <a:noAutofit/>
          </a:bodyPr>
          <a:lstStyle/>
          <a:p>
            <a:r>
              <a:rPr lang="hu-HU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2</a:t>
            </a:r>
            <a:r>
              <a:rPr lang="hu-HU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. Nyomtatók</a:t>
            </a:r>
            <a:endParaRPr lang="hu-HU" sz="96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6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1981">
            <a:off x="662895" y="3564347"/>
            <a:ext cx="2982355" cy="2340000"/>
          </a:xfrm>
          <a:prstGeom prst="rect">
            <a:avLst/>
          </a:prstGeom>
          <a:effectLst>
            <a:outerShdw blurRad="50800" dist="38100" dir="8100000" sx="102000" sy="102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26" name="Picture 2" descr="C:\Users\Hetromat\AppData\Local\Microsoft\Windows\Temporary Internet Files\Content.IE5\K6VNNM6X\MC90019801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52341"/>
            <a:ext cx="2423311" cy="2141145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8243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flip dir="r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 a nyomtató???</a:t>
            </a:r>
            <a:endParaRPr lang="hu-H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Kiviteli perifériák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7</a:t>
            </a:fld>
            <a:endParaRPr lang="hu-HU" dirty="0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63000">
                <a:schemeClr val="accent3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hu-HU" dirty="0">
                <a:latin typeface="Tekton Pro" pitchFamily="34" charset="0"/>
              </a:rPr>
              <a:t>A nyomtatott kép minősége annál jobb, minél sűrűbben vannak és minél kisebbek a rajzolatot felépítő pontok. Ezt jellemzi a DPI, (</a:t>
            </a:r>
            <a:r>
              <a:rPr lang="hu-HU" i="1" dirty="0">
                <a:latin typeface="Tekton Pro" pitchFamily="34" charset="0"/>
              </a:rPr>
              <a:t>Dot Per Inch</a:t>
            </a:r>
            <a:r>
              <a:rPr lang="hu-HU" dirty="0">
                <a:latin typeface="Tekton Pro" pitchFamily="34" charset="0"/>
              </a:rPr>
              <a:t>, azaz hogy egy hüvelyk hosszú vonal hány pontból áll).</a:t>
            </a:r>
          </a:p>
          <a:p>
            <a:pPr algn="just">
              <a:buFont typeface="Wingdings" pitchFamily="2" charset="2"/>
              <a:buChar char="§"/>
            </a:pPr>
            <a:r>
              <a:rPr lang="hu-HU" dirty="0">
                <a:latin typeface="Tekton Pro" pitchFamily="34" charset="0"/>
              </a:rPr>
              <a:t>A nyomtatás sebességét </a:t>
            </a:r>
            <a:r>
              <a:rPr lang="hu-HU" u="sng" dirty="0">
                <a:latin typeface="Tekton Pro" pitchFamily="34" charset="0"/>
              </a:rPr>
              <a:t>lap/perc</a:t>
            </a:r>
            <a:r>
              <a:rPr lang="hu-HU" dirty="0">
                <a:latin typeface="Tekton Pro" pitchFamily="34" charset="0"/>
              </a:rPr>
              <a:t>ben mérjük</a:t>
            </a:r>
            <a:r>
              <a:rPr lang="hu-HU" dirty="0" smtClean="0">
                <a:latin typeface="Tekton Pro" pitchFamily="34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hu-HU" u="sng" dirty="0" smtClean="0">
                <a:latin typeface="Tekton Pro" pitchFamily="34" charset="0"/>
              </a:rPr>
              <a:t>Nyomtatótípusok</a:t>
            </a:r>
            <a:r>
              <a:rPr lang="hu-HU" dirty="0" smtClean="0">
                <a:latin typeface="Tekton Pro" pitchFamily="34" charset="0"/>
              </a:rPr>
              <a:t>:</a:t>
            </a:r>
          </a:p>
          <a:p>
            <a:pPr marL="725488" algn="just"/>
            <a:r>
              <a:rPr lang="hu-HU" dirty="0" smtClean="0">
                <a:latin typeface="Tekton Pro" pitchFamily="34" charset="0"/>
              </a:rPr>
              <a:t>Mátrixnyomtatók</a:t>
            </a:r>
          </a:p>
          <a:p>
            <a:pPr marL="725488" algn="just"/>
            <a:r>
              <a:rPr lang="hu-HU" dirty="0" smtClean="0">
                <a:latin typeface="Tekton Pro" pitchFamily="34" charset="0"/>
              </a:rPr>
              <a:t>Tintasugaras</a:t>
            </a:r>
            <a:r>
              <a:rPr lang="hu-HU" dirty="0">
                <a:latin typeface="Tekton Pro" pitchFamily="34" charset="0"/>
              </a:rPr>
              <a:t> </a:t>
            </a:r>
            <a:r>
              <a:rPr lang="hu-HU" dirty="0" smtClean="0">
                <a:latin typeface="Tekton Pro" pitchFamily="34" charset="0"/>
              </a:rPr>
              <a:t>nyomtatók</a:t>
            </a:r>
          </a:p>
          <a:p>
            <a:pPr marL="725488" algn="just"/>
            <a:r>
              <a:rPr lang="hu-HU" dirty="0" smtClean="0">
                <a:latin typeface="Tekton Pro" pitchFamily="34" charset="0"/>
              </a:rPr>
              <a:t>Lézernyomtatók</a:t>
            </a:r>
            <a:endParaRPr lang="hu-HU" dirty="0">
              <a:latin typeface="Tekton Pro" pitchFamily="34" charset="0"/>
            </a:endParaRPr>
          </a:p>
        </p:txBody>
      </p:sp>
      <p:sp>
        <p:nvSpPr>
          <p:cNvPr id="8" name="1. sz. felirat 7"/>
          <p:cNvSpPr/>
          <p:nvPr/>
        </p:nvSpPr>
        <p:spPr>
          <a:xfrm>
            <a:off x="4543170" y="60268"/>
            <a:ext cx="4536504" cy="3440740"/>
          </a:xfrm>
          <a:prstGeom prst="borderCallout1">
            <a:avLst>
              <a:gd name="adj1" fmla="val 49234"/>
              <a:gd name="adj2" fmla="val -205"/>
              <a:gd name="adj3" fmla="val 133222"/>
              <a:gd name="adj4" fmla="val -78646"/>
            </a:avLst>
          </a:prstGeom>
          <a:solidFill>
            <a:schemeClr val="bg1"/>
          </a:solidFill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b="1" dirty="0">
                <a:solidFill>
                  <a:srgbClr val="0000FF"/>
                </a:solidFill>
              </a:rPr>
              <a:t>Jellemzés</a:t>
            </a:r>
            <a:r>
              <a:rPr lang="hu-HU" dirty="0">
                <a:solidFill>
                  <a:srgbClr val="0000FF"/>
                </a:solidFill>
              </a:rPr>
              <a:t>: Többpéldányos (indigós) nyomtatásra is képesek. Lassúak és zajosak. </a:t>
            </a:r>
            <a:r>
              <a:rPr lang="hu-HU" b="1" dirty="0" smtClean="0">
                <a:solidFill>
                  <a:srgbClr val="0000FF"/>
                </a:solidFill>
              </a:rPr>
              <a:t>Működési </a:t>
            </a:r>
            <a:r>
              <a:rPr lang="hu-HU" b="1" dirty="0">
                <a:solidFill>
                  <a:srgbClr val="0000FF"/>
                </a:solidFill>
              </a:rPr>
              <a:t>elv</a:t>
            </a:r>
            <a:r>
              <a:rPr lang="hu-HU" dirty="0">
                <a:solidFill>
                  <a:srgbClr val="0000FF"/>
                </a:solidFill>
              </a:rPr>
              <a:t>: A nyomtatást az egymás alá elhelyezett tűk végzik. A tűket kis elektro-mágnesek mozgatják, amelyet a printer elektronikája (mikroproc.) működtet. A tűk a nyomtatófejben vannak elhelyezve. A fej mozgatását és a papír előtolását  léptetőmotorok végzik Az íráskép úgy alakul ki, hogy a tűk a (fej előtt elhelyezkedő) festékszalagot a megfelelő helyeken a papírhoz ütik.</a:t>
            </a:r>
          </a:p>
        </p:txBody>
      </p:sp>
      <p:sp>
        <p:nvSpPr>
          <p:cNvPr id="9" name="1. sz. felirat 8"/>
          <p:cNvSpPr/>
          <p:nvPr/>
        </p:nvSpPr>
        <p:spPr>
          <a:xfrm>
            <a:off x="4593644" y="1484784"/>
            <a:ext cx="4536504" cy="4880899"/>
          </a:xfrm>
          <a:prstGeom prst="borderCallout1">
            <a:avLst>
              <a:gd name="adj1" fmla="val 49234"/>
              <a:gd name="adj2" fmla="val -205"/>
              <a:gd name="adj3" fmla="val 74141"/>
              <a:gd name="adj4" fmla="val -79622"/>
            </a:avLst>
          </a:prstGeom>
          <a:solidFill>
            <a:schemeClr val="bg1"/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b="1" dirty="0">
                <a:solidFill>
                  <a:srgbClr val="FF0000"/>
                </a:solidFill>
              </a:rPr>
              <a:t>Jellemzés</a:t>
            </a:r>
            <a:r>
              <a:rPr lang="hu-HU" dirty="0">
                <a:solidFill>
                  <a:srgbClr val="FF0000"/>
                </a:solidFill>
              </a:rPr>
              <a:t>: Írásképük szebb </a:t>
            </a:r>
            <a:r>
              <a:rPr lang="hu-HU" i="1" dirty="0">
                <a:solidFill>
                  <a:srgbClr val="FF0000"/>
                </a:solidFill>
              </a:rPr>
              <a:t>mint a mátrixnyomtatóé</a:t>
            </a:r>
            <a:r>
              <a:rPr lang="hu-HU" dirty="0">
                <a:solidFill>
                  <a:srgbClr val="FF0000"/>
                </a:solidFill>
              </a:rPr>
              <a:t>, csendesek, gyorsaságuk kielégítő, egyszerre egy példány készíthető, a nyomtatási kép függ a papír minőségétől. Színes nyomtatásra is alkalmasak</a:t>
            </a:r>
            <a:r>
              <a:rPr lang="hu-HU" dirty="0" smtClean="0">
                <a:solidFill>
                  <a:srgbClr val="FF0000"/>
                </a:solidFill>
              </a:rPr>
              <a:t>.</a:t>
            </a:r>
            <a:endParaRPr lang="hu-HU" b="1" dirty="0" smtClean="0">
              <a:solidFill>
                <a:srgbClr val="FF0000"/>
              </a:solidFill>
            </a:endParaRPr>
          </a:p>
          <a:p>
            <a:pPr algn="just"/>
            <a:r>
              <a:rPr lang="hu-HU" b="1" dirty="0" smtClean="0">
                <a:solidFill>
                  <a:srgbClr val="FF0000"/>
                </a:solidFill>
              </a:rPr>
              <a:t>Működési elv</a:t>
            </a:r>
            <a:r>
              <a:rPr lang="hu-HU" dirty="0" smtClean="0">
                <a:solidFill>
                  <a:srgbClr val="FF0000"/>
                </a:solidFill>
              </a:rPr>
              <a:t>: Az </a:t>
            </a:r>
            <a:r>
              <a:rPr lang="hu-HU" dirty="0">
                <a:solidFill>
                  <a:srgbClr val="FF0000"/>
                </a:solidFill>
              </a:rPr>
              <a:t>INK JET nyomtatóban piezócsövecskék “pumpálják” a kilövelendő festékcseppeket. Használaton kívül egy kis </a:t>
            </a:r>
            <a:r>
              <a:rPr lang="hu-HU" dirty="0" smtClean="0">
                <a:solidFill>
                  <a:srgbClr val="FF0000"/>
                </a:solidFill>
              </a:rPr>
              <a:t>lemezek </a:t>
            </a:r>
            <a:r>
              <a:rPr lang="hu-HU" dirty="0">
                <a:solidFill>
                  <a:srgbClr val="FF0000"/>
                </a:solidFill>
              </a:rPr>
              <a:t>befedi a fúvókákat, hogy a tinta be ne </a:t>
            </a:r>
            <a:r>
              <a:rPr lang="hu-HU" dirty="0" smtClean="0">
                <a:solidFill>
                  <a:srgbClr val="FF0000"/>
                </a:solidFill>
              </a:rPr>
              <a:t>száradjon. A </a:t>
            </a:r>
            <a:r>
              <a:rPr lang="hu-HU" dirty="0">
                <a:solidFill>
                  <a:srgbClr val="FF0000"/>
                </a:solidFill>
              </a:rPr>
              <a:t>BUBBLE JET nyomtatóban a fúvókákban fűtőszál van elhelyezve. Hő hatására a tintába gőz keletkezik, amely a festékcseppet kilövi. A piezo- ill. a fűtőszálat a nyomtató mikroproc.-a vezérli. Az INK JET-nél csak a patront, míg a BUBBLE JET-nél az egész fejet kell kicserélni</a:t>
            </a:r>
            <a:r>
              <a:rPr lang="hu-HU" dirty="0" smtClean="0">
                <a:solidFill>
                  <a:srgbClr val="FF0000"/>
                </a:solidFill>
              </a:rPr>
              <a:t>.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1. sz. felirat 9"/>
          <p:cNvSpPr/>
          <p:nvPr/>
        </p:nvSpPr>
        <p:spPr>
          <a:xfrm>
            <a:off x="4555327" y="3925233"/>
            <a:ext cx="4536504" cy="2932766"/>
          </a:xfrm>
          <a:prstGeom prst="borderCallout1">
            <a:avLst>
              <a:gd name="adj1" fmla="val 49234"/>
              <a:gd name="adj2" fmla="val -205"/>
              <a:gd name="adj3" fmla="val 56006"/>
              <a:gd name="adj4" fmla="val -78647"/>
            </a:avLst>
          </a:prstGeom>
          <a:solidFill>
            <a:schemeClr val="bg1"/>
          </a:solidFill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b="1" dirty="0" smtClean="0">
                <a:solidFill>
                  <a:srgbClr val="00B050"/>
                </a:solidFill>
              </a:rPr>
              <a:t>Jellemzés</a:t>
            </a:r>
            <a:r>
              <a:rPr lang="hu-HU" dirty="0" smtClean="0">
                <a:solidFill>
                  <a:srgbClr val="00B050"/>
                </a:solidFill>
              </a:rPr>
              <a:t>: Gyors </a:t>
            </a:r>
            <a:r>
              <a:rPr lang="hu-HU" dirty="0">
                <a:solidFill>
                  <a:srgbClr val="00B050"/>
                </a:solidFill>
              </a:rPr>
              <a:t>(15-20 lap/perc), szép </a:t>
            </a:r>
            <a:r>
              <a:rPr lang="hu-HU" dirty="0" smtClean="0">
                <a:solidFill>
                  <a:srgbClr val="00B050"/>
                </a:solidFill>
              </a:rPr>
              <a:t>íráskép.</a:t>
            </a:r>
            <a:endParaRPr lang="hu-HU" dirty="0">
              <a:solidFill>
                <a:srgbClr val="00B050"/>
              </a:solidFill>
            </a:endParaRPr>
          </a:p>
          <a:p>
            <a:pPr algn="just"/>
            <a:r>
              <a:rPr lang="hu-HU" b="1" dirty="0" smtClean="0">
                <a:solidFill>
                  <a:srgbClr val="00B050"/>
                </a:solidFill>
              </a:rPr>
              <a:t>Működési elv</a:t>
            </a:r>
            <a:r>
              <a:rPr lang="hu-HU" dirty="0" smtClean="0">
                <a:solidFill>
                  <a:srgbClr val="00B050"/>
                </a:solidFill>
              </a:rPr>
              <a:t>: Szinte </a:t>
            </a:r>
            <a:r>
              <a:rPr lang="hu-HU" dirty="0">
                <a:solidFill>
                  <a:srgbClr val="00B050"/>
                </a:solidFill>
              </a:rPr>
              <a:t>azonos a fénymásolóéval. Egy lassan forgó szelénhenger felületét a hengerrel párhuzamos nagyfeszültségű vezeték töltésekkel látja el. A továbbforduló hengerről eltűnnek a töltések, ahol lézerrel megvilágítjuk.</a:t>
            </a:r>
          </a:p>
          <a:p>
            <a:pPr algn="just"/>
            <a:r>
              <a:rPr lang="hu-HU" dirty="0" smtClean="0">
                <a:solidFill>
                  <a:srgbClr val="00B050"/>
                </a:solidFill>
              </a:rPr>
              <a:t> </a:t>
            </a:r>
            <a:r>
              <a:rPr lang="hu-HU" dirty="0">
                <a:solidFill>
                  <a:srgbClr val="00B050"/>
                </a:solidFill>
              </a:rPr>
              <a:t>neoncsövekben</a:t>
            </a:r>
            <a:r>
              <a:rPr lang="hu-HU" dirty="0"/>
              <a:t>.</a:t>
            </a:r>
            <a:endParaRPr lang="hu-H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20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doors dir="vert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8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481090">
            <a:off x="466821" y="1402858"/>
            <a:ext cx="8229600" cy="1598885"/>
          </a:xfrm>
          <a:blipFill>
            <a:blip r:embed="rId2"/>
            <a:tile tx="0" ty="0" sx="100000" sy="100000" flip="none" algn="tl"/>
          </a:blipFill>
          <a:effectLst>
            <a:glow rad="762000">
              <a:schemeClr val="tx1">
                <a:alpha val="35000"/>
              </a:schemeClr>
            </a:glow>
          </a:effectLst>
        </p:spPr>
        <p:txBody>
          <a:bodyPr>
            <a:noAutofit/>
          </a:bodyPr>
          <a:lstStyle/>
          <a:p>
            <a:r>
              <a:rPr lang="hu-HU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3. Projektorok</a:t>
            </a:r>
            <a:endParaRPr lang="hu-HU" sz="96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8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1981">
            <a:off x="937422" y="3583277"/>
            <a:ext cx="2586254" cy="2160000"/>
          </a:xfrm>
          <a:prstGeom prst="rect">
            <a:avLst/>
          </a:prstGeom>
          <a:effectLst>
            <a:outerShdw blurRad="50800" dist="38100" dir="8100000" sx="102000" sy="102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050" name="Picture 2" descr="C:\Users\Hetromat\AppData\Local\Microsoft\Windows\Temporary Internet Files\Content.IE5\K6VNNM6X\MC9002339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38821"/>
            <a:ext cx="2430855" cy="2370499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424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honeycomb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4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40"/>
                            </p:stCondLst>
                            <p:childTnLst>
                              <p:par>
                                <p:cTn id="1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 a projektor???</a:t>
            </a:r>
            <a:endParaRPr lang="hu-H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Kiviteli perifériák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FB113-3E7E-4676-B44D-3F9C7530D26C}" type="slidenum">
              <a:rPr lang="hu-HU" smtClean="0"/>
              <a:t>9</a:t>
            </a:fld>
            <a:endParaRPr lang="hu-HU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Hetrovicz Máté</a:t>
            </a:r>
            <a:endParaRPr lang="hu-HU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40968"/>
          </a:xfrm>
          <a:gradFill flip="none" rotWithShape="1">
            <a:gsLst>
              <a:gs pos="63000">
                <a:schemeClr val="accent2">
                  <a:lumMod val="40000"/>
                  <a:lumOff val="60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hu-HU" sz="2800" dirty="0">
                <a:latin typeface="Tekton Pro" pitchFamily="34" charset="0"/>
              </a:rPr>
              <a:t>A </a:t>
            </a:r>
            <a:r>
              <a:rPr lang="hu-HU" sz="2800" b="1" dirty="0">
                <a:latin typeface="Tekton Pro" pitchFamily="34" charset="0"/>
              </a:rPr>
              <a:t>projektor</a:t>
            </a:r>
            <a:r>
              <a:rPr lang="hu-HU" sz="2800" dirty="0">
                <a:latin typeface="Tekton Pro" pitchFamily="34" charset="0"/>
              </a:rPr>
              <a:t>, </a:t>
            </a:r>
            <a:r>
              <a:rPr lang="hu-HU" sz="2800" b="1" dirty="0">
                <a:latin typeface="Tekton Pro" pitchFamily="34" charset="0"/>
              </a:rPr>
              <a:t>videoprojektor</a:t>
            </a:r>
            <a:r>
              <a:rPr lang="hu-HU" sz="2800" dirty="0">
                <a:latin typeface="Tekton Pro" pitchFamily="34" charset="0"/>
              </a:rPr>
              <a:t> vagy </a:t>
            </a:r>
            <a:r>
              <a:rPr lang="hu-HU" sz="2800" b="1" dirty="0">
                <a:latin typeface="Tekton Pro" pitchFamily="34" charset="0"/>
              </a:rPr>
              <a:t>digitális vetítő</a:t>
            </a:r>
            <a:r>
              <a:rPr lang="hu-HU" sz="2800" dirty="0">
                <a:latin typeface="Tekton Pro" pitchFamily="34" charset="0"/>
              </a:rPr>
              <a:t> a számítástechnikában egy kimeneti </a:t>
            </a:r>
            <a:r>
              <a:rPr lang="hu-HU" sz="2800" dirty="0" smtClean="0">
                <a:latin typeface="Tekton Pro" pitchFamily="34" charset="0"/>
              </a:rPr>
              <a:t>eszköz.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800" dirty="0" smtClean="0">
                <a:latin typeface="Tekton Pro" pitchFamily="34" charset="0"/>
              </a:rPr>
              <a:t>A</a:t>
            </a:r>
            <a:r>
              <a:rPr lang="hu-HU" sz="2800" dirty="0">
                <a:latin typeface="Tekton Pro" pitchFamily="34" charset="0"/>
              </a:rPr>
              <a:t> számítógéptől egy kábelen videojelet kap, és az ennek megfelelő képet a lencséjén keresztül kivetíti egy külső felületre, például falra, vászonra </a:t>
            </a:r>
            <a:r>
              <a:rPr lang="hu-HU" sz="2800" dirty="0" smtClean="0">
                <a:latin typeface="Tekton Pro" pitchFamily="34" charset="0"/>
              </a:rPr>
              <a:t>stb.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800" dirty="0" smtClean="0">
                <a:latin typeface="Tekton Pro" pitchFamily="34" charset="0"/>
              </a:rPr>
              <a:t>A </a:t>
            </a:r>
            <a:r>
              <a:rPr lang="hu-HU" sz="2800" dirty="0">
                <a:latin typeface="Tekton Pro" pitchFamily="34" charset="0"/>
              </a:rPr>
              <a:t>videoprojektort elsősorban konferenciákon és előadásokon használják prezentációk bemutatására. </a:t>
            </a:r>
          </a:p>
        </p:txBody>
      </p:sp>
    </p:spTree>
    <p:extLst>
      <p:ext uri="{BB962C8B-B14F-4D97-AF65-F5344CB8AC3E}">
        <p14:creationId xmlns:p14="http://schemas.microsoft.com/office/powerpoint/2010/main" val="1478206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14:doors dir="vert"/>
      </p:transition>
    </mc:Choice>
    <mc:Fallback>
      <p:transition spd="slow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279</Words>
  <Application>Microsoft Office PowerPoint</Application>
  <PresentationFormat>Diavetítés a képernyőre (4:3 oldalarány)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Hetrovicz Máté</vt:lpstr>
      <vt:lpstr>PowerPoint bemutató</vt:lpstr>
      <vt:lpstr>Mi a kiviteli perifériák???</vt:lpstr>
      <vt:lpstr>1. Monitorok</vt:lpstr>
      <vt:lpstr>Mi a monitor???</vt:lpstr>
      <vt:lpstr>2. Nyomtatók</vt:lpstr>
      <vt:lpstr>Mi a nyomtató???</vt:lpstr>
      <vt:lpstr>3. Projektorok</vt:lpstr>
      <vt:lpstr>Mi a projektor???</vt:lpstr>
      <vt:lpstr>4. Hangszórók</vt:lpstr>
      <vt:lpstr>Mi a hangszóró???</vt:lpstr>
      <vt:lpstr>Források</vt:lpstr>
      <vt:lpstr>Köszönjük a figyelmet!!!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Hetrovicz Máté</dc:title>
  <dc:creator>Hetromat</dc:creator>
  <cp:lastModifiedBy>Hetromat</cp:lastModifiedBy>
  <cp:revision>29</cp:revision>
  <dcterms:created xsi:type="dcterms:W3CDTF">2012-01-29T19:42:37Z</dcterms:created>
  <dcterms:modified xsi:type="dcterms:W3CDTF">2012-01-30T19:26:00Z</dcterms:modified>
</cp:coreProperties>
</file>