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1" r:id="rId7"/>
    <p:sldId id="262" r:id="rId8"/>
    <p:sldId id="269" r:id="rId9"/>
    <p:sldId id="264" r:id="rId10"/>
    <p:sldId id="265" r:id="rId11"/>
    <p:sldId id="266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ím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6" name="Dátum hely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1320-516D-4ECD-B181-49F13E630348}" type="datetimeFigureOut">
              <a:rPr lang="hu-HU" smtClean="0"/>
              <a:pPr/>
              <a:t>2012. 01. 29.</a:t>
            </a:fld>
            <a:endParaRPr lang="hu-HU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E19CDC1-C513-4A22-AA46-B923640609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1320-516D-4ECD-B181-49F13E630348}" type="datetimeFigureOut">
              <a:rPr lang="hu-HU" smtClean="0"/>
              <a:pPr/>
              <a:t>2012. 01. 29.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CDC1-C513-4A22-AA46-B923640609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1320-516D-4ECD-B181-49F13E630348}" type="datetimeFigureOut">
              <a:rPr lang="hu-HU" smtClean="0"/>
              <a:pPr/>
              <a:t>2012. 01. 29.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CDC1-C513-4A22-AA46-B923640609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7" name="Tartalom helye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1320-516D-4ECD-B181-49F13E630348}" type="datetimeFigureOut">
              <a:rPr lang="hu-HU" smtClean="0"/>
              <a:pPr/>
              <a:t>2012. 01. 29.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E19CDC1-C513-4A22-AA46-B923640609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zöveg hely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9" name="Dátum hely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1320-516D-4ECD-B181-49F13E630348}" type="datetimeFigureOut">
              <a:rPr lang="hu-HU" smtClean="0"/>
              <a:pPr/>
              <a:t>2012. 01. 29.</a:t>
            </a:fld>
            <a:endParaRPr lang="hu-HU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CDC1-C513-4A22-AA46-B9236406093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ím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1" name="Dátum hely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1320-516D-4ECD-B181-49F13E630348}" type="datetimeFigureOut">
              <a:rPr lang="hu-HU" smtClean="0"/>
              <a:pPr/>
              <a:t>2012. 01. 29.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CDC1-C513-4A22-AA46-B923640609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ím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25" name="Szöveg hely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8" name="Tartalom helye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1320-516D-4ECD-B181-49F13E630348}" type="datetimeFigureOut">
              <a:rPr lang="hu-HU" smtClean="0"/>
              <a:pPr/>
              <a:t>2012. 01. 29.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E19CDC1-C513-4A22-AA46-B9236406093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ím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1320-516D-4ECD-B181-49F13E630348}" type="datetimeFigureOut">
              <a:rPr lang="hu-HU" smtClean="0"/>
              <a:pPr/>
              <a:t>2012. 01. 29.</a:t>
            </a:fld>
            <a:endParaRPr lang="hu-HU"/>
          </a:p>
        </p:txBody>
      </p:sp>
      <p:sp>
        <p:nvSpPr>
          <p:cNvPr id="21" name="Élőláb hely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CDC1-C513-4A22-AA46-B923640609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1320-516D-4ECD-B181-49F13E630348}" type="datetimeFigureOut">
              <a:rPr lang="hu-HU" smtClean="0"/>
              <a:pPr/>
              <a:t>2012. 01. 29.</a:t>
            </a:fld>
            <a:endParaRPr lang="hu-HU"/>
          </a:p>
        </p:txBody>
      </p:sp>
      <p:sp>
        <p:nvSpPr>
          <p:cNvPr id="24" name="Élőláb hely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CDC1-C513-4A22-AA46-B923640609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ím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1320-516D-4ECD-B181-49F13E630348}" type="datetimeFigureOut">
              <a:rPr lang="hu-HU" smtClean="0"/>
              <a:pPr/>
              <a:t>2012. 01. 29.</a:t>
            </a:fld>
            <a:endParaRPr lang="hu-HU"/>
          </a:p>
        </p:txBody>
      </p:sp>
      <p:sp>
        <p:nvSpPr>
          <p:cNvPr id="29" name="Élőláb hely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CDC1-C513-4A22-AA46-B923640609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ép hely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11320-516D-4ECD-B181-49F13E630348}" type="datetimeFigureOut">
              <a:rPr lang="hu-HU" smtClean="0"/>
              <a:pPr/>
              <a:t>2012. 01. 29.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CDC1-C513-4A22-AA46-B9236406093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öveg hely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1" name="Dátum hely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2611320-516D-4ECD-B181-49F13E630348}" type="datetimeFigureOut">
              <a:rPr lang="hu-HU" smtClean="0"/>
              <a:pPr/>
              <a:t>2012. 01. 29.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E19CDC1-C513-4A22-AA46-B9236406093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Cím hely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18.xml"/><Relationship Id="rId3" Type="http://schemas.openxmlformats.org/officeDocument/2006/relationships/slide" Target="slide8.xml"/><Relationship Id="rId7" Type="http://schemas.openxmlformats.org/officeDocument/2006/relationships/slide" Target="slide12.xml"/><Relationship Id="rId12" Type="http://schemas.openxmlformats.org/officeDocument/2006/relationships/slide" Target="slide17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11" Type="http://schemas.openxmlformats.org/officeDocument/2006/relationships/slide" Target="slide16.xml"/><Relationship Id="rId5" Type="http://schemas.openxmlformats.org/officeDocument/2006/relationships/slide" Target="slide10.xml"/><Relationship Id="rId10" Type="http://schemas.openxmlformats.org/officeDocument/2006/relationships/slide" Target="slide15.xml"/><Relationship Id="rId4" Type="http://schemas.openxmlformats.org/officeDocument/2006/relationships/slide" Target="slide9.xml"/><Relationship Id="rId9" Type="http://schemas.openxmlformats.org/officeDocument/2006/relationships/slide" Target="slide14.xml"/><Relationship Id="rId14" Type="http://schemas.openxmlformats.org/officeDocument/2006/relationships/slide" Target="slide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slide" Target="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458200" cy="1222375"/>
          </a:xfrm>
        </p:spPr>
        <p:txBody>
          <a:bodyPr/>
          <a:lstStyle/>
          <a:p>
            <a:r>
              <a:rPr lang="hu-HU" dirty="0" smtClean="0"/>
              <a:t>,,Én </a:t>
            </a:r>
            <a:r>
              <a:rPr lang="hu-HU" dirty="0" smtClean="0"/>
              <a:t>így tanítanám </a:t>
            </a:r>
            <a:r>
              <a:rPr lang="hu-HU" dirty="0" smtClean="0"/>
              <a:t>az informatikát”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971600" y="4221088"/>
            <a:ext cx="3650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rgbClr val="002060"/>
                </a:solidFill>
                <a:latin typeface="Bauhaus 93" pitchFamily="82" charset="0"/>
              </a:rPr>
              <a:t>Választott téma: Képek</a:t>
            </a:r>
            <a:endParaRPr lang="hu-HU" sz="2400" dirty="0">
              <a:solidFill>
                <a:srgbClr val="002060"/>
              </a:solidFill>
              <a:latin typeface="Bauhaus 93" pitchFamily="82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827584" y="5445224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Készítette: </a:t>
            </a:r>
          </a:p>
          <a:p>
            <a:pPr algn="ctr"/>
            <a:r>
              <a:rPr lang="hu-H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Feszt Richárd </a:t>
            </a:r>
          </a:p>
          <a:p>
            <a:pPr algn="ctr"/>
            <a:r>
              <a:rPr lang="hu-H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11/E</a:t>
            </a:r>
            <a:endParaRPr lang="hu-H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6156176" y="4005064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Juhász Zita</a:t>
            </a:r>
          </a:p>
          <a:p>
            <a:pPr algn="ctr"/>
            <a:r>
              <a:rPr lang="hu-H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Felkészítő tanár</a:t>
            </a:r>
            <a:endParaRPr lang="hu-H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357707" y="5589240"/>
            <a:ext cx="38161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Eötvös Loránd Szakközépiskola és </a:t>
            </a:r>
          </a:p>
          <a:p>
            <a:pPr algn="ctr"/>
            <a:r>
              <a:rPr lang="hu-H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Szakiskola</a:t>
            </a:r>
          </a:p>
          <a:p>
            <a:pPr algn="ctr"/>
            <a:r>
              <a:rPr lang="hu-H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1204 Budapest, Török Flóris utca 89.</a:t>
            </a:r>
            <a:endParaRPr lang="hu-H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kép méretének módosítása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>
                <a:latin typeface="Book Antiqua" pitchFamily="18" charset="0"/>
              </a:rPr>
              <a:t>Kattintsunk egyszer a képre.</a:t>
            </a:r>
          </a:p>
          <a:p>
            <a:r>
              <a:rPr lang="hu-HU" sz="2400" dirty="0" smtClean="0">
                <a:latin typeface="Book Antiqua" pitchFamily="18" charset="0"/>
              </a:rPr>
              <a:t>Vigyük az egeret az ábrát befoglaló téglalapon található méretező pontokra. Az egérmutató alakja a méretező pontokon                          alakú lesz. A sarokpontokat használva a szélesség-magasság arány megmarad.</a:t>
            </a:r>
          </a:p>
          <a:p>
            <a:r>
              <a:rPr lang="hu-HU" sz="2400" dirty="0" smtClean="0">
                <a:latin typeface="Book Antiqua" pitchFamily="18" charset="0"/>
              </a:rPr>
              <a:t>A bal egérgombbal megfogva a mérető pontokat, változtassuk az objektumot a megfelelő méretűre.</a:t>
            </a:r>
          </a:p>
          <a:p>
            <a:r>
              <a:rPr lang="hu-HU" sz="2400" dirty="0" smtClean="0">
                <a:latin typeface="Book Antiqua" pitchFamily="18" charset="0"/>
              </a:rPr>
              <a:t>A végén engedjük fel az egérgombot.</a:t>
            </a:r>
            <a:endParaRPr lang="hu-HU" sz="2400" dirty="0">
              <a:latin typeface="Book Antiqua" pitchFamily="18" charset="0"/>
            </a:endParaRPr>
          </a:p>
        </p:txBody>
      </p:sp>
      <p:pic>
        <p:nvPicPr>
          <p:cNvPr id="50" name="Kép 49" descr="5645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4278451"/>
            <a:ext cx="2126555" cy="2579549"/>
          </a:xfrm>
          <a:prstGeom prst="rect">
            <a:avLst/>
          </a:prstGeom>
        </p:spPr>
      </p:pic>
      <p:cxnSp>
        <p:nvCxnSpPr>
          <p:cNvPr id="52" name="Egyenes összekötő nyíllal 51"/>
          <p:cNvCxnSpPr/>
          <p:nvPr/>
        </p:nvCxnSpPr>
        <p:spPr>
          <a:xfrm>
            <a:off x="2123728" y="2996952"/>
            <a:ext cx="576064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gyenes összekötő nyíllal 54"/>
          <p:cNvCxnSpPr/>
          <p:nvPr/>
        </p:nvCxnSpPr>
        <p:spPr>
          <a:xfrm>
            <a:off x="2843808" y="2708920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gyenes összekötő nyíllal 57"/>
          <p:cNvCxnSpPr/>
          <p:nvPr/>
        </p:nvCxnSpPr>
        <p:spPr>
          <a:xfrm flipH="1">
            <a:off x="3059832" y="2708920"/>
            <a:ext cx="288032" cy="504056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nyíllal 59"/>
          <p:cNvCxnSpPr/>
          <p:nvPr/>
        </p:nvCxnSpPr>
        <p:spPr>
          <a:xfrm>
            <a:off x="3419872" y="2780928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Csoportba foglalás 62"/>
          <p:cNvGrpSpPr/>
          <p:nvPr/>
        </p:nvGrpSpPr>
        <p:grpSpPr>
          <a:xfrm>
            <a:off x="395536" y="5085184"/>
            <a:ext cx="4029075" cy="1514475"/>
            <a:chOff x="395536" y="5085184"/>
            <a:chExt cx="4029075" cy="1514475"/>
          </a:xfrm>
        </p:grpSpPr>
        <p:pic>
          <p:nvPicPr>
            <p:cNvPr id="49" name="Kép 48" descr="5645.bmp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5085184"/>
              <a:ext cx="4029075" cy="1514475"/>
            </a:xfrm>
            <a:prstGeom prst="rect">
              <a:avLst/>
            </a:prstGeom>
          </p:spPr>
        </p:pic>
        <p:sp>
          <p:nvSpPr>
            <p:cNvPr id="61" name="Ellipszis 60"/>
            <p:cNvSpPr/>
            <p:nvPr/>
          </p:nvSpPr>
          <p:spPr>
            <a:xfrm>
              <a:off x="2627784" y="5517232"/>
              <a:ext cx="792088" cy="72008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12" name="Balra nyíl feliratnak 11">
            <a:hlinkClick r:id="rId4" action="ppaction://hlinksldjump"/>
          </p:cNvPr>
          <p:cNvSpPr/>
          <p:nvPr/>
        </p:nvSpPr>
        <p:spPr>
          <a:xfrm>
            <a:off x="7452320" y="5949280"/>
            <a:ext cx="1224136" cy="720080"/>
          </a:xfrm>
          <a:prstGeom prst="leftArrowCallou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000"/>
                            </p:stCondLst>
                            <p:childTnLst>
                              <p:par>
                                <p:cTn id="6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0"/>
                            </p:stCondLst>
                            <p:childTnLst>
                              <p:par>
                                <p:cTn id="6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kép helyzetének megadása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>
                <a:latin typeface="Book Antiqua" pitchFamily="18" charset="0"/>
              </a:rPr>
              <a:t>Vigyük az egérmutatót a kép belsejébe, míg         alakú nem lesz.</a:t>
            </a:r>
          </a:p>
          <a:p>
            <a:r>
              <a:rPr lang="hu-HU" sz="2400" dirty="0" smtClean="0">
                <a:latin typeface="Book Antiqua" pitchFamily="18" charset="0"/>
              </a:rPr>
              <a:t>Húzzunk a képet a megfelelő helyre.</a:t>
            </a:r>
          </a:p>
          <a:p>
            <a:r>
              <a:rPr lang="hu-HU" sz="2400" dirty="0" smtClean="0">
                <a:latin typeface="Book Antiqua" pitchFamily="18" charset="0"/>
              </a:rPr>
              <a:t>A végén engedjük fel az egérgombot.</a:t>
            </a:r>
            <a:endParaRPr lang="hu-HU" sz="2400" dirty="0">
              <a:latin typeface="Book Antiqua" pitchFamily="18" charset="0"/>
            </a:endParaRPr>
          </a:p>
        </p:txBody>
      </p:sp>
      <p:grpSp>
        <p:nvGrpSpPr>
          <p:cNvPr id="23" name="Csoportba foglalás 22"/>
          <p:cNvGrpSpPr/>
          <p:nvPr/>
        </p:nvGrpSpPr>
        <p:grpSpPr>
          <a:xfrm>
            <a:off x="6588224" y="1412776"/>
            <a:ext cx="720080" cy="720080"/>
            <a:chOff x="6588224" y="1412776"/>
            <a:chExt cx="720080" cy="720080"/>
          </a:xfrm>
        </p:grpSpPr>
        <p:cxnSp>
          <p:nvCxnSpPr>
            <p:cNvPr id="4" name="Egyenes összekötő nyíllal 3"/>
            <p:cNvCxnSpPr/>
            <p:nvPr/>
          </p:nvCxnSpPr>
          <p:spPr>
            <a:xfrm>
              <a:off x="6948264" y="1412776"/>
              <a:ext cx="0" cy="72008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Egyenes összekötő nyíllal 5"/>
            <p:cNvCxnSpPr/>
            <p:nvPr/>
          </p:nvCxnSpPr>
          <p:spPr>
            <a:xfrm flipH="1">
              <a:off x="6588224" y="1772816"/>
              <a:ext cx="7200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Balra nyíl feliratnak 6">
            <a:hlinkClick r:id="rId2" action="ppaction://hlinksldjump"/>
          </p:cNvPr>
          <p:cNvSpPr/>
          <p:nvPr/>
        </p:nvSpPr>
        <p:spPr>
          <a:xfrm>
            <a:off x="7452320" y="5949280"/>
            <a:ext cx="1224136" cy="720080"/>
          </a:xfrm>
          <a:prstGeom prst="leftArrowCallou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A képobjektum pontos méretének megadása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484784"/>
            <a:ext cx="3898776" cy="4968552"/>
          </a:xfrm>
        </p:spPr>
        <p:txBody>
          <a:bodyPr>
            <a:noAutofit/>
          </a:bodyPr>
          <a:lstStyle/>
          <a:p>
            <a:r>
              <a:rPr lang="hu-HU" sz="1600" dirty="0" smtClean="0">
                <a:latin typeface="Book Antiqua" pitchFamily="18" charset="0"/>
              </a:rPr>
              <a:t>Kattintsunk egyszer a képre.</a:t>
            </a:r>
          </a:p>
          <a:p>
            <a:r>
              <a:rPr lang="hu-HU" sz="1600" dirty="0" smtClean="0">
                <a:latin typeface="Book Antiqua" pitchFamily="18" charset="0"/>
              </a:rPr>
              <a:t>Válasszuk a </a:t>
            </a:r>
            <a:r>
              <a:rPr lang="hu-HU" sz="1600" b="1" i="1" dirty="0" smtClean="0">
                <a:latin typeface="Book Antiqua" pitchFamily="18" charset="0"/>
              </a:rPr>
              <a:t>Formátum/Kép</a:t>
            </a:r>
            <a:r>
              <a:rPr lang="hu-HU" sz="1600" i="1" dirty="0" smtClean="0">
                <a:latin typeface="Book Antiqua" pitchFamily="18" charset="0"/>
              </a:rPr>
              <a:t> </a:t>
            </a:r>
            <a:r>
              <a:rPr lang="hu-HU" sz="1600" dirty="0" smtClean="0">
                <a:latin typeface="Book Antiqua" pitchFamily="18" charset="0"/>
              </a:rPr>
              <a:t>menüpontot.</a:t>
            </a:r>
          </a:p>
          <a:p>
            <a:r>
              <a:rPr lang="hu-HU" sz="1600" dirty="0" smtClean="0">
                <a:latin typeface="Book Antiqua" pitchFamily="18" charset="0"/>
              </a:rPr>
              <a:t>Válasszuk a </a:t>
            </a:r>
            <a:r>
              <a:rPr lang="hu-HU" sz="1600" b="1" i="1" dirty="0" smtClean="0">
                <a:latin typeface="Book Antiqua" pitchFamily="18" charset="0"/>
              </a:rPr>
              <a:t>Méret</a:t>
            </a:r>
            <a:r>
              <a:rPr lang="hu-HU" sz="1600" i="1" dirty="0" smtClean="0">
                <a:latin typeface="Book Antiqua" pitchFamily="18" charset="0"/>
              </a:rPr>
              <a:t> </a:t>
            </a:r>
            <a:r>
              <a:rPr lang="hu-HU" sz="1600" dirty="0" smtClean="0">
                <a:latin typeface="Book Antiqua" pitchFamily="18" charset="0"/>
              </a:rPr>
              <a:t>lapot.</a:t>
            </a:r>
          </a:p>
          <a:p>
            <a:r>
              <a:rPr lang="hu-HU" sz="1600" dirty="0" smtClean="0">
                <a:latin typeface="Book Antiqua" pitchFamily="18" charset="0"/>
              </a:rPr>
              <a:t>Ha nem akarjuk torzítani a képet, ellenőrizzük, hogy a </a:t>
            </a:r>
            <a:r>
              <a:rPr lang="hu-HU" sz="1600" b="1" i="1" dirty="0" smtClean="0">
                <a:latin typeface="Book Antiqua" pitchFamily="18" charset="0"/>
              </a:rPr>
              <a:t>Rögzített</a:t>
            </a:r>
            <a:r>
              <a:rPr lang="hu-HU" sz="1600" i="1" dirty="0" smtClean="0">
                <a:latin typeface="Book Antiqua" pitchFamily="18" charset="0"/>
              </a:rPr>
              <a:t> </a:t>
            </a:r>
            <a:r>
              <a:rPr lang="hu-HU" sz="1600" b="1" i="1" dirty="0" smtClean="0">
                <a:latin typeface="Book Antiqua" pitchFamily="18" charset="0"/>
              </a:rPr>
              <a:t>méretarány</a:t>
            </a:r>
            <a:r>
              <a:rPr lang="hu-HU" sz="1600" i="1" dirty="0" smtClean="0">
                <a:latin typeface="Book Antiqua" pitchFamily="18" charset="0"/>
              </a:rPr>
              <a:t> </a:t>
            </a:r>
            <a:r>
              <a:rPr lang="hu-HU" sz="1600" dirty="0" smtClean="0">
                <a:latin typeface="Book Antiqua" pitchFamily="18" charset="0"/>
              </a:rPr>
              <a:t>kapcsoló be van-e kapcsolva.</a:t>
            </a:r>
          </a:p>
          <a:p>
            <a:r>
              <a:rPr lang="hu-HU" sz="1600" dirty="0" smtClean="0">
                <a:latin typeface="Book Antiqua" pitchFamily="18" charset="0"/>
              </a:rPr>
              <a:t>A </a:t>
            </a:r>
            <a:r>
              <a:rPr lang="hu-HU" sz="1600" b="1" i="1" dirty="0" smtClean="0">
                <a:latin typeface="Book Antiqua" pitchFamily="18" charset="0"/>
              </a:rPr>
              <a:t>Méret</a:t>
            </a:r>
            <a:r>
              <a:rPr lang="hu-HU" sz="1600" i="1" dirty="0" smtClean="0">
                <a:latin typeface="Book Antiqua" pitchFamily="18" charset="0"/>
              </a:rPr>
              <a:t> </a:t>
            </a:r>
            <a:r>
              <a:rPr lang="hu-HU" sz="1600" b="1" i="1" dirty="0" smtClean="0">
                <a:latin typeface="Book Antiqua" pitchFamily="18" charset="0"/>
              </a:rPr>
              <a:t>és</a:t>
            </a:r>
            <a:r>
              <a:rPr lang="hu-HU" sz="1600" i="1" dirty="0" smtClean="0">
                <a:latin typeface="Book Antiqua" pitchFamily="18" charset="0"/>
              </a:rPr>
              <a:t> </a:t>
            </a:r>
            <a:r>
              <a:rPr lang="hu-HU" sz="1600" b="1" i="1" dirty="0" smtClean="0">
                <a:latin typeface="Book Antiqua" pitchFamily="18" charset="0"/>
              </a:rPr>
              <a:t>elforgatás</a:t>
            </a:r>
            <a:r>
              <a:rPr lang="hu-HU" sz="1600" i="1" dirty="0" smtClean="0">
                <a:latin typeface="Book Antiqua" pitchFamily="18" charset="0"/>
              </a:rPr>
              <a:t> </a:t>
            </a:r>
            <a:r>
              <a:rPr lang="hu-HU" sz="1600" dirty="0" smtClean="0">
                <a:latin typeface="Book Antiqua" pitchFamily="18" charset="0"/>
              </a:rPr>
              <a:t>keretben a </a:t>
            </a:r>
            <a:r>
              <a:rPr lang="hu-HU" sz="1600" b="1" i="1" dirty="0" smtClean="0">
                <a:latin typeface="Book Antiqua" pitchFamily="18" charset="0"/>
              </a:rPr>
              <a:t>Magasság</a:t>
            </a:r>
            <a:r>
              <a:rPr lang="hu-HU" sz="1600" i="1" dirty="0" smtClean="0">
                <a:latin typeface="Book Antiqua" pitchFamily="18" charset="0"/>
              </a:rPr>
              <a:t>, </a:t>
            </a:r>
            <a:r>
              <a:rPr lang="hu-HU" sz="1600" dirty="0" smtClean="0">
                <a:latin typeface="Book Antiqua" pitchFamily="18" charset="0"/>
              </a:rPr>
              <a:t>illetve </a:t>
            </a:r>
            <a:r>
              <a:rPr lang="hu-HU" sz="1600" b="1" i="1" dirty="0" smtClean="0">
                <a:latin typeface="Book Antiqua" pitchFamily="18" charset="0"/>
              </a:rPr>
              <a:t>Szélesség</a:t>
            </a:r>
            <a:r>
              <a:rPr lang="hu-HU" sz="1600" i="1" dirty="0" smtClean="0">
                <a:latin typeface="Book Antiqua" pitchFamily="18" charset="0"/>
              </a:rPr>
              <a:t> </a:t>
            </a:r>
            <a:r>
              <a:rPr lang="hu-HU" sz="1600" dirty="0" smtClean="0">
                <a:latin typeface="Book Antiqua" pitchFamily="18" charset="0"/>
              </a:rPr>
              <a:t>mezőbe írjuk be a kívánt értékeket.</a:t>
            </a:r>
          </a:p>
          <a:p>
            <a:r>
              <a:rPr lang="hu-HU" sz="1600" dirty="0" smtClean="0">
                <a:latin typeface="Book Antiqua" pitchFamily="18" charset="0"/>
              </a:rPr>
              <a:t>Az </a:t>
            </a:r>
            <a:r>
              <a:rPr lang="hu-HU" sz="1600" b="1" i="1" dirty="0" smtClean="0">
                <a:latin typeface="Book Antiqua" pitchFamily="18" charset="0"/>
              </a:rPr>
              <a:t>Eredeti</a:t>
            </a:r>
            <a:r>
              <a:rPr lang="hu-HU" sz="1600" i="1" dirty="0" smtClean="0">
                <a:latin typeface="Book Antiqua" pitchFamily="18" charset="0"/>
              </a:rPr>
              <a:t> </a:t>
            </a:r>
            <a:r>
              <a:rPr lang="hu-HU" sz="1600" b="1" i="1" dirty="0" smtClean="0">
                <a:latin typeface="Book Antiqua" pitchFamily="18" charset="0"/>
              </a:rPr>
              <a:t>méret</a:t>
            </a:r>
            <a:r>
              <a:rPr lang="hu-HU" sz="1600" i="1" dirty="0" smtClean="0">
                <a:latin typeface="Book Antiqua" pitchFamily="18" charset="0"/>
              </a:rPr>
              <a:t> </a:t>
            </a:r>
            <a:r>
              <a:rPr lang="hu-HU" sz="1600" dirty="0" smtClean="0">
                <a:latin typeface="Book Antiqua" pitchFamily="18" charset="0"/>
              </a:rPr>
              <a:t>keretből leolvasható a kép eredeti magassága és szélessége. A </a:t>
            </a:r>
            <a:r>
              <a:rPr lang="hu-HU" sz="1600" b="1" i="1" dirty="0" smtClean="0">
                <a:latin typeface="Book Antiqua" pitchFamily="18" charset="0"/>
              </a:rPr>
              <a:t>Méretarány</a:t>
            </a:r>
            <a:r>
              <a:rPr lang="hu-HU" sz="1600" i="1" dirty="0" smtClean="0">
                <a:latin typeface="Book Antiqua" pitchFamily="18" charset="0"/>
              </a:rPr>
              <a:t> </a:t>
            </a:r>
            <a:r>
              <a:rPr lang="hu-HU" sz="1600" dirty="0" smtClean="0">
                <a:latin typeface="Book Antiqua" pitchFamily="18" charset="0"/>
              </a:rPr>
              <a:t>keretben leolvashatjuk a kép jelenlegi méretét az eredetihez képest.</a:t>
            </a:r>
          </a:p>
          <a:p>
            <a:r>
              <a:rPr lang="hu-HU" sz="1600" b="1" i="1" dirty="0" err="1" smtClean="0">
                <a:latin typeface="Book Antiqua" pitchFamily="18" charset="0"/>
              </a:rPr>
              <a:t>OK</a:t>
            </a:r>
            <a:r>
              <a:rPr lang="hu-HU" sz="1600" i="1" dirty="0" err="1" smtClean="0">
                <a:latin typeface="Book Antiqua" pitchFamily="18" charset="0"/>
              </a:rPr>
              <a:t>-</a:t>
            </a:r>
            <a:r>
              <a:rPr lang="hu-HU" sz="1600" dirty="0" err="1" smtClean="0">
                <a:latin typeface="Book Antiqua" pitchFamily="18" charset="0"/>
              </a:rPr>
              <a:t>val</a:t>
            </a:r>
            <a:r>
              <a:rPr lang="hu-HU" sz="1600" dirty="0" smtClean="0">
                <a:latin typeface="Book Antiqua" pitchFamily="18" charset="0"/>
              </a:rPr>
              <a:t> lépjünk ki az ablakból.</a:t>
            </a:r>
            <a:endParaRPr lang="hu-HU" sz="1600" i="1" dirty="0" smtClean="0">
              <a:latin typeface="Book Antiqua" pitchFamily="18" charset="0"/>
            </a:endParaRPr>
          </a:p>
        </p:txBody>
      </p:sp>
      <p:grpSp>
        <p:nvGrpSpPr>
          <p:cNvPr id="9" name="Csoportba foglalás 8"/>
          <p:cNvGrpSpPr/>
          <p:nvPr/>
        </p:nvGrpSpPr>
        <p:grpSpPr>
          <a:xfrm>
            <a:off x="4427984" y="1700808"/>
            <a:ext cx="4354421" cy="4542780"/>
            <a:chOff x="4427984" y="1700808"/>
            <a:chExt cx="4354421" cy="4542780"/>
          </a:xfrm>
        </p:grpSpPr>
        <p:pic>
          <p:nvPicPr>
            <p:cNvPr id="4" name="Tartalom helye 5" descr="meretkep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27984" y="1700808"/>
              <a:ext cx="4354421" cy="4542780"/>
            </a:xfrm>
            <a:prstGeom prst="rect">
              <a:avLst/>
            </a:prstGeom>
          </p:spPr>
        </p:pic>
        <p:sp>
          <p:nvSpPr>
            <p:cNvPr id="6" name="Ellipszis 5"/>
            <p:cNvSpPr/>
            <p:nvPr/>
          </p:nvSpPr>
          <p:spPr>
            <a:xfrm>
              <a:off x="4427984" y="1988840"/>
              <a:ext cx="792088" cy="36004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Ellipszis 6"/>
            <p:cNvSpPr/>
            <p:nvPr/>
          </p:nvSpPr>
          <p:spPr>
            <a:xfrm>
              <a:off x="4499992" y="2420888"/>
              <a:ext cx="3744416" cy="864096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Ellipszis 7"/>
            <p:cNvSpPr/>
            <p:nvPr/>
          </p:nvSpPr>
          <p:spPr>
            <a:xfrm>
              <a:off x="4427984" y="4797152"/>
              <a:ext cx="2880320" cy="72008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10" name="Balra nyíl feliratnak 9">
            <a:hlinkClick r:id="rId3" action="ppaction://hlinksldjump"/>
          </p:cNvPr>
          <p:cNvSpPr/>
          <p:nvPr/>
        </p:nvSpPr>
        <p:spPr>
          <a:xfrm>
            <a:off x="7452320" y="5949280"/>
            <a:ext cx="1224136" cy="720080"/>
          </a:xfrm>
          <a:prstGeom prst="leftArrowCallou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A képobjektum pontos helyzetének megadása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2188839"/>
          </a:xfrm>
        </p:spPr>
        <p:txBody>
          <a:bodyPr>
            <a:noAutofit/>
          </a:bodyPr>
          <a:lstStyle/>
          <a:p>
            <a:r>
              <a:rPr lang="hu-HU" sz="1600" dirty="0" smtClean="0">
                <a:latin typeface="Book Antiqua" pitchFamily="18" charset="0"/>
              </a:rPr>
              <a:t>Kattintsunk egyszer a képre.</a:t>
            </a:r>
          </a:p>
          <a:p>
            <a:r>
              <a:rPr lang="hu-HU" sz="1600" dirty="0" smtClean="0">
                <a:latin typeface="Book Antiqua" pitchFamily="18" charset="0"/>
              </a:rPr>
              <a:t>Válasszuk a </a:t>
            </a:r>
            <a:r>
              <a:rPr lang="hu-HU" sz="1600" b="1" i="1" dirty="0" smtClean="0">
                <a:latin typeface="Book Antiqua" pitchFamily="18" charset="0"/>
              </a:rPr>
              <a:t>Formátum/Kép</a:t>
            </a:r>
            <a:r>
              <a:rPr lang="hu-HU" sz="1600" i="1" dirty="0" smtClean="0">
                <a:latin typeface="Book Antiqua" pitchFamily="18" charset="0"/>
              </a:rPr>
              <a:t> </a:t>
            </a:r>
            <a:r>
              <a:rPr lang="hu-HU" sz="1600" dirty="0" smtClean="0">
                <a:latin typeface="Book Antiqua" pitchFamily="18" charset="0"/>
              </a:rPr>
              <a:t>menüpontot.</a:t>
            </a:r>
          </a:p>
          <a:p>
            <a:r>
              <a:rPr lang="hu-HU" sz="1600" dirty="0" smtClean="0">
                <a:latin typeface="Book Antiqua" pitchFamily="18" charset="0"/>
              </a:rPr>
              <a:t>Válasszuk  </a:t>
            </a:r>
            <a:r>
              <a:rPr lang="hu-HU" sz="1600" b="1" i="1" dirty="0" smtClean="0">
                <a:latin typeface="Book Antiqua" pitchFamily="18" charset="0"/>
              </a:rPr>
              <a:t>Pozíció</a:t>
            </a:r>
            <a:r>
              <a:rPr lang="hu-HU" sz="1600" i="1" dirty="0" smtClean="0">
                <a:latin typeface="Book Antiqua" pitchFamily="18" charset="0"/>
              </a:rPr>
              <a:t> </a:t>
            </a:r>
            <a:r>
              <a:rPr lang="hu-HU" sz="1600" dirty="0" smtClean="0">
                <a:latin typeface="Book Antiqua" pitchFamily="18" charset="0"/>
              </a:rPr>
              <a:t>lapot.</a:t>
            </a:r>
          </a:p>
          <a:p>
            <a:r>
              <a:rPr lang="hu-HU" sz="1600" dirty="0" smtClean="0">
                <a:latin typeface="Book Antiqua" pitchFamily="18" charset="0"/>
              </a:rPr>
              <a:t>Az </a:t>
            </a:r>
            <a:r>
              <a:rPr lang="hu-HU" sz="1600" b="1" i="1" dirty="0" smtClean="0">
                <a:latin typeface="Book Antiqua" pitchFamily="18" charset="0"/>
              </a:rPr>
              <a:t>Elhelyezés</a:t>
            </a:r>
            <a:r>
              <a:rPr lang="hu-HU" sz="1600" i="1" dirty="0" smtClean="0">
                <a:latin typeface="Book Antiqua" pitchFamily="18" charset="0"/>
              </a:rPr>
              <a:t> </a:t>
            </a:r>
            <a:r>
              <a:rPr lang="hu-HU" sz="1600" b="1" i="1" dirty="0" smtClean="0">
                <a:latin typeface="Book Antiqua" pitchFamily="18" charset="0"/>
              </a:rPr>
              <a:t>az</a:t>
            </a:r>
            <a:r>
              <a:rPr lang="hu-HU" sz="1600" i="1" dirty="0" smtClean="0">
                <a:latin typeface="Book Antiqua" pitchFamily="18" charset="0"/>
              </a:rPr>
              <a:t> </a:t>
            </a:r>
            <a:r>
              <a:rPr lang="hu-HU" sz="1600" b="1" i="1" dirty="0" smtClean="0">
                <a:latin typeface="Book Antiqua" pitchFamily="18" charset="0"/>
              </a:rPr>
              <a:t>oldalon</a:t>
            </a:r>
            <a:r>
              <a:rPr lang="hu-HU" sz="1600" i="1" dirty="0" smtClean="0">
                <a:latin typeface="Book Antiqua" pitchFamily="18" charset="0"/>
              </a:rPr>
              <a:t> </a:t>
            </a:r>
            <a:r>
              <a:rPr lang="hu-HU" sz="1600" dirty="0" smtClean="0">
                <a:latin typeface="Book Antiqua" pitchFamily="18" charset="0"/>
              </a:rPr>
              <a:t>keretben a </a:t>
            </a:r>
            <a:r>
              <a:rPr lang="hu-HU" sz="1600" b="1" i="1" dirty="0" smtClean="0">
                <a:latin typeface="Book Antiqua" pitchFamily="18" charset="0"/>
              </a:rPr>
              <a:t>Honnan</a:t>
            </a:r>
            <a:r>
              <a:rPr lang="hu-HU" sz="1600" dirty="0" smtClean="0">
                <a:latin typeface="Book Antiqua" pitchFamily="18" charset="0"/>
              </a:rPr>
              <a:t> listákból válasszuk ki a viszonyítási pontot. Legegyszerűbb az </a:t>
            </a:r>
            <a:r>
              <a:rPr lang="hu-HU" sz="1600" b="1" i="1" dirty="0" smtClean="0">
                <a:latin typeface="Book Antiqua" pitchFamily="18" charset="0"/>
              </a:rPr>
              <a:t>Oldal</a:t>
            </a:r>
            <a:r>
              <a:rPr lang="hu-HU" sz="1600" b="1" dirty="0" smtClean="0">
                <a:latin typeface="Book Antiqua" pitchFamily="18" charset="0"/>
              </a:rPr>
              <a:t>-t</a:t>
            </a:r>
            <a:r>
              <a:rPr lang="hu-HU" sz="1600" dirty="0" smtClean="0">
                <a:latin typeface="Book Antiqua" pitchFamily="18" charset="0"/>
              </a:rPr>
              <a:t> választani. Ekkor az oldal bal felső sarkától mérjük a kép távolságát.</a:t>
            </a:r>
          </a:p>
          <a:p>
            <a:r>
              <a:rPr lang="hu-HU" sz="1600" dirty="0" smtClean="0">
                <a:latin typeface="Book Antiqua" pitchFamily="18" charset="0"/>
              </a:rPr>
              <a:t>A </a:t>
            </a:r>
            <a:r>
              <a:rPr lang="hu-HU" sz="1600" b="1" i="1" dirty="0" smtClean="0">
                <a:latin typeface="Book Antiqua" pitchFamily="18" charset="0"/>
              </a:rPr>
              <a:t>Vízszintesen</a:t>
            </a:r>
            <a:r>
              <a:rPr lang="hu-HU" sz="1600" i="1" dirty="0" smtClean="0">
                <a:latin typeface="Book Antiqua" pitchFamily="18" charset="0"/>
              </a:rPr>
              <a:t> </a:t>
            </a:r>
            <a:r>
              <a:rPr lang="hu-HU" sz="1600" dirty="0" smtClean="0">
                <a:latin typeface="Book Antiqua" pitchFamily="18" charset="0"/>
              </a:rPr>
              <a:t>és </a:t>
            </a:r>
            <a:r>
              <a:rPr lang="hu-HU" sz="1600" b="1" i="1" dirty="0" smtClean="0">
                <a:latin typeface="Book Antiqua" pitchFamily="18" charset="0"/>
              </a:rPr>
              <a:t>Függőlegesen</a:t>
            </a:r>
            <a:r>
              <a:rPr lang="hu-HU" sz="1600" i="1" dirty="0" smtClean="0">
                <a:latin typeface="Book Antiqua" pitchFamily="18" charset="0"/>
              </a:rPr>
              <a:t> </a:t>
            </a:r>
            <a:r>
              <a:rPr lang="hu-HU" sz="1600" dirty="0" smtClean="0">
                <a:latin typeface="Book Antiqua" pitchFamily="18" charset="0"/>
              </a:rPr>
              <a:t>mezőben adjuk meg a kép bal felső sarkának helyzetét.</a:t>
            </a:r>
          </a:p>
          <a:p>
            <a:r>
              <a:rPr lang="hu-HU" sz="1600" b="1" i="1" dirty="0" err="1" smtClean="0">
                <a:latin typeface="Book Antiqua" pitchFamily="18" charset="0"/>
              </a:rPr>
              <a:t>Ok</a:t>
            </a:r>
            <a:r>
              <a:rPr lang="hu-HU" sz="1600" dirty="0" err="1" smtClean="0">
                <a:latin typeface="Book Antiqua" pitchFamily="18" charset="0"/>
              </a:rPr>
              <a:t>-val</a:t>
            </a:r>
            <a:r>
              <a:rPr lang="hu-HU" sz="1600" dirty="0" smtClean="0">
                <a:latin typeface="Book Antiqua" pitchFamily="18" charset="0"/>
              </a:rPr>
              <a:t> lépjünk ki az ablakból.</a:t>
            </a:r>
            <a:endParaRPr lang="hu-HU" sz="1600" i="1" dirty="0">
              <a:latin typeface="Book Antiqua" pitchFamily="18" charset="0"/>
            </a:endParaRPr>
          </a:p>
        </p:txBody>
      </p:sp>
      <p:grpSp>
        <p:nvGrpSpPr>
          <p:cNvPr id="7" name="Csoportba foglalás 6"/>
          <p:cNvGrpSpPr/>
          <p:nvPr/>
        </p:nvGrpSpPr>
        <p:grpSpPr>
          <a:xfrm>
            <a:off x="3347864" y="3655380"/>
            <a:ext cx="5112568" cy="3202620"/>
            <a:chOff x="2267744" y="3861048"/>
            <a:chExt cx="4155763" cy="2770572"/>
          </a:xfrm>
        </p:grpSpPr>
        <p:pic>
          <p:nvPicPr>
            <p:cNvPr id="4" name="Kép 3" descr="OOo1_Impress_Kép_tulajdonságai_Pozició_és_méret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83768" y="3861048"/>
              <a:ext cx="3939739" cy="2770572"/>
            </a:xfrm>
            <a:prstGeom prst="rect">
              <a:avLst/>
            </a:prstGeom>
          </p:spPr>
        </p:pic>
        <p:sp>
          <p:nvSpPr>
            <p:cNvPr id="6" name="Ellipszis 5"/>
            <p:cNvSpPr/>
            <p:nvPr/>
          </p:nvSpPr>
          <p:spPr>
            <a:xfrm>
              <a:off x="2267744" y="4149080"/>
              <a:ext cx="2232248" cy="864096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8" name="Balra nyíl feliratnak 7">
            <a:hlinkClick r:id="rId3" action="ppaction://hlinksldjump"/>
          </p:cNvPr>
          <p:cNvSpPr/>
          <p:nvPr/>
        </p:nvSpPr>
        <p:spPr>
          <a:xfrm>
            <a:off x="7452320" y="5949280"/>
            <a:ext cx="1224136" cy="720080"/>
          </a:xfrm>
          <a:prstGeom prst="leftArrowCallou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A </a:t>
            </a:r>
            <a:r>
              <a:rPr lang="hu-HU" sz="2400" dirty="0" err="1" smtClean="0"/>
              <a:t>kÉpobjektum</a:t>
            </a:r>
            <a:r>
              <a:rPr lang="hu-HU" sz="2400" dirty="0" smtClean="0"/>
              <a:t> körbefolyatása szöveggel (</a:t>
            </a:r>
            <a:r>
              <a:rPr lang="hu-HU" sz="2400" dirty="0" err="1" smtClean="0"/>
              <a:t>word</a:t>
            </a:r>
            <a:r>
              <a:rPr lang="hu-HU" sz="2400" dirty="0" smtClean="0"/>
              <a:t> 97)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340768"/>
            <a:ext cx="4123184" cy="4395118"/>
          </a:xfrm>
        </p:spPr>
        <p:txBody>
          <a:bodyPr>
            <a:noAutofit/>
          </a:bodyPr>
          <a:lstStyle/>
          <a:p>
            <a:r>
              <a:rPr lang="hu-HU" sz="2200" dirty="0" smtClean="0">
                <a:latin typeface="Book Antiqua" pitchFamily="18" charset="0"/>
              </a:rPr>
              <a:t>Kattintsunk egyszer a képre.</a:t>
            </a:r>
          </a:p>
          <a:p>
            <a:r>
              <a:rPr lang="hu-HU" sz="2200" dirty="0" smtClean="0">
                <a:latin typeface="Book Antiqua" pitchFamily="18" charset="0"/>
              </a:rPr>
              <a:t>Válasszuk a </a:t>
            </a:r>
            <a:r>
              <a:rPr lang="hu-HU" sz="2200" b="1" i="1" dirty="0" smtClean="0">
                <a:latin typeface="Book Antiqua" pitchFamily="18" charset="0"/>
              </a:rPr>
              <a:t>Formátum/Kép menüpontot</a:t>
            </a:r>
            <a:r>
              <a:rPr lang="hu-HU" sz="2200" i="1" dirty="0" smtClean="0">
                <a:latin typeface="Book Antiqua" pitchFamily="18" charset="0"/>
              </a:rPr>
              <a:t>.</a:t>
            </a:r>
          </a:p>
          <a:p>
            <a:r>
              <a:rPr lang="hu-HU" sz="2200" dirty="0" smtClean="0">
                <a:latin typeface="Book Antiqua" pitchFamily="18" charset="0"/>
              </a:rPr>
              <a:t>Válasszuk a </a:t>
            </a:r>
            <a:r>
              <a:rPr lang="hu-HU" sz="2200" b="1" i="1" dirty="0" smtClean="0">
                <a:latin typeface="Book Antiqua" pitchFamily="18" charset="0"/>
              </a:rPr>
              <a:t>Szöveg </a:t>
            </a:r>
            <a:r>
              <a:rPr lang="hu-HU" sz="2200" dirty="0" smtClean="0">
                <a:latin typeface="Book Antiqua" pitchFamily="18" charset="0"/>
              </a:rPr>
              <a:t>lapot.</a:t>
            </a:r>
          </a:p>
          <a:p>
            <a:r>
              <a:rPr lang="hu-HU" sz="2200" dirty="0" smtClean="0">
                <a:latin typeface="Book Antiqua" pitchFamily="18" charset="0"/>
              </a:rPr>
              <a:t>Ha semmi sem aktív az ablakon, kattintsunk a </a:t>
            </a:r>
            <a:r>
              <a:rPr lang="hu-HU" sz="2200" b="1" i="1" dirty="0" smtClean="0">
                <a:latin typeface="Book Antiqua" pitchFamily="18" charset="0"/>
              </a:rPr>
              <a:t>Pozíció </a:t>
            </a:r>
            <a:r>
              <a:rPr lang="hu-HU" sz="2200" dirty="0" smtClean="0">
                <a:latin typeface="Book Antiqua" pitchFamily="18" charset="0"/>
              </a:rPr>
              <a:t>fülre, és kapcsoljuk be a </a:t>
            </a:r>
            <a:r>
              <a:rPr lang="hu-HU" sz="2200" b="1" i="1" dirty="0" smtClean="0">
                <a:latin typeface="Book Antiqua" pitchFamily="18" charset="0"/>
              </a:rPr>
              <a:t>Szövegen kívülre </a:t>
            </a:r>
            <a:r>
              <a:rPr lang="hu-HU" sz="2200" dirty="0" smtClean="0">
                <a:latin typeface="Book Antiqua" pitchFamily="18" charset="0"/>
              </a:rPr>
              <a:t>kapcsolót, majd lépjünk vissza a </a:t>
            </a:r>
            <a:r>
              <a:rPr lang="hu-HU" sz="2200" b="1" i="1" dirty="0" smtClean="0">
                <a:latin typeface="Book Antiqua" pitchFamily="18" charset="0"/>
              </a:rPr>
              <a:t>Szöveg </a:t>
            </a:r>
            <a:r>
              <a:rPr lang="hu-HU" sz="2200" dirty="0" smtClean="0">
                <a:latin typeface="Book Antiqua" pitchFamily="18" charset="0"/>
              </a:rPr>
              <a:t>ablakba.</a:t>
            </a:r>
          </a:p>
          <a:p>
            <a:r>
              <a:rPr lang="hu-HU" sz="2200" dirty="0" smtClean="0">
                <a:latin typeface="Book Antiqua" pitchFamily="18" charset="0"/>
              </a:rPr>
              <a:t>Válasszuk ki a nekünk megfelelő </a:t>
            </a:r>
            <a:r>
              <a:rPr lang="hu-HU" sz="2200" b="1" i="1" dirty="0" smtClean="0">
                <a:latin typeface="Book Antiqua" pitchFamily="18" charset="0"/>
              </a:rPr>
              <a:t>Körbefuttatás </a:t>
            </a:r>
            <a:r>
              <a:rPr lang="hu-HU" sz="2200" dirty="0" smtClean="0">
                <a:latin typeface="Book Antiqua" pitchFamily="18" charset="0"/>
              </a:rPr>
              <a:t>stílust és oldalt.</a:t>
            </a:r>
          </a:p>
          <a:p>
            <a:r>
              <a:rPr lang="hu-HU" sz="2200" b="1" i="1" dirty="0" err="1" smtClean="0">
                <a:latin typeface="Book Antiqua" pitchFamily="18" charset="0"/>
              </a:rPr>
              <a:t>Ok</a:t>
            </a:r>
            <a:r>
              <a:rPr lang="hu-HU" sz="2200" i="1" dirty="0" err="1" smtClean="0">
                <a:latin typeface="Book Antiqua" pitchFamily="18" charset="0"/>
              </a:rPr>
              <a:t>-</a:t>
            </a:r>
            <a:r>
              <a:rPr lang="hu-HU" sz="2200" dirty="0" err="1" smtClean="0">
                <a:latin typeface="Book Antiqua" pitchFamily="18" charset="0"/>
              </a:rPr>
              <a:t>val</a:t>
            </a:r>
            <a:r>
              <a:rPr lang="hu-HU" sz="2200" dirty="0" smtClean="0">
                <a:latin typeface="Book Antiqua" pitchFamily="18" charset="0"/>
              </a:rPr>
              <a:t> lépjünk ki az ablakból.</a:t>
            </a:r>
            <a:endParaRPr lang="hu-HU" sz="2200" i="1" dirty="0">
              <a:latin typeface="Book Antiqua" pitchFamily="18" charset="0"/>
            </a:endParaRPr>
          </a:p>
        </p:txBody>
      </p:sp>
      <p:grpSp>
        <p:nvGrpSpPr>
          <p:cNvPr id="10" name="Csoportba foglalás 9"/>
          <p:cNvGrpSpPr/>
          <p:nvPr/>
        </p:nvGrpSpPr>
        <p:grpSpPr>
          <a:xfrm>
            <a:off x="4139952" y="1916832"/>
            <a:ext cx="4608512" cy="4032448"/>
            <a:chOff x="4139952" y="1916832"/>
            <a:chExt cx="4608512" cy="4032448"/>
          </a:xfrm>
        </p:grpSpPr>
        <p:pic>
          <p:nvPicPr>
            <p:cNvPr id="6" name="Kép 5" descr="T676F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83968" y="1916832"/>
              <a:ext cx="4464496" cy="3993422"/>
            </a:xfrm>
            <a:prstGeom prst="rect">
              <a:avLst/>
            </a:prstGeom>
          </p:spPr>
        </p:pic>
        <p:sp>
          <p:nvSpPr>
            <p:cNvPr id="7" name="Ellipszis 6"/>
            <p:cNvSpPr/>
            <p:nvPr/>
          </p:nvSpPr>
          <p:spPr>
            <a:xfrm>
              <a:off x="6300192" y="2204864"/>
              <a:ext cx="1296144" cy="36004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Ellipszis 7"/>
            <p:cNvSpPr/>
            <p:nvPr/>
          </p:nvSpPr>
          <p:spPr>
            <a:xfrm>
              <a:off x="4139952" y="3501008"/>
              <a:ext cx="1080120" cy="21602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9" name="Ellipszis 8"/>
            <p:cNvSpPr/>
            <p:nvPr/>
          </p:nvSpPr>
          <p:spPr>
            <a:xfrm>
              <a:off x="6588224" y="5517232"/>
              <a:ext cx="1584176" cy="432048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11" name="Balra nyíl feliratnak 10">
            <a:hlinkClick r:id="rId3" action="ppaction://hlinksldjump"/>
          </p:cNvPr>
          <p:cNvSpPr/>
          <p:nvPr/>
        </p:nvSpPr>
        <p:spPr>
          <a:xfrm>
            <a:off x="7452320" y="5949280"/>
            <a:ext cx="1224136" cy="720080"/>
          </a:xfrm>
          <a:prstGeom prst="leftArrowCallou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A </a:t>
            </a:r>
            <a:r>
              <a:rPr lang="hu-HU" sz="2400" dirty="0" err="1" smtClean="0"/>
              <a:t>kÉpobjektum</a:t>
            </a:r>
            <a:r>
              <a:rPr lang="hu-HU" sz="2400" dirty="0" smtClean="0"/>
              <a:t> körbefolyatása szöveggel (</a:t>
            </a:r>
            <a:r>
              <a:rPr lang="hu-HU" sz="2400" dirty="0" err="1" smtClean="0"/>
              <a:t>word</a:t>
            </a:r>
            <a:r>
              <a:rPr lang="hu-HU" sz="2400" dirty="0" smtClean="0"/>
              <a:t> 2000)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556793"/>
            <a:ext cx="8892480" cy="1440160"/>
          </a:xfrm>
        </p:spPr>
        <p:txBody>
          <a:bodyPr>
            <a:noAutofit/>
          </a:bodyPr>
          <a:lstStyle/>
          <a:p>
            <a:r>
              <a:rPr lang="hu-HU" sz="1600" dirty="0" smtClean="0">
                <a:latin typeface="Book Antiqua" pitchFamily="18" charset="0"/>
              </a:rPr>
              <a:t>Kattintsunk egyszer a képre.</a:t>
            </a:r>
          </a:p>
          <a:p>
            <a:r>
              <a:rPr lang="hu-HU" sz="1600" dirty="0" smtClean="0">
                <a:latin typeface="Book Antiqua" pitchFamily="18" charset="0"/>
              </a:rPr>
              <a:t>Válasszuk a </a:t>
            </a:r>
            <a:r>
              <a:rPr lang="hu-HU" sz="1600" b="1" i="1" dirty="0" smtClean="0">
                <a:latin typeface="Book Antiqua" pitchFamily="18" charset="0"/>
              </a:rPr>
              <a:t>Formátum/Objektum </a:t>
            </a:r>
            <a:r>
              <a:rPr lang="hu-HU" sz="1600" dirty="0" smtClean="0">
                <a:latin typeface="Book Antiqua" pitchFamily="18" charset="0"/>
              </a:rPr>
              <a:t>menüpontot.</a:t>
            </a:r>
          </a:p>
          <a:p>
            <a:r>
              <a:rPr lang="hu-HU" sz="1600" dirty="0" smtClean="0">
                <a:latin typeface="Book Antiqua" pitchFamily="18" charset="0"/>
              </a:rPr>
              <a:t>Kattintsunk az </a:t>
            </a:r>
            <a:r>
              <a:rPr lang="hu-HU" sz="1600" b="1" i="1" dirty="0" smtClean="0">
                <a:latin typeface="Book Antiqua" pitchFamily="18" charset="0"/>
              </a:rPr>
              <a:t>Elrendezés </a:t>
            </a:r>
            <a:r>
              <a:rPr lang="hu-HU" sz="1600" dirty="0" smtClean="0">
                <a:latin typeface="Book Antiqua" pitchFamily="18" charset="0"/>
              </a:rPr>
              <a:t>fülre, és válasszuk ki a nekünk megfelelő körbefuttatási stílust.</a:t>
            </a:r>
          </a:p>
          <a:p>
            <a:r>
              <a:rPr lang="hu-HU" sz="1600" dirty="0" smtClean="0">
                <a:latin typeface="Book Antiqua" pitchFamily="18" charset="0"/>
              </a:rPr>
              <a:t>Ha nem találjuk a megfelelő elrendezést, vagy meg akarjuk adni a körbefuttatás oldalát, kattintsunk a </a:t>
            </a:r>
            <a:r>
              <a:rPr lang="hu-HU" sz="1600" b="1" i="1" dirty="0" smtClean="0">
                <a:latin typeface="Book Antiqua" pitchFamily="18" charset="0"/>
              </a:rPr>
              <a:t>Speciális </a:t>
            </a:r>
            <a:r>
              <a:rPr lang="hu-HU" sz="1600" dirty="0" smtClean="0">
                <a:latin typeface="Book Antiqua" pitchFamily="18" charset="0"/>
              </a:rPr>
              <a:t>gombra. Egy újabb ablak jelenik meg, melyben a </a:t>
            </a:r>
            <a:r>
              <a:rPr lang="hu-HU" sz="1600" b="1" i="1" dirty="0" smtClean="0">
                <a:latin typeface="Book Antiqua" pitchFamily="18" charset="0"/>
              </a:rPr>
              <a:t>Szöveg körbefuttatása </a:t>
            </a:r>
            <a:r>
              <a:rPr lang="hu-HU" sz="1600" dirty="0" smtClean="0">
                <a:latin typeface="Book Antiqua" pitchFamily="18" charset="0"/>
              </a:rPr>
              <a:t>lap további lehetőségeket kínál. Válasszunk ki a megfelelőt, és kattintsunk az </a:t>
            </a:r>
            <a:r>
              <a:rPr lang="hu-HU" sz="1600" dirty="0" err="1" smtClean="0">
                <a:latin typeface="Book Antiqua" pitchFamily="18" charset="0"/>
              </a:rPr>
              <a:t>Ok-ra</a:t>
            </a:r>
            <a:r>
              <a:rPr lang="hu-HU" sz="1600" dirty="0" smtClean="0">
                <a:latin typeface="Book Antiqua" pitchFamily="18" charset="0"/>
              </a:rPr>
              <a:t>.</a:t>
            </a:r>
            <a:endParaRPr lang="hu-HU" sz="1600" dirty="0">
              <a:latin typeface="Book Antiqua" pitchFamily="18" charset="0"/>
            </a:endParaRPr>
          </a:p>
        </p:txBody>
      </p:sp>
      <p:pic>
        <p:nvPicPr>
          <p:cNvPr id="4" name="Kép 3" descr="5645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3215522"/>
            <a:ext cx="4788024" cy="3642478"/>
          </a:xfrm>
          <a:prstGeom prst="rect">
            <a:avLst/>
          </a:prstGeom>
        </p:spPr>
      </p:pic>
      <p:grpSp>
        <p:nvGrpSpPr>
          <p:cNvPr id="5" name="Csoportba foglalás 4"/>
          <p:cNvGrpSpPr/>
          <p:nvPr/>
        </p:nvGrpSpPr>
        <p:grpSpPr>
          <a:xfrm>
            <a:off x="611560" y="3600450"/>
            <a:ext cx="3429000" cy="3257550"/>
            <a:chOff x="5220072" y="3356992"/>
            <a:chExt cx="3429000" cy="3257550"/>
          </a:xfrm>
        </p:grpSpPr>
        <p:pic>
          <p:nvPicPr>
            <p:cNvPr id="6" name="Kép 5" descr="névtelen2.bmp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20072" y="3356992"/>
              <a:ext cx="3429000" cy="3257550"/>
            </a:xfrm>
            <a:prstGeom prst="rect">
              <a:avLst/>
            </a:prstGeom>
          </p:spPr>
        </p:pic>
        <p:sp>
          <p:nvSpPr>
            <p:cNvPr id="7" name="Ellipszis 6"/>
            <p:cNvSpPr/>
            <p:nvPr/>
          </p:nvSpPr>
          <p:spPr>
            <a:xfrm>
              <a:off x="5796136" y="4077072"/>
              <a:ext cx="2520280" cy="2448272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8" name="Balra nyíl feliratnak 7">
            <a:hlinkClick r:id="rId4" action="ppaction://hlinksldjump"/>
          </p:cNvPr>
          <p:cNvSpPr/>
          <p:nvPr/>
        </p:nvSpPr>
        <p:spPr>
          <a:xfrm>
            <a:off x="7452320" y="5949280"/>
            <a:ext cx="1224136" cy="720080"/>
          </a:xfrm>
          <a:prstGeom prst="leftArrowCallou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A képobjektum szöveg mögé helyezése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>
                <a:latin typeface="Book Antiqua" pitchFamily="18" charset="0"/>
              </a:rPr>
              <a:t>Kattintsunk egyszer a képre az egér jobb gombjával.</a:t>
            </a:r>
          </a:p>
          <a:p>
            <a:r>
              <a:rPr lang="hu-HU" sz="2400" dirty="0" smtClean="0">
                <a:latin typeface="Book Antiqua" pitchFamily="18" charset="0"/>
              </a:rPr>
              <a:t>Válasszuk a </a:t>
            </a:r>
            <a:r>
              <a:rPr lang="hu-HU" sz="2400" b="1" i="1" dirty="0" smtClean="0">
                <a:latin typeface="Book Antiqua" pitchFamily="18" charset="0"/>
              </a:rPr>
              <a:t>Sorrend</a:t>
            </a:r>
            <a:r>
              <a:rPr lang="hu-HU" sz="2400" i="1" dirty="0" smtClean="0">
                <a:latin typeface="Book Antiqua" pitchFamily="18" charset="0"/>
              </a:rPr>
              <a:t> </a:t>
            </a:r>
            <a:r>
              <a:rPr lang="hu-HU" sz="2400" dirty="0" smtClean="0">
                <a:latin typeface="Book Antiqua" pitchFamily="18" charset="0"/>
              </a:rPr>
              <a:t>menüpontot.</a:t>
            </a:r>
          </a:p>
          <a:p>
            <a:r>
              <a:rPr lang="hu-HU" sz="2400" dirty="0" smtClean="0">
                <a:latin typeface="Book Antiqua" pitchFamily="18" charset="0"/>
              </a:rPr>
              <a:t>Kattintsunk a </a:t>
            </a:r>
            <a:r>
              <a:rPr lang="hu-HU" sz="2400" b="1" i="1" dirty="0" smtClean="0">
                <a:latin typeface="Book Antiqua" pitchFamily="18" charset="0"/>
              </a:rPr>
              <a:t>Szöveg</a:t>
            </a:r>
            <a:r>
              <a:rPr lang="hu-HU" sz="2400" i="1" dirty="0" smtClean="0">
                <a:latin typeface="Book Antiqua" pitchFamily="18" charset="0"/>
              </a:rPr>
              <a:t> </a:t>
            </a:r>
            <a:r>
              <a:rPr lang="hu-HU" sz="2400" b="1" i="1" dirty="0" smtClean="0">
                <a:latin typeface="Book Antiqua" pitchFamily="18" charset="0"/>
              </a:rPr>
              <a:t>mögé</a:t>
            </a:r>
            <a:r>
              <a:rPr lang="hu-HU" sz="2400" i="1" dirty="0" smtClean="0">
                <a:latin typeface="Book Antiqua" pitchFamily="18" charset="0"/>
              </a:rPr>
              <a:t> </a:t>
            </a:r>
            <a:r>
              <a:rPr lang="hu-HU" sz="2400" b="1" i="1" dirty="0" smtClean="0">
                <a:latin typeface="Book Antiqua" pitchFamily="18" charset="0"/>
              </a:rPr>
              <a:t>küldés</a:t>
            </a:r>
            <a:r>
              <a:rPr lang="hu-HU" sz="2400" i="1" dirty="0" smtClean="0">
                <a:latin typeface="Book Antiqua" pitchFamily="18" charset="0"/>
              </a:rPr>
              <a:t> </a:t>
            </a:r>
            <a:r>
              <a:rPr lang="hu-HU" sz="2400" dirty="0" smtClean="0">
                <a:latin typeface="Book Antiqua" pitchFamily="18" charset="0"/>
              </a:rPr>
              <a:t>menüpontra.</a:t>
            </a:r>
            <a:endParaRPr lang="hu-HU" sz="2400" dirty="0">
              <a:latin typeface="Book Antiqua" pitchFamily="18" charset="0"/>
            </a:endParaRPr>
          </a:p>
        </p:txBody>
      </p:sp>
      <p:pic>
        <p:nvPicPr>
          <p:cNvPr id="4" name="Kép 3" descr="5645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3212976"/>
            <a:ext cx="6447627" cy="3331996"/>
          </a:xfrm>
          <a:prstGeom prst="rect">
            <a:avLst/>
          </a:prstGeom>
        </p:spPr>
      </p:pic>
      <p:sp>
        <p:nvSpPr>
          <p:cNvPr id="5" name="Balra nyíl feliratnak 4">
            <a:hlinkClick r:id="rId3" action="ppaction://hlinksldjump"/>
          </p:cNvPr>
          <p:cNvSpPr/>
          <p:nvPr/>
        </p:nvSpPr>
        <p:spPr>
          <a:xfrm>
            <a:off x="7452320" y="5949280"/>
            <a:ext cx="1224136" cy="720080"/>
          </a:xfrm>
          <a:prstGeom prst="leftArrowCallou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kép keretezése és </a:t>
            </a:r>
            <a:r>
              <a:rPr lang="hu-HU" dirty="0" err="1" smtClean="0"/>
              <a:t>háttére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4800" y="1554162"/>
            <a:ext cx="4339208" cy="4525963"/>
          </a:xfrm>
        </p:spPr>
        <p:txBody>
          <a:bodyPr>
            <a:normAutofit/>
          </a:bodyPr>
          <a:lstStyle/>
          <a:p>
            <a:r>
              <a:rPr lang="hu-HU" sz="1800" dirty="0" smtClean="0">
                <a:latin typeface="Book Antiqua" pitchFamily="18" charset="0"/>
              </a:rPr>
              <a:t>Kattintsunk egyszer a képre.</a:t>
            </a:r>
          </a:p>
          <a:p>
            <a:r>
              <a:rPr lang="hu-HU" sz="1800" dirty="0" smtClean="0">
                <a:latin typeface="Book Antiqua" pitchFamily="18" charset="0"/>
              </a:rPr>
              <a:t>Válasszuk a </a:t>
            </a:r>
            <a:r>
              <a:rPr lang="hu-HU" sz="1800" b="1" i="1" dirty="0" smtClean="0">
                <a:latin typeface="Book Antiqua" pitchFamily="18" charset="0"/>
              </a:rPr>
              <a:t>Formátum/Kép </a:t>
            </a:r>
            <a:r>
              <a:rPr lang="hu-HU" sz="1800" dirty="0" smtClean="0">
                <a:latin typeface="Book Antiqua" pitchFamily="18" charset="0"/>
              </a:rPr>
              <a:t>menüpontot.</a:t>
            </a:r>
          </a:p>
          <a:p>
            <a:r>
              <a:rPr lang="hu-HU" sz="1800" dirty="0" smtClean="0">
                <a:latin typeface="Book Antiqua" pitchFamily="18" charset="0"/>
              </a:rPr>
              <a:t>Válasszuk a </a:t>
            </a:r>
            <a:r>
              <a:rPr lang="hu-HU" sz="1800" b="1" i="1" dirty="0" smtClean="0">
                <a:latin typeface="Book Antiqua" pitchFamily="18" charset="0"/>
              </a:rPr>
              <a:t>Színek, vonalak </a:t>
            </a:r>
            <a:r>
              <a:rPr lang="hu-HU" sz="1800" dirty="0" smtClean="0">
                <a:latin typeface="Book Antiqua" pitchFamily="18" charset="0"/>
              </a:rPr>
              <a:t>lapot.</a:t>
            </a:r>
          </a:p>
          <a:p>
            <a:r>
              <a:rPr lang="hu-HU" sz="1800" dirty="0" smtClean="0">
                <a:latin typeface="Book Antiqua" pitchFamily="18" charset="0"/>
              </a:rPr>
              <a:t>A </a:t>
            </a:r>
            <a:r>
              <a:rPr lang="hu-HU" sz="1800" b="1" i="1" dirty="0" smtClean="0">
                <a:latin typeface="Book Antiqua" pitchFamily="18" charset="0"/>
              </a:rPr>
              <a:t>Vonal </a:t>
            </a:r>
            <a:r>
              <a:rPr lang="hu-HU" sz="1800" dirty="0" smtClean="0">
                <a:latin typeface="Book Antiqua" pitchFamily="18" charset="0"/>
              </a:rPr>
              <a:t>keretben először válasszunk a </a:t>
            </a:r>
            <a:r>
              <a:rPr lang="hu-HU" sz="1800" b="1" i="1" dirty="0" smtClean="0">
                <a:latin typeface="Book Antiqua" pitchFamily="18" charset="0"/>
              </a:rPr>
              <a:t>Szín </a:t>
            </a:r>
            <a:r>
              <a:rPr lang="hu-HU" sz="1800" dirty="0" smtClean="0">
                <a:latin typeface="Book Antiqua" pitchFamily="18" charset="0"/>
              </a:rPr>
              <a:t>listából egy színt.</a:t>
            </a:r>
          </a:p>
          <a:p>
            <a:r>
              <a:rPr lang="hu-HU" sz="1800" dirty="0" smtClean="0">
                <a:latin typeface="Book Antiqua" pitchFamily="18" charset="0"/>
              </a:rPr>
              <a:t>Adjuk meg a </a:t>
            </a:r>
            <a:r>
              <a:rPr lang="hu-HU" sz="1800" b="1" i="1" dirty="0" smtClean="0">
                <a:latin typeface="Book Antiqua" pitchFamily="18" charset="0"/>
              </a:rPr>
              <a:t>Szaggatott, Stílus </a:t>
            </a:r>
            <a:r>
              <a:rPr lang="hu-HU" sz="1800" dirty="0" smtClean="0">
                <a:latin typeface="Book Antiqua" pitchFamily="18" charset="0"/>
              </a:rPr>
              <a:t>és </a:t>
            </a:r>
            <a:r>
              <a:rPr lang="hu-HU" sz="1800" b="1" i="1" dirty="0" smtClean="0">
                <a:latin typeface="Book Antiqua" pitchFamily="18" charset="0"/>
              </a:rPr>
              <a:t>Vastagság </a:t>
            </a:r>
            <a:r>
              <a:rPr lang="hu-HU" sz="1800" dirty="0" smtClean="0">
                <a:latin typeface="Book Antiqua" pitchFamily="18" charset="0"/>
              </a:rPr>
              <a:t>listákban a megfelelő vonalformátumot.</a:t>
            </a:r>
          </a:p>
          <a:p>
            <a:r>
              <a:rPr lang="hu-HU" sz="1800" dirty="0" smtClean="0">
                <a:latin typeface="Book Antiqua" pitchFamily="18" charset="0"/>
              </a:rPr>
              <a:t>A </a:t>
            </a:r>
            <a:r>
              <a:rPr lang="hu-HU" sz="1800" b="1" i="1" dirty="0" smtClean="0">
                <a:latin typeface="Book Antiqua" pitchFamily="18" charset="0"/>
              </a:rPr>
              <a:t>Kitöltés </a:t>
            </a:r>
            <a:r>
              <a:rPr lang="hu-HU" sz="1800" dirty="0" smtClean="0">
                <a:latin typeface="Book Antiqua" pitchFamily="18" charset="0"/>
              </a:rPr>
              <a:t>keretben adjuk meg a háttér színét a </a:t>
            </a:r>
            <a:r>
              <a:rPr lang="hu-HU" sz="1800" b="1" i="1" dirty="0" smtClean="0">
                <a:latin typeface="Book Antiqua" pitchFamily="18" charset="0"/>
              </a:rPr>
              <a:t>Szín </a:t>
            </a:r>
            <a:r>
              <a:rPr lang="hu-HU" sz="1800" dirty="0" smtClean="0">
                <a:latin typeface="Book Antiqua" pitchFamily="18" charset="0"/>
              </a:rPr>
              <a:t>listából.</a:t>
            </a:r>
          </a:p>
          <a:p>
            <a:r>
              <a:rPr lang="hu-HU" sz="1800" b="1" i="1" dirty="0" err="1" smtClean="0">
                <a:latin typeface="Book Antiqua" pitchFamily="18" charset="0"/>
              </a:rPr>
              <a:t>OK</a:t>
            </a:r>
            <a:r>
              <a:rPr lang="hu-HU" sz="1800" i="1" dirty="0" err="1" smtClean="0">
                <a:latin typeface="Book Antiqua" pitchFamily="18" charset="0"/>
              </a:rPr>
              <a:t>-</a:t>
            </a:r>
            <a:r>
              <a:rPr lang="hu-HU" sz="1800" dirty="0" err="1" smtClean="0">
                <a:latin typeface="Book Antiqua" pitchFamily="18" charset="0"/>
              </a:rPr>
              <a:t>val</a:t>
            </a:r>
            <a:r>
              <a:rPr lang="hu-HU" sz="1800" dirty="0" smtClean="0">
                <a:latin typeface="Book Antiqua" pitchFamily="18" charset="0"/>
              </a:rPr>
              <a:t> lépjünk ki az ablakból.</a:t>
            </a:r>
            <a:endParaRPr lang="hu-HU" sz="1800" i="1" dirty="0">
              <a:latin typeface="Book Antiqua" pitchFamily="18" charset="0"/>
            </a:endParaRPr>
          </a:p>
        </p:txBody>
      </p:sp>
      <p:pic>
        <p:nvPicPr>
          <p:cNvPr id="4" name="Kép 3" descr="5645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1628800"/>
            <a:ext cx="4455205" cy="972615"/>
          </a:xfrm>
          <a:prstGeom prst="rect">
            <a:avLst/>
          </a:prstGeom>
        </p:spPr>
      </p:pic>
      <p:pic>
        <p:nvPicPr>
          <p:cNvPr id="5" name="Kép 4" descr="5645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3189507"/>
            <a:ext cx="3995936" cy="3322547"/>
          </a:xfrm>
          <a:prstGeom prst="rect">
            <a:avLst/>
          </a:prstGeom>
        </p:spPr>
      </p:pic>
      <p:sp>
        <p:nvSpPr>
          <p:cNvPr id="6" name="Balra nyíl feliratnak 5">
            <a:hlinkClick r:id="rId4" action="ppaction://hlinksldjump"/>
          </p:cNvPr>
          <p:cNvSpPr/>
          <p:nvPr/>
        </p:nvSpPr>
        <p:spPr>
          <a:xfrm>
            <a:off x="7452320" y="5949280"/>
            <a:ext cx="1224136" cy="720080"/>
          </a:xfrm>
          <a:prstGeom prst="leftArrowCallou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500"/>
                            </p:stCondLst>
                            <p:childTnLst>
                              <p:par>
                                <p:cTn id="58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HORGONY BEÁLLÍTÁSAI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4800" y="1554162"/>
            <a:ext cx="4339208" cy="4525963"/>
          </a:xfrm>
        </p:spPr>
        <p:txBody>
          <a:bodyPr>
            <a:normAutofit fontScale="62500" lnSpcReduction="20000"/>
          </a:bodyPr>
          <a:lstStyle/>
          <a:p>
            <a:r>
              <a:rPr lang="hu-HU" dirty="0" smtClean="0">
                <a:latin typeface="Book Antiqua" pitchFamily="18" charset="0"/>
              </a:rPr>
              <a:t>Kattintsunk egyszer a képre.</a:t>
            </a:r>
          </a:p>
          <a:p>
            <a:r>
              <a:rPr lang="hu-HU" dirty="0" smtClean="0">
                <a:latin typeface="Book Antiqua" pitchFamily="18" charset="0"/>
              </a:rPr>
              <a:t>Válasszuk a </a:t>
            </a:r>
            <a:r>
              <a:rPr lang="hu-HU" b="1" i="1" dirty="0" smtClean="0">
                <a:latin typeface="Book Antiqua" pitchFamily="18" charset="0"/>
              </a:rPr>
              <a:t>Formátum/Kép </a:t>
            </a:r>
            <a:r>
              <a:rPr lang="hu-HU" dirty="0" smtClean="0">
                <a:latin typeface="Book Antiqua" pitchFamily="18" charset="0"/>
              </a:rPr>
              <a:t>menüpontot.</a:t>
            </a:r>
          </a:p>
          <a:p>
            <a:r>
              <a:rPr lang="hu-HU" dirty="0" smtClean="0">
                <a:latin typeface="Book Antiqua" pitchFamily="18" charset="0"/>
              </a:rPr>
              <a:t>Válasszuk a </a:t>
            </a:r>
            <a:r>
              <a:rPr lang="hu-HU" b="1" i="1" dirty="0" smtClean="0">
                <a:latin typeface="Book Antiqua" pitchFamily="18" charset="0"/>
              </a:rPr>
              <a:t>Pozíció </a:t>
            </a:r>
            <a:r>
              <a:rPr lang="hu-HU" dirty="0" smtClean="0">
                <a:latin typeface="Book Antiqua" pitchFamily="18" charset="0"/>
              </a:rPr>
              <a:t>lapot.</a:t>
            </a:r>
          </a:p>
          <a:p>
            <a:r>
              <a:rPr lang="hu-HU" dirty="0" smtClean="0">
                <a:latin typeface="Book Antiqua" pitchFamily="18" charset="0"/>
              </a:rPr>
              <a:t>Kapcsoljuk be az </a:t>
            </a:r>
            <a:r>
              <a:rPr lang="hu-HU" b="1" i="1" dirty="0" smtClean="0">
                <a:latin typeface="Book Antiqua" pitchFamily="18" charset="0"/>
              </a:rPr>
              <a:t>Objektum áthelyezése a szöveggel </a:t>
            </a:r>
            <a:r>
              <a:rPr lang="hu-HU" dirty="0" smtClean="0">
                <a:latin typeface="Book Antiqua" pitchFamily="18" charset="0"/>
              </a:rPr>
              <a:t>kapcsolót, ha azt akarjuk, hogy a szöveg és a képobjektum ne kerülhessen külön oldalra.</a:t>
            </a:r>
          </a:p>
          <a:p>
            <a:r>
              <a:rPr lang="hu-HU" dirty="0" smtClean="0">
                <a:latin typeface="Book Antiqua" pitchFamily="18" charset="0"/>
              </a:rPr>
              <a:t>Kapcsoljuk be a </a:t>
            </a:r>
            <a:r>
              <a:rPr lang="hu-HU" b="1" i="1" dirty="0" smtClean="0">
                <a:latin typeface="Book Antiqua" pitchFamily="18" charset="0"/>
              </a:rPr>
              <a:t>Horgony zárolása </a:t>
            </a:r>
            <a:r>
              <a:rPr lang="hu-HU" dirty="0" smtClean="0">
                <a:latin typeface="Book Antiqua" pitchFamily="18" charset="0"/>
              </a:rPr>
              <a:t>kapcsolót, ha nem akarjuk, hogy a képobjektum elválasztható legyen a bekezdéstől.</a:t>
            </a:r>
          </a:p>
          <a:p>
            <a:r>
              <a:rPr lang="hu-HU" b="1" i="1" dirty="0" err="1" smtClean="0">
                <a:latin typeface="Book Antiqua" pitchFamily="18" charset="0"/>
              </a:rPr>
              <a:t>Ok</a:t>
            </a:r>
            <a:r>
              <a:rPr lang="hu-HU" i="1" dirty="0" err="1" smtClean="0">
                <a:latin typeface="Book Antiqua" pitchFamily="18" charset="0"/>
              </a:rPr>
              <a:t>-</a:t>
            </a:r>
            <a:r>
              <a:rPr lang="hu-HU" dirty="0" err="1" smtClean="0">
                <a:latin typeface="Book Antiqua" pitchFamily="18" charset="0"/>
              </a:rPr>
              <a:t>val</a:t>
            </a:r>
            <a:r>
              <a:rPr lang="hu-HU" dirty="0" smtClean="0">
                <a:latin typeface="Book Antiqua" pitchFamily="18" charset="0"/>
              </a:rPr>
              <a:t> lépjünk ki az ablakból.</a:t>
            </a:r>
            <a:endParaRPr lang="hu-HU" i="1" dirty="0">
              <a:latin typeface="Book Antiqua" pitchFamily="18" charset="0"/>
            </a:endParaRPr>
          </a:p>
        </p:txBody>
      </p:sp>
      <p:grpSp>
        <p:nvGrpSpPr>
          <p:cNvPr id="8" name="Csoportba foglalás 7"/>
          <p:cNvGrpSpPr/>
          <p:nvPr/>
        </p:nvGrpSpPr>
        <p:grpSpPr>
          <a:xfrm>
            <a:off x="4355976" y="1772816"/>
            <a:ext cx="4788024" cy="3560068"/>
            <a:chOff x="4355976" y="1772816"/>
            <a:chExt cx="4788024" cy="3560068"/>
          </a:xfrm>
        </p:grpSpPr>
        <p:pic>
          <p:nvPicPr>
            <p:cNvPr id="4" name="Kép 3" descr="5645.bmp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73614" y="1772816"/>
              <a:ext cx="4670386" cy="3560068"/>
            </a:xfrm>
            <a:prstGeom prst="rect">
              <a:avLst/>
            </a:prstGeom>
          </p:spPr>
        </p:pic>
        <p:sp>
          <p:nvSpPr>
            <p:cNvPr id="5" name="Ellipszis 4"/>
            <p:cNvSpPr/>
            <p:nvPr/>
          </p:nvSpPr>
          <p:spPr>
            <a:xfrm>
              <a:off x="4427984" y="1988840"/>
              <a:ext cx="936104" cy="36004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" name="Ellipszis 5"/>
            <p:cNvSpPr/>
            <p:nvPr/>
          </p:nvSpPr>
          <p:spPr>
            <a:xfrm>
              <a:off x="4355976" y="4437112"/>
              <a:ext cx="2160240" cy="432048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Ellipszis 6"/>
            <p:cNvSpPr/>
            <p:nvPr/>
          </p:nvSpPr>
          <p:spPr>
            <a:xfrm>
              <a:off x="7452320" y="4941168"/>
              <a:ext cx="1080120" cy="36004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9" name="Balra nyíl feliratnak 8">
            <a:hlinkClick r:id="rId3" action="ppaction://hlinksldjump"/>
          </p:cNvPr>
          <p:cNvSpPr/>
          <p:nvPr/>
        </p:nvSpPr>
        <p:spPr>
          <a:xfrm>
            <a:off x="7452320" y="5949280"/>
            <a:ext cx="1224136" cy="720080"/>
          </a:xfrm>
          <a:prstGeom prst="leftArrowCallou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4400" dirty="0" smtClean="0">
                <a:latin typeface="Book Antiqua" pitchFamily="18" charset="0"/>
              </a:rPr>
              <a:t>Informatikai füzetek</a:t>
            </a:r>
            <a:r>
              <a:rPr lang="hu-HU" sz="4400" dirty="0" smtClean="0">
                <a:latin typeface="Book Antiqua" pitchFamily="18" charset="0"/>
              </a:rPr>
              <a:t>:</a:t>
            </a:r>
            <a:endParaRPr lang="hu-HU" sz="4400" dirty="0" smtClean="0">
              <a:latin typeface="Book Antiqua" pitchFamily="18" charset="0"/>
            </a:endParaRPr>
          </a:p>
          <a:p>
            <a:pPr algn="ctr">
              <a:buNone/>
            </a:pPr>
            <a:r>
              <a:rPr lang="hu-HU" sz="4400" dirty="0" smtClean="0">
                <a:latin typeface="Book Antiqua" pitchFamily="18" charset="0"/>
              </a:rPr>
              <a:t>Bodnár István – </a:t>
            </a:r>
            <a:r>
              <a:rPr lang="hu-HU" sz="4400" dirty="0" err="1" smtClean="0">
                <a:latin typeface="Book Antiqua" pitchFamily="18" charset="0"/>
              </a:rPr>
              <a:t>Magyary</a:t>
            </a:r>
            <a:r>
              <a:rPr lang="hu-HU" sz="4400" dirty="0" smtClean="0">
                <a:latin typeface="Book Antiqua" pitchFamily="18" charset="0"/>
              </a:rPr>
              <a:t> </a:t>
            </a:r>
            <a:r>
              <a:rPr lang="hu-HU" sz="4400" dirty="0" smtClean="0">
                <a:latin typeface="Book Antiqua" pitchFamily="18" charset="0"/>
              </a:rPr>
              <a:t>Gyula</a:t>
            </a:r>
          </a:p>
          <a:p>
            <a:pPr algn="ctr">
              <a:buNone/>
            </a:pPr>
            <a:r>
              <a:rPr lang="hu-HU" sz="4400" dirty="0" smtClean="0">
                <a:latin typeface="Book Antiqua" pitchFamily="18" charset="0"/>
              </a:rPr>
              <a:t>Szövegszerkesztés</a:t>
            </a:r>
            <a:endParaRPr lang="hu-HU" sz="4400" dirty="0">
              <a:latin typeface="Book Antiqua" pitchFamily="18" charset="0"/>
            </a:endParaRPr>
          </a:p>
          <a:p>
            <a:pPr>
              <a:buNone/>
            </a:pPr>
            <a:endParaRPr lang="hu-HU" sz="4400" dirty="0" smtClean="0">
              <a:latin typeface="Book Antiqua" pitchFamily="18" charset="0"/>
            </a:endParaRPr>
          </a:p>
          <a:p>
            <a:pPr>
              <a:buNone/>
            </a:pPr>
            <a:endParaRPr lang="hu-HU" sz="4400" dirty="0" smtClean="0">
              <a:latin typeface="Book Antiqua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427984" y="5085184"/>
            <a:ext cx="37444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800" dirty="0" smtClean="0">
                <a:solidFill>
                  <a:schemeClr val="accent1">
                    <a:lumMod val="50000"/>
                  </a:schemeClr>
                </a:solidFill>
              </a:rPr>
              <a:t>VÉGE</a:t>
            </a:r>
            <a:endParaRPr lang="hu-HU" sz="8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Képek beillesztése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>
                <a:latin typeface="Book Antiqua" pitchFamily="18" charset="0"/>
              </a:rPr>
              <a:t>Képek szerkesztéséhez több lehetőség is van:</a:t>
            </a:r>
          </a:p>
          <a:p>
            <a:pPr lvl="1"/>
            <a:r>
              <a:rPr lang="hu-HU" sz="1800" dirty="0" smtClean="0">
                <a:latin typeface="Book Antiqua" pitchFamily="18" charset="0"/>
              </a:rPr>
              <a:t>Fájlban tárolt képet illesztünk be a </a:t>
            </a:r>
            <a:r>
              <a:rPr lang="hu-HU" sz="1800" dirty="0" smtClean="0">
                <a:latin typeface="Book Antiqua" pitchFamily="18" charset="0"/>
              </a:rPr>
              <a:t>szövegbe.</a:t>
            </a:r>
          </a:p>
          <a:p>
            <a:pPr lvl="1"/>
            <a:r>
              <a:rPr lang="hu-HU" sz="1800" dirty="0" smtClean="0">
                <a:latin typeface="Book Antiqua" pitchFamily="18" charset="0"/>
              </a:rPr>
              <a:t>A </a:t>
            </a:r>
            <a:r>
              <a:rPr lang="hu-HU" sz="1800" dirty="0" smtClean="0">
                <a:latin typeface="Book Antiqua" pitchFamily="18" charset="0"/>
              </a:rPr>
              <a:t>vágólapon keresztül egy másik alkalmazásból másolunk át képet a </a:t>
            </a:r>
            <a:r>
              <a:rPr lang="hu-HU" sz="1800" dirty="0" smtClean="0">
                <a:latin typeface="Book Antiqua" pitchFamily="18" charset="0"/>
              </a:rPr>
              <a:t>szövegbe.</a:t>
            </a:r>
            <a:r>
              <a:rPr lang="hu-HU" sz="1800" dirty="0" smtClean="0">
                <a:latin typeface="Book Antiqua" pitchFamily="18" charset="0"/>
              </a:rPr>
              <a:t> </a:t>
            </a:r>
          </a:p>
          <a:p>
            <a:pPr marL="358775" lvl="1">
              <a:buNone/>
            </a:pPr>
            <a:r>
              <a:rPr lang="hu-HU" sz="2400" dirty="0" smtClean="0">
                <a:latin typeface="Book Antiqua" pitchFamily="18" charset="0"/>
              </a:rPr>
              <a:t>A </a:t>
            </a:r>
            <a:r>
              <a:rPr lang="hu-HU" sz="2400" dirty="0" err="1" smtClean="0">
                <a:latin typeface="Book Antiqua" pitchFamily="18" charset="0"/>
              </a:rPr>
              <a:t>Word-höz</a:t>
            </a:r>
            <a:r>
              <a:rPr lang="hu-HU" sz="2400" dirty="0" smtClean="0">
                <a:latin typeface="Book Antiqua" pitchFamily="18" charset="0"/>
              </a:rPr>
              <a:t> adnak egy hasznos kis képgyűjteményt, ami a </a:t>
            </a:r>
            <a:r>
              <a:rPr lang="hu-HU" sz="2400" dirty="0" err="1" smtClean="0">
                <a:latin typeface="Book Antiqua" pitchFamily="18" charset="0"/>
              </a:rPr>
              <a:t>Clipart</a:t>
            </a:r>
            <a:r>
              <a:rPr lang="hu-HU" sz="2400" dirty="0" smtClean="0">
                <a:latin typeface="Book Antiqua" pitchFamily="18" charset="0"/>
              </a:rPr>
              <a:t> alkönyvtárban található.</a:t>
            </a:r>
            <a:endParaRPr lang="hu-HU" sz="2400" dirty="0">
              <a:latin typeface="Book Antiqua" pitchFamily="18" charset="0"/>
            </a:endParaRPr>
          </a:p>
        </p:txBody>
      </p:sp>
      <p:grpSp>
        <p:nvGrpSpPr>
          <p:cNvPr id="6" name="Csoportba foglalás 5"/>
          <p:cNvGrpSpPr/>
          <p:nvPr/>
        </p:nvGrpSpPr>
        <p:grpSpPr>
          <a:xfrm>
            <a:off x="2411760" y="4149080"/>
            <a:ext cx="4212332" cy="2366516"/>
            <a:chOff x="2411760" y="4149080"/>
            <a:chExt cx="4212332" cy="2366516"/>
          </a:xfrm>
        </p:grpSpPr>
        <p:pic>
          <p:nvPicPr>
            <p:cNvPr id="4" name="Kép 3" descr="w7_kep_fajlbol_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99792" y="4293096"/>
              <a:ext cx="3924300" cy="2222500"/>
            </a:xfrm>
            <a:prstGeom prst="rect">
              <a:avLst/>
            </a:prstGeom>
          </p:spPr>
        </p:pic>
        <p:sp>
          <p:nvSpPr>
            <p:cNvPr id="5" name="Ellipszis 4"/>
            <p:cNvSpPr/>
            <p:nvPr/>
          </p:nvSpPr>
          <p:spPr>
            <a:xfrm>
              <a:off x="2411760" y="4149080"/>
              <a:ext cx="1080120" cy="1152128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</p:spTree>
  </p:cSld>
  <p:clrMapOvr>
    <a:masterClrMapping/>
  </p:clrMapOvr>
  <p:transition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Kép elhelyezkedése a dokumentumban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>
                <a:latin typeface="Book Antiqua" pitchFamily="18" charset="0"/>
              </a:rPr>
              <a:t>Képet többféleképpen is beilleszthetünk egy dokumentumba. </a:t>
            </a:r>
          </a:p>
          <a:p>
            <a:r>
              <a:rPr lang="hu-HU" sz="2400" dirty="0" smtClean="0">
                <a:latin typeface="Book Antiqua" pitchFamily="18" charset="0"/>
              </a:rPr>
              <a:t>A képobjektumot a következő módokon helyezhetjük el:</a:t>
            </a:r>
          </a:p>
          <a:p>
            <a:pPr lvl="1"/>
            <a:r>
              <a:rPr lang="hu-HU" sz="2000" dirty="0" smtClean="0">
                <a:latin typeface="Book Antiqua" pitchFamily="18" charset="0"/>
              </a:rPr>
              <a:t>Négyzetesen körbefuttatva szöveggel.</a:t>
            </a:r>
          </a:p>
          <a:p>
            <a:pPr lvl="1"/>
            <a:r>
              <a:rPr lang="hu-HU" sz="2000" dirty="0" smtClean="0">
                <a:latin typeface="Book Antiqua" pitchFamily="18" charset="0"/>
              </a:rPr>
              <a:t>Szorosan körbefuttatva szöveggel.</a:t>
            </a:r>
          </a:p>
          <a:p>
            <a:pPr lvl="1"/>
            <a:r>
              <a:rPr lang="hu-HU" sz="2000" dirty="0" smtClean="0">
                <a:latin typeface="Book Antiqua" pitchFamily="18" charset="0"/>
              </a:rPr>
              <a:t>Keresztülfuttatva szöveggel.</a:t>
            </a:r>
          </a:p>
          <a:p>
            <a:pPr lvl="1"/>
            <a:r>
              <a:rPr lang="hu-HU" sz="2000" dirty="0" smtClean="0">
                <a:latin typeface="Book Antiqua" pitchFamily="18" charset="0"/>
              </a:rPr>
              <a:t>A szöveg mögé helyezve.</a:t>
            </a:r>
          </a:p>
          <a:p>
            <a:pPr lvl="1"/>
            <a:r>
              <a:rPr lang="hu-HU" sz="2000" dirty="0" smtClean="0">
                <a:latin typeface="Book Antiqua" pitchFamily="18" charset="0"/>
              </a:rPr>
              <a:t>Szöveg körbefutás nélkül.</a:t>
            </a:r>
          </a:p>
        </p:txBody>
      </p:sp>
      <p:grpSp>
        <p:nvGrpSpPr>
          <p:cNvPr id="8" name="Csoportba foglalás 7"/>
          <p:cNvGrpSpPr/>
          <p:nvPr/>
        </p:nvGrpSpPr>
        <p:grpSpPr>
          <a:xfrm>
            <a:off x="5220072" y="3356992"/>
            <a:ext cx="3429000" cy="3257550"/>
            <a:chOff x="5220072" y="3356992"/>
            <a:chExt cx="3429000" cy="3257550"/>
          </a:xfrm>
        </p:grpSpPr>
        <p:pic>
          <p:nvPicPr>
            <p:cNvPr id="6" name="Kép 5" descr="névtelen2.bmp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20072" y="3356992"/>
              <a:ext cx="3429000" cy="3257550"/>
            </a:xfrm>
            <a:prstGeom prst="rect">
              <a:avLst/>
            </a:prstGeom>
          </p:spPr>
        </p:pic>
        <p:sp>
          <p:nvSpPr>
            <p:cNvPr id="7" name="Ellipszis 6"/>
            <p:cNvSpPr/>
            <p:nvPr/>
          </p:nvSpPr>
          <p:spPr>
            <a:xfrm>
              <a:off x="5796136" y="4077072"/>
              <a:ext cx="2520280" cy="2448272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</p:spTree>
  </p:cSld>
  <p:clrMapOvr>
    <a:masterClrMapping/>
  </p:clrMapOvr>
  <p:transition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képobjektum-bekezdés kapcsolat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>
                <a:latin typeface="Book Antiqua" pitchFamily="18" charset="0"/>
              </a:rPr>
              <a:t>Minden objektum kapcsolódik egy bekezdéshez. Ha az objektumot kijelöljük, egy horgony jelenik </a:t>
            </a:r>
            <a:r>
              <a:rPr lang="hu-HU" sz="2400" dirty="0" smtClean="0">
                <a:latin typeface="Book Antiqua" pitchFamily="18" charset="0"/>
              </a:rPr>
              <a:t>meg </a:t>
            </a:r>
            <a:r>
              <a:rPr lang="hu-HU" sz="2400" dirty="0" smtClean="0">
                <a:latin typeface="Book Antiqua" pitchFamily="18" charset="0"/>
              </a:rPr>
              <a:t>azelőtt a bekezdés előtt, amelyhez kapcsolódik. A bekezdés és a hozzá tartozó kép alapértelmezésben nem kerülhet külön oldalra, de ez a lehetőség kikapcsolható.</a:t>
            </a:r>
            <a:endParaRPr lang="hu-HU" sz="2400" dirty="0">
              <a:latin typeface="Book Antiqua" pitchFamily="18" charset="0"/>
            </a:endParaRPr>
          </a:p>
        </p:txBody>
      </p:sp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Méretezés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>
                <a:latin typeface="Book Antiqua" pitchFamily="18" charset="0"/>
              </a:rPr>
              <a:t>A képnek két mérete adható meg: a </a:t>
            </a:r>
            <a:r>
              <a:rPr lang="hu-HU" sz="2400" b="1" i="1" dirty="0" smtClean="0">
                <a:latin typeface="Book Antiqua" pitchFamily="18" charset="0"/>
              </a:rPr>
              <a:t>szélessége</a:t>
            </a:r>
            <a:r>
              <a:rPr lang="hu-HU" sz="2400" dirty="0" smtClean="0">
                <a:latin typeface="Book Antiqua" pitchFamily="18" charset="0"/>
              </a:rPr>
              <a:t> és a </a:t>
            </a:r>
            <a:r>
              <a:rPr lang="hu-HU" sz="2400" b="1" i="1" dirty="0" smtClean="0">
                <a:latin typeface="Book Antiqua" pitchFamily="18" charset="0"/>
              </a:rPr>
              <a:t>magassága</a:t>
            </a:r>
            <a:r>
              <a:rPr lang="hu-HU" sz="2400" dirty="0" smtClean="0">
                <a:latin typeface="Book Antiqua" pitchFamily="18" charset="0"/>
              </a:rPr>
              <a:t>. A két méretet egymástól függetlenül is megváltoztathatjuk. </a:t>
            </a:r>
            <a:r>
              <a:rPr lang="hu-HU" sz="2400" dirty="0" smtClean="0">
                <a:latin typeface="Book Antiqua" pitchFamily="18" charset="0"/>
              </a:rPr>
              <a:t>Ekkor a kép torzul: lapul, vagy hosszúkás lesz, de  </a:t>
            </a:r>
            <a:r>
              <a:rPr lang="hu-HU" sz="2400" dirty="0" smtClean="0">
                <a:latin typeface="Book Antiqua" pitchFamily="18" charset="0"/>
              </a:rPr>
              <a:t>elkerülhetjük, ha a méretváltoztatás előtt a </a:t>
            </a:r>
            <a:r>
              <a:rPr lang="hu-HU" sz="2400" b="1" i="1" dirty="0" smtClean="0">
                <a:latin typeface="Book Antiqua" pitchFamily="18" charset="0"/>
              </a:rPr>
              <a:t>méretarányt</a:t>
            </a:r>
            <a:r>
              <a:rPr lang="hu-HU" sz="2400" dirty="0" smtClean="0">
                <a:latin typeface="Book Antiqua" pitchFamily="18" charset="0"/>
              </a:rPr>
              <a:t> </a:t>
            </a:r>
            <a:r>
              <a:rPr lang="hu-HU" sz="2400" b="1" i="1" dirty="0" smtClean="0">
                <a:latin typeface="Book Antiqua" pitchFamily="18" charset="0"/>
              </a:rPr>
              <a:t>rögzítjük</a:t>
            </a:r>
            <a:r>
              <a:rPr lang="hu-HU" sz="2400" dirty="0" smtClean="0">
                <a:latin typeface="Book Antiqua" pitchFamily="18" charset="0"/>
              </a:rPr>
              <a:t>.</a:t>
            </a:r>
          </a:p>
        </p:txBody>
      </p:sp>
      <p:pic>
        <p:nvPicPr>
          <p:cNvPr id="9" name="Tartalom helye 8" descr="5645.bmp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6" y="1772816"/>
            <a:ext cx="3762375" cy="3952875"/>
          </a:xfrm>
        </p:spPr>
      </p:pic>
      <p:sp>
        <p:nvSpPr>
          <p:cNvPr id="7" name="Ellipszis 6"/>
          <p:cNvSpPr/>
          <p:nvPr/>
        </p:nvSpPr>
        <p:spPr>
          <a:xfrm>
            <a:off x="4932040" y="2420888"/>
            <a:ext cx="2808312" cy="72008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build="p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Kezelési leírások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smtClean="0">
                <a:latin typeface="Book Antiqua" pitchFamily="18" charset="0"/>
                <a:hlinkClick r:id="rId2" action="ppaction://hlinksldjump"/>
              </a:rPr>
              <a:t>Fájlban tárolt kép beillesztése</a:t>
            </a:r>
            <a:endParaRPr lang="hu-HU" dirty="0" smtClean="0">
              <a:latin typeface="Book Antiqua" pitchFamily="18" charset="0"/>
            </a:endParaRPr>
          </a:p>
          <a:p>
            <a:r>
              <a:rPr lang="hu-HU" dirty="0" smtClean="0">
                <a:latin typeface="Book Antiqua" pitchFamily="18" charset="0"/>
                <a:hlinkClick r:id="rId3" action="ppaction://hlinksldjump"/>
              </a:rPr>
              <a:t>Kép beillesztése a </a:t>
            </a:r>
            <a:r>
              <a:rPr lang="hu-HU" dirty="0" err="1" smtClean="0">
                <a:latin typeface="Book Antiqua" pitchFamily="18" charset="0"/>
                <a:hlinkClick r:id="rId3" action="ppaction://hlinksldjump"/>
              </a:rPr>
              <a:t>Clipart-ból</a:t>
            </a:r>
            <a:endParaRPr lang="hu-HU" dirty="0" smtClean="0">
              <a:latin typeface="Book Antiqua" pitchFamily="18" charset="0"/>
            </a:endParaRPr>
          </a:p>
          <a:p>
            <a:r>
              <a:rPr lang="hu-HU" dirty="0" smtClean="0">
                <a:latin typeface="Book Antiqua" pitchFamily="18" charset="0"/>
                <a:hlinkClick r:id="rId4" action="ppaction://hlinksldjump"/>
              </a:rPr>
              <a:t>Kép beillesztése a vágólapról</a:t>
            </a:r>
            <a:endParaRPr lang="hu-HU" dirty="0" smtClean="0">
              <a:latin typeface="Book Antiqua" pitchFamily="18" charset="0"/>
            </a:endParaRPr>
          </a:p>
          <a:p>
            <a:r>
              <a:rPr lang="hu-HU" dirty="0" smtClean="0">
                <a:latin typeface="Book Antiqua" pitchFamily="18" charset="0"/>
                <a:hlinkClick r:id="rId5" action="ppaction://hlinksldjump"/>
              </a:rPr>
              <a:t>A kép méretének módosítása</a:t>
            </a:r>
            <a:endParaRPr lang="hu-HU" dirty="0" smtClean="0">
              <a:latin typeface="Book Antiqua" pitchFamily="18" charset="0"/>
            </a:endParaRPr>
          </a:p>
          <a:p>
            <a:r>
              <a:rPr lang="hu-HU" dirty="0" smtClean="0">
                <a:latin typeface="Book Antiqua" pitchFamily="18" charset="0"/>
                <a:hlinkClick r:id="rId6" action="ppaction://hlinksldjump"/>
              </a:rPr>
              <a:t>A kép helyzetének megadása</a:t>
            </a:r>
            <a:endParaRPr lang="hu-HU" dirty="0" smtClean="0">
              <a:latin typeface="Book Antiqua" pitchFamily="18" charset="0"/>
            </a:endParaRPr>
          </a:p>
          <a:p>
            <a:r>
              <a:rPr lang="hu-HU" dirty="0" smtClean="0">
                <a:latin typeface="Book Antiqua" pitchFamily="18" charset="0"/>
                <a:hlinkClick r:id="rId7" action="ppaction://hlinksldjump"/>
              </a:rPr>
              <a:t>A képobjektum pontos méretének megadása</a:t>
            </a:r>
            <a:endParaRPr lang="hu-HU" dirty="0" smtClean="0">
              <a:latin typeface="Book Antiqua" pitchFamily="18" charset="0"/>
            </a:endParaRPr>
          </a:p>
          <a:p>
            <a:r>
              <a:rPr lang="hu-HU" dirty="0" smtClean="0">
                <a:latin typeface="Book Antiqua" pitchFamily="18" charset="0"/>
                <a:hlinkClick r:id="rId8" action="ppaction://hlinksldjump"/>
              </a:rPr>
              <a:t>A képobjektum pontos helyzetének megadása</a:t>
            </a:r>
            <a:endParaRPr lang="hu-HU" dirty="0" smtClean="0">
              <a:latin typeface="Book Antiqua" pitchFamily="18" charset="0"/>
            </a:endParaRPr>
          </a:p>
          <a:p>
            <a:r>
              <a:rPr lang="hu-HU" dirty="0" smtClean="0">
                <a:latin typeface="Book Antiqua" pitchFamily="18" charset="0"/>
                <a:hlinkClick r:id="rId9" action="ppaction://hlinksldjump"/>
              </a:rPr>
              <a:t>A képobjektum körbefolytatása szöveggel (Word 97)</a:t>
            </a:r>
            <a:endParaRPr lang="hu-HU" dirty="0" smtClean="0">
              <a:latin typeface="Book Antiqua" pitchFamily="18" charset="0"/>
            </a:endParaRPr>
          </a:p>
          <a:p>
            <a:r>
              <a:rPr lang="hu-HU" dirty="0" smtClean="0">
                <a:latin typeface="Book Antiqua" pitchFamily="18" charset="0"/>
                <a:hlinkClick r:id="rId10" action="ppaction://hlinksldjump"/>
              </a:rPr>
              <a:t>A képobjektum körbefolytatása szöveggel (Word 2000)</a:t>
            </a:r>
            <a:endParaRPr lang="hu-HU" dirty="0" smtClean="0">
              <a:latin typeface="Book Antiqua" pitchFamily="18" charset="0"/>
            </a:endParaRPr>
          </a:p>
          <a:p>
            <a:r>
              <a:rPr lang="hu-HU" dirty="0" smtClean="0">
                <a:latin typeface="Book Antiqua" pitchFamily="18" charset="0"/>
                <a:hlinkClick r:id="rId11" action="ppaction://hlinksldjump"/>
              </a:rPr>
              <a:t>A képobjektum szöveg mögé helyezése</a:t>
            </a:r>
            <a:endParaRPr lang="hu-HU" dirty="0" smtClean="0">
              <a:latin typeface="Book Antiqua" pitchFamily="18" charset="0"/>
            </a:endParaRPr>
          </a:p>
          <a:p>
            <a:r>
              <a:rPr lang="hu-HU" dirty="0" smtClean="0">
                <a:latin typeface="Book Antiqua" pitchFamily="18" charset="0"/>
                <a:hlinkClick r:id="rId12" action="ppaction://hlinksldjump"/>
              </a:rPr>
              <a:t>A kép keretezése és háttere</a:t>
            </a:r>
            <a:endParaRPr lang="hu-HU" dirty="0" smtClean="0">
              <a:latin typeface="Book Antiqua" pitchFamily="18" charset="0"/>
            </a:endParaRPr>
          </a:p>
          <a:p>
            <a:r>
              <a:rPr lang="hu-HU" dirty="0" smtClean="0">
                <a:latin typeface="Book Antiqua" pitchFamily="18" charset="0"/>
                <a:hlinkClick r:id="rId13" action="ppaction://hlinksldjump"/>
              </a:rPr>
              <a:t>A horgony beállításai</a:t>
            </a:r>
            <a:endParaRPr lang="hu-HU" dirty="0" smtClean="0">
              <a:latin typeface="Book Antiqua" pitchFamily="18" charset="0"/>
            </a:endParaRPr>
          </a:p>
        </p:txBody>
      </p:sp>
      <p:sp>
        <p:nvSpPr>
          <p:cNvPr id="4" name="Akciógomb: Végére 3">
            <a:hlinkClick r:id="rId14" action="ppaction://hlinksldjump" highlightClick="1"/>
          </p:cNvPr>
          <p:cNvSpPr/>
          <p:nvPr/>
        </p:nvSpPr>
        <p:spPr>
          <a:xfrm>
            <a:off x="7092280" y="5949280"/>
            <a:ext cx="1872208" cy="90872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Fájlban tárolt kép beillesztése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>
                <a:latin typeface="Book Antiqua" pitchFamily="18" charset="0"/>
              </a:rPr>
              <a:t>Vigyük oda a kurzort, ahová a képet akarjuk illeszteni</a:t>
            </a:r>
          </a:p>
          <a:p>
            <a:r>
              <a:rPr lang="hu-HU" sz="2400" dirty="0" smtClean="0">
                <a:latin typeface="Book Antiqua" pitchFamily="18" charset="0"/>
              </a:rPr>
              <a:t>Kattintsunk a </a:t>
            </a:r>
            <a:r>
              <a:rPr lang="hu-HU" sz="2400" b="1" i="1" dirty="0" smtClean="0">
                <a:latin typeface="Book Antiqua" pitchFamily="18" charset="0"/>
              </a:rPr>
              <a:t>Beszúrás/Kép</a:t>
            </a:r>
            <a:r>
              <a:rPr lang="hu-HU" sz="2400" i="1" dirty="0" smtClean="0">
                <a:latin typeface="Book Antiqua" pitchFamily="18" charset="0"/>
              </a:rPr>
              <a:t>…</a:t>
            </a:r>
            <a:r>
              <a:rPr lang="hu-HU" sz="2400" dirty="0" smtClean="0">
                <a:latin typeface="Book Antiqua" pitchFamily="18" charset="0"/>
              </a:rPr>
              <a:t> menüpontra.</a:t>
            </a:r>
          </a:p>
          <a:p>
            <a:r>
              <a:rPr lang="hu-HU" sz="2400" dirty="0" smtClean="0">
                <a:latin typeface="Book Antiqua" pitchFamily="18" charset="0"/>
              </a:rPr>
              <a:t>Válasszuk </a:t>
            </a:r>
            <a:r>
              <a:rPr lang="hu-HU" sz="2400" dirty="0">
                <a:latin typeface="Book Antiqua" pitchFamily="18" charset="0"/>
              </a:rPr>
              <a:t>a</a:t>
            </a:r>
            <a:r>
              <a:rPr lang="hu-HU" sz="2400" dirty="0" smtClean="0">
                <a:latin typeface="Book Antiqua" pitchFamily="18" charset="0"/>
              </a:rPr>
              <a:t> </a:t>
            </a:r>
            <a:r>
              <a:rPr lang="hu-HU" sz="2400" b="1" i="1" dirty="0">
                <a:latin typeface="Book Antiqua" pitchFamily="18" charset="0"/>
              </a:rPr>
              <a:t>F</a:t>
            </a:r>
            <a:r>
              <a:rPr lang="hu-HU" sz="2400" b="1" i="1" dirty="0" smtClean="0">
                <a:latin typeface="Book Antiqua" pitchFamily="18" charset="0"/>
              </a:rPr>
              <a:t>ájlból</a:t>
            </a:r>
            <a:r>
              <a:rPr lang="hu-HU" sz="2400" i="1" dirty="0" smtClean="0">
                <a:latin typeface="Book Antiqua" pitchFamily="18" charset="0"/>
              </a:rPr>
              <a:t> </a:t>
            </a:r>
            <a:r>
              <a:rPr lang="hu-HU" sz="2400" dirty="0" smtClean="0">
                <a:latin typeface="Book Antiqua" pitchFamily="18" charset="0"/>
              </a:rPr>
              <a:t>menüpontot. A megjelenő ablak hasonlít a </a:t>
            </a:r>
            <a:r>
              <a:rPr lang="hu-HU" sz="2400" b="1" i="1" dirty="0" smtClean="0">
                <a:latin typeface="Book Antiqua" pitchFamily="18" charset="0"/>
              </a:rPr>
              <a:t>Fájl/Megnyitás</a:t>
            </a:r>
            <a:r>
              <a:rPr lang="hu-HU" sz="2400" i="1" dirty="0" smtClean="0">
                <a:latin typeface="Book Antiqua" pitchFamily="18" charset="0"/>
              </a:rPr>
              <a:t> </a:t>
            </a:r>
            <a:r>
              <a:rPr lang="hu-HU" sz="2400" dirty="0" smtClean="0">
                <a:latin typeface="Book Antiqua" pitchFamily="18" charset="0"/>
              </a:rPr>
              <a:t>párbeszédablakhoz</a:t>
            </a:r>
          </a:p>
          <a:p>
            <a:r>
              <a:rPr lang="hu-HU" sz="2400" dirty="0" smtClean="0">
                <a:latin typeface="Book Antiqua" pitchFamily="18" charset="0"/>
              </a:rPr>
              <a:t>Válasszuk ki a kép elérési útját és fájlnevét. </a:t>
            </a:r>
            <a:r>
              <a:rPr lang="hu-HU" sz="2400" b="1" i="1" dirty="0" smtClean="0">
                <a:latin typeface="Book Antiqua" pitchFamily="18" charset="0"/>
              </a:rPr>
              <a:t>OK </a:t>
            </a:r>
            <a:endParaRPr lang="hu-HU" sz="2400" b="1" i="1" dirty="0">
              <a:latin typeface="Book Antiqua" pitchFamily="18" charset="0"/>
            </a:endParaRPr>
          </a:p>
        </p:txBody>
      </p:sp>
      <p:grpSp>
        <p:nvGrpSpPr>
          <p:cNvPr id="9" name="Csoportba foglalás 8"/>
          <p:cNvGrpSpPr/>
          <p:nvPr/>
        </p:nvGrpSpPr>
        <p:grpSpPr>
          <a:xfrm>
            <a:off x="4644008" y="3717032"/>
            <a:ext cx="4035777" cy="1728192"/>
            <a:chOff x="683568" y="4437112"/>
            <a:chExt cx="4035777" cy="1728192"/>
          </a:xfrm>
        </p:grpSpPr>
        <p:pic>
          <p:nvPicPr>
            <p:cNvPr id="4" name="Kép 3" descr="5645.bmp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3568" y="4437112"/>
              <a:ext cx="4035777" cy="1728192"/>
            </a:xfrm>
            <a:prstGeom prst="rect">
              <a:avLst/>
            </a:prstGeom>
          </p:spPr>
        </p:pic>
        <p:sp>
          <p:nvSpPr>
            <p:cNvPr id="6" name="Ellipszis 5"/>
            <p:cNvSpPr/>
            <p:nvPr/>
          </p:nvSpPr>
          <p:spPr>
            <a:xfrm>
              <a:off x="1907704" y="4653136"/>
              <a:ext cx="792088" cy="36004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Ellipszis 7"/>
            <p:cNvSpPr/>
            <p:nvPr/>
          </p:nvSpPr>
          <p:spPr>
            <a:xfrm>
              <a:off x="2123728" y="4941168"/>
              <a:ext cx="720080" cy="648072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2" name="Csoportba foglalás 11"/>
          <p:cNvGrpSpPr/>
          <p:nvPr/>
        </p:nvGrpSpPr>
        <p:grpSpPr>
          <a:xfrm>
            <a:off x="179512" y="3861048"/>
            <a:ext cx="4114558" cy="2816749"/>
            <a:chOff x="4716016" y="3861048"/>
            <a:chExt cx="4114558" cy="2816749"/>
          </a:xfrm>
        </p:grpSpPr>
        <p:pic>
          <p:nvPicPr>
            <p:cNvPr id="5" name="Kép 4" descr="5645.bmp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04048" y="3933056"/>
              <a:ext cx="3826526" cy="2744741"/>
            </a:xfrm>
            <a:prstGeom prst="rect">
              <a:avLst/>
            </a:prstGeom>
          </p:spPr>
        </p:pic>
        <p:sp>
          <p:nvSpPr>
            <p:cNvPr id="10" name="Ellipszis 9"/>
            <p:cNvSpPr/>
            <p:nvPr/>
          </p:nvSpPr>
          <p:spPr>
            <a:xfrm>
              <a:off x="4716016" y="3861048"/>
              <a:ext cx="792088" cy="36004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Ellipszis 10"/>
            <p:cNvSpPr/>
            <p:nvPr/>
          </p:nvSpPr>
          <p:spPr>
            <a:xfrm>
              <a:off x="5004048" y="4437112"/>
              <a:ext cx="792088" cy="296416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13" name="Balra nyíl feliratnak 12">
            <a:hlinkClick r:id="rId4" action="ppaction://hlinksldjump"/>
          </p:cNvPr>
          <p:cNvSpPr/>
          <p:nvPr/>
        </p:nvSpPr>
        <p:spPr>
          <a:xfrm>
            <a:off x="7452320" y="5949280"/>
            <a:ext cx="1224136" cy="720080"/>
          </a:xfrm>
          <a:prstGeom prst="leftArrowCallou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Kép beillesztése a </a:t>
            </a:r>
            <a:r>
              <a:rPr lang="hu-HU" dirty="0" err="1" smtClean="0"/>
              <a:t>Clipart-ból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70784" cy="4525963"/>
          </a:xfrm>
        </p:spPr>
        <p:txBody>
          <a:bodyPr>
            <a:normAutofit fontScale="85000" lnSpcReduction="10000"/>
          </a:bodyPr>
          <a:lstStyle/>
          <a:p>
            <a:r>
              <a:rPr lang="hu-HU" sz="2400" dirty="0" smtClean="0">
                <a:latin typeface="Book Antiqua" pitchFamily="18" charset="0"/>
              </a:rPr>
              <a:t>Vigyük oda a kurzort, ahová a képet akarjuk illeszteni.</a:t>
            </a:r>
          </a:p>
          <a:p>
            <a:r>
              <a:rPr lang="hu-HU" sz="2400" dirty="0" smtClean="0">
                <a:latin typeface="Book Antiqua" pitchFamily="18" charset="0"/>
              </a:rPr>
              <a:t>Kattintsunk a </a:t>
            </a:r>
            <a:r>
              <a:rPr lang="hu-HU" sz="2400" b="1" i="1" dirty="0" smtClean="0">
                <a:latin typeface="Book Antiqua" pitchFamily="18" charset="0"/>
              </a:rPr>
              <a:t>Beszúrás/Kép</a:t>
            </a:r>
            <a:r>
              <a:rPr lang="hu-HU" sz="2400" i="1" dirty="0" smtClean="0">
                <a:latin typeface="Book Antiqua" pitchFamily="18" charset="0"/>
              </a:rPr>
              <a:t>… </a:t>
            </a:r>
            <a:r>
              <a:rPr lang="hu-HU" sz="2400" dirty="0" smtClean="0">
                <a:latin typeface="Book Antiqua" pitchFamily="18" charset="0"/>
              </a:rPr>
              <a:t>menüpontra</a:t>
            </a:r>
          </a:p>
          <a:p>
            <a:r>
              <a:rPr lang="hu-HU" sz="2400" dirty="0" smtClean="0">
                <a:latin typeface="Book Antiqua" pitchFamily="18" charset="0"/>
              </a:rPr>
              <a:t>Válasszuk a </a:t>
            </a:r>
            <a:r>
              <a:rPr lang="hu-HU" sz="2400" b="1" i="1" dirty="0" err="1" smtClean="0">
                <a:latin typeface="Book Antiqua" pitchFamily="18" charset="0"/>
              </a:rPr>
              <a:t>Clipart</a:t>
            </a:r>
            <a:r>
              <a:rPr lang="hu-HU" sz="2400" i="1" dirty="0" smtClean="0">
                <a:latin typeface="Book Antiqua" pitchFamily="18" charset="0"/>
              </a:rPr>
              <a:t> </a:t>
            </a:r>
            <a:r>
              <a:rPr lang="hu-HU" sz="2400" dirty="0" smtClean="0">
                <a:latin typeface="Book Antiqua" pitchFamily="18" charset="0"/>
              </a:rPr>
              <a:t>menüpontot. Megjelenik a képgyűjtemény kategóriaablaka.</a:t>
            </a:r>
          </a:p>
          <a:p>
            <a:r>
              <a:rPr lang="hu-HU" sz="2400" dirty="0" smtClean="0">
                <a:latin typeface="Book Antiqua" pitchFamily="18" charset="0"/>
              </a:rPr>
              <a:t>Kattintsunk egyszer a kiválasztott kategóriára, így eljutunk a képekhez.</a:t>
            </a:r>
          </a:p>
          <a:p>
            <a:r>
              <a:rPr lang="hu-HU" sz="2400" dirty="0" smtClean="0">
                <a:latin typeface="Book Antiqua" pitchFamily="18" charset="0"/>
              </a:rPr>
              <a:t>Kattintsunk egyszer a kiválasztott képre, majd az </a:t>
            </a:r>
            <a:r>
              <a:rPr lang="hu-HU" sz="2400" b="1" i="1" dirty="0" smtClean="0">
                <a:latin typeface="Book Antiqua" pitchFamily="18" charset="0"/>
              </a:rPr>
              <a:t>OK</a:t>
            </a:r>
            <a:r>
              <a:rPr lang="hu-HU" sz="2400" i="1" dirty="0" smtClean="0">
                <a:latin typeface="Book Antiqua" pitchFamily="18" charset="0"/>
              </a:rPr>
              <a:t> </a:t>
            </a:r>
            <a:r>
              <a:rPr lang="hu-HU" sz="2400" dirty="0" smtClean="0">
                <a:latin typeface="Book Antiqua" pitchFamily="18" charset="0"/>
              </a:rPr>
              <a:t>gombra.</a:t>
            </a:r>
          </a:p>
          <a:p>
            <a:endParaRPr lang="hu-HU" dirty="0">
              <a:latin typeface="Book Antiqua" pitchFamily="18" charset="0"/>
            </a:endParaRPr>
          </a:p>
        </p:txBody>
      </p:sp>
      <p:pic>
        <p:nvPicPr>
          <p:cNvPr id="6" name="Tartalom helye 5" descr="5645.bmp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628800"/>
            <a:ext cx="4038600" cy="1405115"/>
          </a:xfrm>
          <a:prstGeom prst="rect">
            <a:avLst/>
          </a:prstGeom>
        </p:spPr>
      </p:pic>
      <p:pic>
        <p:nvPicPr>
          <p:cNvPr id="7" name="Kép 6" descr="kepbe_Clipartl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3212976"/>
            <a:ext cx="1310258" cy="3426829"/>
          </a:xfrm>
          <a:prstGeom prst="rect">
            <a:avLst/>
          </a:prstGeom>
        </p:spPr>
      </p:pic>
      <p:sp>
        <p:nvSpPr>
          <p:cNvPr id="9" name="Ellipszis 8"/>
          <p:cNvSpPr/>
          <p:nvPr/>
        </p:nvSpPr>
        <p:spPr>
          <a:xfrm>
            <a:off x="6228184" y="2060848"/>
            <a:ext cx="792088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Balra nyíl feliratnak 7">
            <a:hlinkClick r:id="rId4" action="ppaction://hlinksldjump"/>
          </p:cNvPr>
          <p:cNvSpPr/>
          <p:nvPr/>
        </p:nvSpPr>
        <p:spPr>
          <a:xfrm>
            <a:off x="7452320" y="5949280"/>
            <a:ext cx="1224136" cy="720080"/>
          </a:xfrm>
          <a:prstGeom prst="leftArrowCallou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500"/>
                            </p:stCondLst>
                            <p:childTnLst>
                              <p:par>
                                <p:cTn id="4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000"/>
                            </p:stCondLst>
                            <p:childTnLst>
                              <p:par>
                                <p:cTn id="5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kép beillesztése a vágólapról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>
                <a:latin typeface="Book Antiqua" pitchFamily="18" charset="0"/>
              </a:rPr>
              <a:t>Vigyük oda a kurzort, ahová a képet akarjuk illeszteni.</a:t>
            </a:r>
          </a:p>
          <a:p>
            <a:r>
              <a:rPr lang="hu-HU" sz="2400" dirty="0" smtClean="0">
                <a:latin typeface="Book Antiqua" pitchFamily="18" charset="0"/>
              </a:rPr>
              <a:t>Lépjünk át a másik alkalmazásba, jelöljük ki a képet vagy egy részét, és másoljuk a vágólapra (</a:t>
            </a:r>
            <a:r>
              <a:rPr lang="hu-HU" sz="2400" b="1" i="1" dirty="0" smtClean="0">
                <a:latin typeface="Book Antiqua" pitchFamily="18" charset="0"/>
              </a:rPr>
              <a:t>Szerkesztés/Mentés</a:t>
            </a:r>
            <a:r>
              <a:rPr lang="hu-HU" sz="2400" dirty="0" smtClean="0">
                <a:latin typeface="Book Antiqua" pitchFamily="18" charset="0"/>
              </a:rPr>
              <a:t>).</a:t>
            </a:r>
          </a:p>
          <a:p>
            <a:r>
              <a:rPr lang="hu-HU" sz="2400" dirty="0" smtClean="0">
                <a:latin typeface="Book Antiqua" pitchFamily="18" charset="0"/>
              </a:rPr>
              <a:t>Lépjünk vissza a szövegbe, és a </a:t>
            </a:r>
            <a:r>
              <a:rPr lang="hu-HU" sz="2400" b="1" i="1" dirty="0" smtClean="0">
                <a:latin typeface="Book Antiqua" pitchFamily="18" charset="0"/>
              </a:rPr>
              <a:t>Szerkesztés/Beillesztés</a:t>
            </a:r>
            <a:r>
              <a:rPr lang="hu-HU" sz="2400" i="1" dirty="0" smtClean="0">
                <a:latin typeface="Book Antiqua" pitchFamily="18" charset="0"/>
              </a:rPr>
              <a:t> </a:t>
            </a:r>
            <a:r>
              <a:rPr lang="hu-HU" sz="2400" dirty="0" smtClean="0">
                <a:latin typeface="Book Antiqua" pitchFamily="18" charset="0"/>
              </a:rPr>
              <a:t>menüponttal illesszük be a vágólapról a képet.</a:t>
            </a:r>
            <a:endParaRPr lang="hu-HU" sz="2400" dirty="0">
              <a:latin typeface="Book Antiqua" pitchFamily="18" charset="0"/>
            </a:endParaRPr>
          </a:p>
        </p:txBody>
      </p:sp>
      <p:pic>
        <p:nvPicPr>
          <p:cNvPr id="4" name="Kép 3" descr="kepbe_vagolaprol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3742760"/>
            <a:ext cx="3401861" cy="2855262"/>
          </a:xfrm>
          <a:prstGeom prst="rect">
            <a:avLst/>
          </a:prstGeom>
        </p:spPr>
      </p:pic>
      <p:sp>
        <p:nvSpPr>
          <p:cNvPr id="5" name="Balra nyíl feliratnak 4">
            <a:hlinkClick r:id="rId3" action="ppaction://hlinksldjump"/>
          </p:cNvPr>
          <p:cNvSpPr/>
          <p:nvPr/>
        </p:nvSpPr>
        <p:spPr>
          <a:xfrm>
            <a:off x="7452320" y="5949280"/>
            <a:ext cx="1224136" cy="720080"/>
          </a:xfrm>
          <a:prstGeom prst="leftArrowCallou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úra">
  <a:themeElements>
    <a:clrScheme name="Tú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ú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ú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355</TotalTime>
  <Words>967</Words>
  <Application>Microsoft Office PowerPoint</Application>
  <PresentationFormat>Diavetítés a képernyőre (4:3 oldalarány)</PresentationFormat>
  <Paragraphs>115</Paragraphs>
  <Slides>19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Túra</vt:lpstr>
      <vt:lpstr>,,Én így tanítanám az informatikát”</vt:lpstr>
      <vt:lpstr>Képek beillesztése</vt:lpstr>
      <vt:lpstr>Kép elhelyezkedése a dokumentumban</vt:lpstr>
      <vt:lpstr>A képobjektum-bekezdés kapcsolat</vt:lpstr>
      <vt:lpstr>Méretezés</vt:lpstr>
      <vt:lpstr>Kezelési leírások</vt:lpstr>
      <vt:lpstr>Fájlban tárolt kép beillesztése</vt:lpstr>
      <vt:lpstr>Kép beillesztése a Clipart-ból</vt:lpstr>
      <vt:lpstr>A kép beillesztése a vágólapról</vt:lpstr>
      <vt:lpstr>A kép méretének módosítása</vt:lpstr>
      <vt:lpstr>A kép helyzetének megadása</vt:lpstr>
      <vt:lpstr>A képobjektum pontos méretének megadása</vt:lpstr>
      <vt:lpstr>A képobjektum pontos helyzetének megadása</vt:lpstr>
      <vt:lpstr>A kÉpobjektum körbefolyatása szöveggel (word 97)</vt:lpstr>
      <vt:lpstr>A kÉpobjektum körbefolyatása szöveggel (word 2000)</vt:lpstr>
      <vt:lpstr>A képobjektum szöveg mögé helyezése</vt:lpstr>
      <vt:lpstr>A kép keretezése és háttére</vt:lpstr>
      <vt:lpstr>A HORGONY BEÁLLÍTÁSAI</vt:lpstr>
      <vt:lpstr>Forrás: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fesztrichard</dc:creator>
  <cp:lastModifiedBy>Rico</cp:lastModifiedBy>
  <cp:revision>42</cp:revision>
  <dcterms:created xsi:type="dcterms:W3CDTF">2012-01-26T08:22:35Z</dcterms:created>
  <dcterms:modified xsi:type="dcterms:W3CDTF">2012-01-29T14:27:38Z</dcterms:modified>
</cp:coreProperties>
</file>