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7" r:id="rId4"/>
    <p:sldId id="260" r:id="rId5"/>
    <p:sldId id="272" r:id="rId6"/>
    <p:sldId id="273" r:id="rId7"/>
    <p:sldId id="274" r:id="rId8"/>
    <p:sldId id="269" r:id="rId9"/>
    <p:sldId id="270" r:id="rId10"/>
    <p:sldId id="271" r:id="rId11"/>
    <p:sldId id="276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CC00"/>
    <a:srgbClr val="650A03"/>
  </p:clrMru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Világos stílus 1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73" autoAdjust="0"/>
  </p:normalViewPr>
  <p:slideViewPr>
    <p:cSldViewPr>
      <p:cViewPr>
        <p:scale>
          <a:sx n="71" d="100"/>
          <a:sy n="71" d="100"/>
        </p:scale>
        <p:origin x="-114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F98FA-724C-4E49-866F-09B27B23F0FE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26CCA-8728-4F8B-9EED-1344432B494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6CCA-8728-4F8B-9EED-1344432B4948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6CCA-8728-4F8B-9EED-1344432B4948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6CCA-8728-4F8B-9EED-1344432B4948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6CCA-8728-4F8B-9EED-1344432B4948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6CCA-8728-4F8B-9EED-1344432B4948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6CCA-8728-4F8B-9EED-1344432B4948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6CCA-8728-4F8B-9EED-1344432B4948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6CCA-8728-4F8B-9EED-1344432B4948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6CCA-8728-4F8B-9EED-1344432B4948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6CCA-8728-4F8B-9EED-1344432B4948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6CCA-8728-4F8B-9EED-1344432B4948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5" name="Alcím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1" name="Dátum hely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DD36DC-836D-4B0E-9BBC-E2DF7CF24289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5F2F512-8584-4C55-966A-C7EDFAAEED5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D36DC-836D-4B0E-9BBC-E2DF7CF24289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2F512-8584-4C55-966A-C7EDFAAEED5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9DD36DC-836D-4B0E-9BBC-E2DF7CF24289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F2F512-8584-4C55-966A-C7EDFAAEED5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D36DC-836D-4B0E-9BBC-E2DF7CF24289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2F512-8584-4C55-966A-C7EDFAAEED5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DD36DC-836D-4B0E-9BBC-E2DF7CF24289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5F2F512-8584-4C55-966A-C7EDFAAEED5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D36DC-836D-4B0E-9BBC-E2DF7CF24289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2F512-8584-4C55-966A-C7EDFAAEED5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D36DC-836D-4B0E-9BBC-E2DF7CF24289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2F512-8584-4C55-966A-C7EDFAAEED5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D36DC-836D-4B0E-9BBC-E2DF7CF24289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2F512-8584-4C55-966A-C7EDFAAEED5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DD36DC-836D-4B0E-9BBC-E2DF7CF24289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2F512-8584-4C55-966A-C7EDFAAEED5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D36DC-836D-4B0E-9BBC-E2DF7CF24289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2F512-8584-4C55-966A-C7EDFAAEED5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D36DC-836D-4B0E-9BBC-E2DF7CF24289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2F512-8584-4C55-966A-C7EDFAAEED5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Kép hely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Cím hely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1" name="Szöveg hely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7" name="Dátum hely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9DD36DC-836D-4B0E-9BBC-E2DF7CF24289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5F2F512-8584-4C55-966A-C7EDFAAEED5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857232"/>
            <a:ext cx="9344036" cy="1470025"/>
          </a:xfrm>
        </p:spPr>
        <p:txBody>
          <a:bodyPr>
            <a:noAutofit/>
          </a:bodyPr>
          <a:lstStyle/>
          <a:p>
            <a:pPr algn="ctr"/>
            <a:r>
              <a:rPr lang="hu-HU" b="1" dirty="0" smtClean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Így tanítanám a tabulátorok használatát</a:t>
            </a:r>
            <a:endParaRPr lang="hu-HU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928926" y="3357562"/>
            <a:ext cx="6500826" cy="2591770"/>
          </a:xfrm>
        </p:spPr>
        <p:txBody>
          <a:bodyPr>
            <a:normAutofit lnSpcReduction="10000"/>
          </a:bodyPr>
          <a:lstStyle/>
          <a:p>
            <a:pPr algn="l"/>
            <a:r>
              <a:rPr lang="hu-HU" sz="1600" b="1" u="sng" dirty="0" smtClean="0">
                <a:solidFill>
                  <a:schemeClr val="bg2"/>
                </a:solidFill>
                <a:latin typeface="Comic Sans MS" pitchFamily="66" charset="0"/>
              </a:rPr>
              <a:t>Készítette:</a:t>
            </a:r>
            <a:r>
              <a:rPr lang="hu-HU" sz="1600" b="1" dirty="0" smtClean="0">
                <a:solidFill>
                  <a:schemeClr val="bg2"/>
                </a:solidFill>
                <a:latin typeface="Comic Sans MS" pitchFamily="66" charset="0"/>
              </a:rPr>
              <a:t> Bárdosi Marietta</a:t>
            </a:r>
          </a:p>
          <a:p>
            <a:pPr algn="l"/>
            <a:endParaRPr lang="hu-HU" sz="1600" b="1" dirty="0" smtClean="0">
              <a:solidFill>
                <a:schemeClr val="bg2"/>
              </a:solidFill>
              <a:latin typeface="Comic Sans MS" pitchFamily="66" charset="0"/>
            </a:endParaRPr>
          </a:p>
          <a:p>
            <a:pPr algn="l"/>
            <a:r>
              <a:rPr lang="hu-HU" sz="1600" b="1" u="sng" dirty="0" smtClean="0">
                <a:solidFill>
                  <a:schemeClr val="bg2"/>
                </a:solidFill>
                <a:latin typeface="Comic Sans MS" pitchFamily="66" charset="0"/>
              </a:rPr>
              <a:t>Felkészítő tanár</a:t>
            </a:r>
            <a:r>
              <a:rPr lang="hu-HU" sz="1600" b="1" dirty="0" smtClean="0">
                <a:solidFill>
                  <a:schemeClr val="bg2"/>
                </a:solidFill>
                <a:latin typeface="Comic Sans MS" pitchFamily="66" charset="0"/>
              </a:rPr>
              <a:t>:  Blazsán Gabriella</a:t>
            </a:r>
          </a:p>
          <a:p>
            <a:pPr algn="l"/>
            <a:endParaRPr lang="hu-HU" sz="1600" b="1" dirty="0" smtClean="0">
              <a:solidFill>
                <a:schemeClr val="bg2"/>
              </a:solidFill>
              <a:latin typeface="Comic Sans MS" pitchFamily="66" charset="0"/>
            </a:endParaRPr>
          </a:p>
          <a:p>
            <a:pPr algn="l"/>
            <a:r>
              <a:rPr lang="hu-HU" sz="1600" b="1" u="sng" dirty="0" smtClean="0">
                <a:solidFill>
                  <a:schemeClr val="bg2"/>
                </a:solidFill>
                <a:latin typeface="Comic Sans MS" pitchFamily="66" charset="0"/>
              </a:rPr>
              <a:t>Iskola neve és címe:</a:t>
            </a:r>
          </a:p>
          <a:p>
            <a:pPr algn="l"/>
            <a:r>
              <a:rPr lang="hu-HU" sz="1600" b="1" dirty="0" smtClean="0">
                <a:solidFill>
                  <a:schemeClr val="bg2"/>
                </a:solidFill>
                <a:latin typeface="Comic Sans MS" pitchFamily="66" charset="0"/>
              </a:rPr>
              <a:t>Dr. Török Béla Óvoda, Általános Iskola, Speciális Szakiskola, </a:t>
            </a:r>
          </a:p>
          <a:p>
            <a:pPr indent="265113" algn="l"/>
            <a:r>
              <a:rPr lang="hu-HU" sz="1600" b="1" dirty="0" smtClean="0">
                <a:solidFill>
                  <a:schemeClr val="bg2"/>
                </a:solidFill>
                <a:latin typeface="Comic Sans MS" pitchFamily="66" charset="0"/>
              </a:rPr>
              <a:t>Egységes Gyógypedagógiai Módszertani Intézmény, </a:t>
            </a:r>
          </a:p>
          <a:p>
            <a:pPr indent="1165225" algn="l"/>
            <a:r>
              <a:rPr lang="hu-HU" sz="1600" b="1" dirty="0" smtClean="0">
                <a:solidFill>
                  <a:schemeClr val="bg2"/>
                </a:solidFill>
                <a:latin typeface="Comic Sans MS" pitchFamily="66" charset="0"/>
              </a:rPr>
              <a:t>Diákotthon és Gyermekotthon </a:t>
            </a:r>
          </a:p>
          <a:p>
            <a:pPr indent="806450" algn="l"/>
            <a:r>
              <a:rPr lang="hu-HU" sz="1600" b="1" dirty="0" smtClean="0">
                <a:solidFill>
                  <a:schemeClr val="bg2"/>
                </a:solidFill>
                <a:latin typeface="Comic Sans MS" pitchFamily="66" charset="0"/>
              </a:rPr>
              <a:t>1144 Budapest 14 </a:t>
            </a:r>
            <a:r>
              <a:rPr lang="hu-HU" sz="1600" b="1" dirty="0" err="1" smtClean="0">
                <a:solidFill>
                  <a:schemeClr val="bg2"/>
                </a:solidFill>
                <a:latin typeface="Comic Sans MS" pitchFamily="66" charset="0"/>
              </a:rPr>
              <a:t>kr</a:t>
            </a:r>
            <a:r>
              <a:rPr lang="hu-HU" sz="1600" b="1" dirty="0" smtClean="0">
                <a:solidFill>
                  <a:schemeClr val="bg2"/>
                </a:solidFill>
                <a:latin typeface="Comic Sans MS" pitchFamily="66" charset="0"/>
              </a:rPr>
              <a:t>. Újvárospark 1. </a:t>
            </a:r>
          </a:p>
          <a:p>
            <a:endParaRPr lang="hu-HU" sz="1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25688" indent="-349250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válasz: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helytelen</a:t>
            </a:r>
            <a:endParaRPr lang="hu-H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zövegdoboz 3">
            <a:hlinkClick r:id="rId3" action="ppaction://hlinksldjump"/>
          </p:cNvPr>
          <p:cNvSpPr txBox="1"/>
          <p:nvPr/>
        </p:nvSpPr>
        <p:spPr>
          <a:xfrm>
            <a:off x="3428992" y="271462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Vissza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57158" y="1500174"/>
            <a:ext cx="5786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>
                <a:solidFill>
                  <a:schemeClr val="tx2">
                    <a:lumMod val="50000"/>
                  </a:schemeClr>
                </a:solidFill>
              </a:rPr>
              <a:t>http://www.ujhelyi.sulinet.hu/x3/c3/c_10.htm</a:t>
            </a:r>
            <a:endParaRPr lang="hu-H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57158" y="214311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>
                <a:solidFill>
                  <a:schemeClr val="tx2">
                    <a:lumMod val="50000"/>
                  </a:schemeClr>
                </a:solidFill>
              </a:rPr>
              <a:t>http://informatika.gtportal.eu/index.php?f0=w3_bek_form_113</a:t>
            </a:r>
            <a:endParaRPr lang="hu-H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57158" y="2786058"/>
            <a:ext cx="56435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>
                <a:solidFill>
                  <a:schemeClr val="tx2">
                    <a:lumMod val="50000"/>
                  </a:schemeClr>
                </a:solidFill>
              </a:rPr>
              <a:t>http://summers.hu/pub/bemutato/tabulator.pdf</a:t>
            </a:r>
            <a:endParaRPr lang="hu-H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214282" y="285728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Mire jó a tabulátor?</a:t>
            </a:r>
            <a:endParaRPr lang="hu-HU" b="1" u="sng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85720" y="300037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Tabulátorok típusai</a:t>
            </a:r>
            <a:endParaRPr lang="hu-HU" b="1" u="sng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5720" y="3643314"/>
            <a:ext cx="50006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hu-H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Balra ütköztetett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hu-H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hu-H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Jobbra ütköztetett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hu-H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hu-H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Középre ütköztetett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hu-H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hu-H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Tizedes jelre igazított (decimális)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hu-H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hu-H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Sávhoz ütköztetett</a:t>
            </a:r>
          </a:p>
          <a:p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Kép 8" descr="bal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3000372"/>
            <a:ext cx="619129" cy="557216"/>
          </a:xfrm>
          <a:prstGeom prst="rect">
            <a:avLst/>
          </a:prstGeom>
        </p:spPr>
      </p:pic>
      <p:pic>
        <p:nvPicPr>
          <p:cNvPr id="10" name="Kép 9" descr="jobbr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5074" y="3857628"/>
            <a:ext cx="565550" cy="542928"/>
          </a:xfrm>
          <a:prstGeom prst="rect">
            <a:avLst/>
          </a:prstGeom>
        </p:spPr>
      </p:pic>
      <p:pic>
        <p:nvPicPr>
          <p:cNvPr id="11" name="Kép 10" descr="középr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15074" y="4714884"/>
            <a:ext cx="619129" cy="544834"/>
          </a:xfrm>
          <a:prstGeom prst="rect">
            <a:avLst/>
          </a:prstGeom>
        </p:spPr>
      </p:pic>
      <p:pic>
        <p:nvPicPr>
          <p:cNvPr id="12" name="Kép 11" descr="tized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15074" y="5643578"/>
            <a:ext cx="631760" cy="538166"/>
          </a:xfrm>
          <a:prstGeom prst="rect">
            <a:avLst/>
          </a:prstGeom>
        </p:spPr>
      </p:pic>
      <p:cxnSp>
        <p:nvCxnSpPr>
          <p:cNvPr id="14" name="Egyenes összekötő nyíllal 13"/>
          <p:cNvCxnSpPr/>
          <p:nvPr/>
        </p:nvCxnSpPr>
        <p:spPr>
          <a:xfrm flipV="1">
            <a:off x="2500298" y="3286124"/>
            <a:ext cx="357190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 flipV="1">
            <a:off x="2571736" y="4071942"/>
            <a:ext cx="357190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>
            <a:off x="2786050" y="4929198"/>
            <a:ext cx="32861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>
            <a:off x="4071934" y="5500702"/>
            <a:ext cx="200026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Csoportba foglalás 20"/>
          <p:cNvGrpSpPr/>
          <p:nvPr/>
        </p:nvGrpSpPr>
        <p:grpSpPr>
          <a:xfrm>
            <a:off x="323528" y="764704"/>
            <a:ext cx="8289658" cy="2308324"/>
            <a:chOff x="323528" y="764704"/>
            <a:chExt cx="8289658" cy="2308324"/>
          </a:xfrm>
        </p:grpSpPr>
        <p:sp>
          <p:nvSpPr>
            <p:cNvPr id="6" name="Szövegdoboz 5"/>
            <p:cNvSpPr txBox="1"/>
            <p:nvPr/>
          </p:nvSpPr>
          <p:spPr>
            <a:xfrm>
              <a:off x="683568" y="764704"/>
              <a:ext cx="7929618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latin typeface="Times New Roman" pitchFamily="18" charset="0"/>
                  <a:cs typeface="Times New Roman" pitchFamily="18" charset="0"/>
                </a:rPr>
                <a:t>A tabulátorok segítségével egymás alá rendezhetünk, valamilyen logika szerint összetartozó, de több sorban elhelyezkedő szövegrészeket. </a:t>
              </a:r>
            </a:p>
            <a:p>
              <a:endParaRPr lang="hu-H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hu-HU" dirty="0" smtClean="0">
                  <a:latin typeface="Times New Roman" pitchFamily="18" charset="0"/>
                  <a:cs typeface="Times New Roman" pitchFamily="18" charset="0"/>
                </a:rPr>
                <a:t>Segítségével </a:t>
              </a:r>
              <a:r>
                <a:rPr lang="hu-HU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elegánsan</a:t>
              </a:r>
              <a:r>
                <a:rPr lang="hu-HU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dirty="0" smtClean="0">
                  <a:latin typeface="Times New Roman" pitchFamily="18" charset="0"/>
                  <a:cs typeface="Times New Roman" pitchFamily="18" charset="0"/>
                </a:rPr>
                <a:t>készíthetünk </a:t>
              </a:r>
              <a:r>
                <a:rPr lang="hu-HU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aláírás</a:t>
              </a:r>
              <a:r>
                <a:rPr lang="hu-HU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dirty="0" smtClean="0">
                  <a:latin typeface="Times New Roman" pitchFamily="18" charset="0"/>
                  <a:cs typeface="Times New Roman" pitchFamily="18" charset="0"/>
                </a:rPr>
                <a:t>helyeket is.</a:t>
              </a:r>
            </a:p>
            <a:p>
              <a:endParaRPr lang="hu-H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hu-HU" dirty="0" smtClean="0">
                  <a:latin typeface="Times New Roman" pitchFamily="18" charset="0"/>
                  <a:cs typeface="Times New Roman" pitchFamily="18" charset="0"/>
                </a:rPr>
                <a:t>A tabulátorokkal tudjuk a szöveget </a:t>
              </a:r>
              <a:r>
                <a:rPr lang="hu-HU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balra, jobbra, középre, tizedesjelhez </a:t>
              </a:r>
              <a:r>
                <a:rPr lang="hu-HU" dirty="0" smtClean="0">
                  <a:latin typeface="Times New Roman" pitchFamily="18" charset="0"/>
                  <a:cs typeface="Times New Roman" pitchFamily="18" charset="0"/>
                </a:rPr>
                <a:t>vagy </a:t>
              </a:r>
              <a:r>
                <a:rPr lang="hu-HU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sávba igazítva </a:t>
              </a:r>
              <a:r>
                <a:rPr lang="hu-HU" dirty="0" smtClean="0">
                  <a:latin typeface="Times New Roman" pitchFamily="18" charset="0"/>
                  <a:cs typeface="Times New Roman" pitchFamily="18" charset="0"/>
                </a:rPr>
                <a:t>rendezni egy soron vagy bekezdésen belül is. </a:t>
              </a:r>
            </a:p>
            <a:p>
              <a:endParaRPr lang="hu-H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Jobbra nyíl 17"/>
            <p:cNvSpPr/>
            <p:nvPr/>
          </p:nvSpPr>
          <p:spPr>
            <a:xfrm>
              <a:off x="323528" y="908720"/>
              <a:ext cx="288032" cy="21602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9" name="Jobbra nyíl 18"/>
            <p:cNvSpPr/>
            <p:nvPr/>
          </p:nvSpPr>
          <p:spPr>
            <a:xfrm>
              <a:off x="323528" y="1628800"/>
              <a:ext cx="288032" cy="21602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0" name="Jobbra nyíl 19"/>
            <p:cNvSpPr/>
            <p:nvPr/>
          </p:nvSpPr>
          <p:spPr>
            <a:xfrm>
              <a:off x="328301" y="2204864"/>
              <a:ext cx="288032" cy="21602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zövegdoboz 15"/>
          <p:cNvSpPr txBox="1"/>
          <p:nvPr/>
        </p:nvSpPr>
        <p:spPr>
          <a:xfrm>
            <a:off x="2500298" y="242186"/>
            <a:ext cx="3214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1" u="sng" dirty="0" smtClean="0">
                <a:latin typeface="Times New Roman" pitchFamily="18" charset="0"/>
                <a:cs typeface="Times New Roman" pitchFamily="18" charset="0"/>
              </a:rPr>
              <a:t>Tabulátor típusai  II. </a:t>
            </a:r>
            <a:endParaRPr lang="hu-HU" sz="1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214282" y="714356"/>
            <a:ext cx="5957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Balra ütköztete</a:t>
            </a:r>
            <a:r>
              <a:rPr lang="hu-HU" sz="1400" u="sng" dirty="0" smtClean="0">
                <a:latin typeface="Times New Roman" pitchFamily="18" charset="0"/>
                <a:cs typeface="Times New Roman" pitchFamily="18" charset="0"/>
              </a:rPr>
              <a:t>tt: 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egymás alatti szövegrészek bal oldalát egymás alá rendezi.</a:t>
            </a:r>
          </a:p>
          <a:p>
            <a:endParaRPr lang="hu-HU" sz="1400" dirty="0"/>
          </a:p>
        </p:txBody>
      </p:sp>
      <p:sp>
        <p:nvSpPr>
          <p:cNvPr id="21" name="Téglalap 20"/>
          <p:cNvSpPr/>
          <p:nvPr/>
        </p:nvSpPr>
        <p:spPr>
          <a:xfrm>
            <a:off x="214282" y="1142984"/>
            <a:ext cx="79296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Jobbra ütköztetett</a:t>
            </a:r>
            <a:r>
              <a:rPr lang="hu-HU" sz="1400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egymás alatti szövegrészek jobb oldalát egymás alá rendezi.</a:t>
            </a:r>
          </a:p>
        </p:txBody>
      </p:sp>
      <p:sp>
        <p:nvSpPr>
          <p:cNvPr id="22" name="Téglalap 21"/>
          <p:cNvSpPr/>
          <p:nvPr/>
        </p:nvSpPr>
        <p:spPr>
          <a:xfrm>
            <a:off x="231932" y="1500174"/>
            <a:ext cx="81114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Középre ütköztetett</a:t>
            </a:r>
            <a:r>
              <a:rPr lang="hu-HU" sz="1400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egymás alatti szövegrészek mértani közepét egymás alá rendezi.</a:t>
            </a:r>
          </a:p>
        </p:txBody>
      </p:sp>
      <p:sp>
        <p:nvSpPr>
          <p:cNvPr id="23" name="Téglalap 22"/>
          <p:cNvSpPr/>
          <p:nvPr/>
        </p:nvSpPr>
        <p:spPr>
          <a:xfrm>
            <a:off x="214282" y="1857364"/>
            <a:ext cx="82153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Tizedes jelre igazított (decimális):</a:t>
            </a:r>
            <a:r>
              <a:rPr lang="hu-H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egymás alatti számok tizedesvesszőjét egymás alá rendezi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357158" y="2428868"/>
            <a:ext cx="342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u="sng" dirty="0" smtClean="0">
                <a:latin typeface="Times New Roman" pitchFamily="18" charset="0"/>
                <a:cs typeface="Times New Roman" pitchFamily="18" charset="0"/>
              </a:rPr>
              <a:t>Tabulátorok részei</a:t>
            </a:r>
            <a:endParaRPr lang="hu-HU" sz="1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428596" y="3000372"/>
            <a:ext cx="221457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Pozíció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hu-HU" sz="1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Alapérték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hu-HU" sz="1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Igazítás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hu-HU" sz="1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Kitöltés</a:t>
            </a:r>
            <a:endParaRPr lang="hu-HU" sz="1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Kép 8" descr="tabulátoro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2428868"/>
            <a:ext cx="2351331" cy="2857520"/>
          </a:xfrm>
          <a:prstGeom prst="rect">
            <a:avLst/>
          </a:prstGeom>
        </p:spPr>
      </p:pic>
      <p:cxnSp>
        <p:nvCxnSpPr>
          <p:cNvPr id="10" name="Egyenes összekötő nyíllal 9"/>
          <p:cNvCxnSpPr/>
          <p:nvPr/>
        </p:nvCxnSpPr>
        <p:spPr>
          <a:xfrm flipV="1">
            <a:off x="1285852" y="2857496"/>
            <a:ext cx="4000528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flipV="1">
            <a:off x="1428728" y="2786058"/>
            <a:ext cx="5214974" cy="785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 flipV="1">
            <a:off x="1285852" y="3929066"/>
            <a:ext cx="4071966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>
            <a:off x="1214414" y="4429132"/>
            <a:ext cx="41434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/>
          <p:cNvSpPr txBox="1"/>
          <p:nvPr/>
        </p:nvSpPr>
        <p:spPr>
          <a:xfrm>
            <a:off x="214282" y="5500702"/>
            <a:ext cx="77867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u="sng" dirty="0" smtClean="0">
                <a:latin typeface="Times New Roman" pitchFamily="18" charset="0"/>
                <a:cs typeface="Times New Roman" pitchFamily="18" charset="0"/>
              </a:rPr>
              <a:t>Tabulátorpozíció</a:t>
            </a:r>
            <a:r>
              <a:rPr lang="hu-HU" sz="16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hu-HU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Amikor a TAB billentyű lenyomásakor a szövegkurzor, a  jelenlegi helyéről, a tőle jobbra eső pozícióba kerül.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1" grpId="0"/>
      <p:bldP spid="22" grpId="0"/>
      <p:bldP spid="23" grpId="0"/>
      <p:bldP spid="7" grpId="0"/>
      <p:bldP spid="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övegdoboz 11"/>
          <p:cNvSpPr txBox="1"/>
          <p:nvPr/>
        </p:nvSpPr>
        <p:spPr>
          <a:xfrm>
            <a:off x="214282" y="214290"/>
            <a:ext cx="77867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Alapérték: </a:t>
            </a:r>
          </a:p>
          <a:p>
            <a:endParaRPr lang="hu-HU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Microsoft Office Word 2007 alapértelmezése szerint a tabulációs helyek 1,25 cm-re vannak állítva, melyek </a:t>
            </a:r>
            <a:r>
              <a:rPr lang="hu-H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Menüszalag/Kezdőlap/Tabulátorok 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menüpontban látható, az </a:t>
            </a:r>
            <a:r>
              <a:rPr lang="hu-H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Alapérték 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állításával megváltoztatható.</a:t>
            </a:r>
            <a:endParaRPr lang="hu-H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85720" y="1571612"/>
            <a:ext cx="5643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Tabulátorok sorkitöltő karakterekkel</a:t>
            </a:r>
            <a:endParaRPr lang="hu-HU" sz="1600" b="1" u="sng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214282" y="2643182"/>
            <a:ext cx="32861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Nincs sorkitöltő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hu-HU" sz="1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Pontozott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hu-HU" sz="1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Szaggatott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hu-HU" sz="1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Folytonos</a:t>
            </a:r>
            <a:endParaRPr lang="hu-H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Egyenes összekötő nyíllal 16"/>
          <p:cNvCxnSpPr/>
          <p:nvPr/>
        </p:nvCxnSpPr>
        <p:spPr>
          <a:xfrm flipV="1">
            <a:off x="1857356" y="2643182"/>
            <a:ext cx="221457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>
            <a:off x="1357290" y="3286124"/>
            <a:ext cx="278608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1500166" y="3857628"/>
            <a:ext cx="264320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>
            <a:off x="1500166" y="4429132"/>
            <a:ext cx="257176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Kép 20" descr="szaggatott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3786190"/>
            <a:ext cx="1285884" cy="65283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" name="Kép 21" descr="szaggatot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4810" y="3071810"/>
            <a:ext cx="1214446" cy="55202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Kép 22" descr="vona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4810" y="4643446"/>
            <a:ext cx="1428760" cy="4904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4" name="Kép 23" descr="ninc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14810" y="2428868"/>
            <a:ext cx="1551225" cy="4286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4" name="Kép 33" descr="tabulátorok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43636" y="2000240"/>
            <a:ext cx="2743200" cy="3333750"/>
          </a:xfrm>
          <a:prstGeom prst="rect">
            <a:avLst/>
          </a:prstGeom>
        </p:spPr>
      </p:pic>
      <p:sp>
        <p:nvSpPr>
          <p:cNvPr id="35" name="Téglalap 34"/>
          <p:cNvSpPr/>
          <p:nvPr/>
        </p:nvSpPr>
        <p:spPr>
          <a:xfrm>
            <a:off x="6143636" y="4071942"/>
            <a:ext cx="2714644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57158" y="214290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Tabulátor módosítása</a:t>
            </a:r>
          </a:p>
          <a:p>
            <a:endParaRPr lang="hu-HU" sz="1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57158" y="928670"/>
            <a:ext cx="43577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Húzzuk a vonalzón a kívánt helyre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57158" y="1428736"/>
            <a:ext cx="7929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Kijelölöm a tabulátort és a Pozíció mezőben módosíthatom az értékét.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85720" y="2071678"/>
            <a:ext cx="4714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Tabulátor törlése</a:t>
            </a:r>
            <a:endParaRPr lang="hu-HU" sz="1600" b="1" u="sng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79512" y="2564904"/>
            <a:ext cx="77867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 vonalzón a tabulátorokat úgy tudjuk törölni, ha </a:t>
            </a:r>
            <a:r>
              <a:rPr lang="hu-H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ledobjuk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a vonalzóról.</a:t>
            </a: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Egy tabulátor eltávolításához, a „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Törlés gombra”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kattintsunk. Az összes nem alapértelmezett tabulátor egyidejű törléséhez  „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Az összes törlés”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gombra kattintsunk.</a:t>
            </a:r>
          </a:p>
          <a:p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Kép 8" descr="névtel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3357562"/>
            <a:ext cx="2714625" cy="3324225"/>
          </a:xfrm>
          <a:prstGeom prst="rect">
            <a:avLst/>
          </a:prstGeom>
        </p:spPr>
      </p:pic>
      <p:cxnSp>
        <p:nvCxnSpPr>
          <p:cNvPr id="11" name="Egyenes összekötő 10"/>
          <p:cNvCxnSpPr/>
          <p:nvPr/>
        </p:nvCxnSpPr>
        <p:spPr>
          <a:xfrm>
            <a:off x="2982714" y="3089460"/>
            <a:ext cx="1285884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églalap 11"/>
          <p:cNvSpPr/>
          <p:nvPr/>
        </p:nvSpPr>
        <p:spPr>
          <a:xfrm>
            <a:off x="6786578" y="6000768"/>
            <a:ext cx="785818" cy="28575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4" name="Egyenes összekötő 13"/>
          <p:cNvCxnSpPr/>
          <p:nvPr/>
        </p:nvCxnSpPr>
        <p:spPr>
          <a:xfrm>
            <a:off x="2749679" y="3356992"/>
            <a:ext cx="1462281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églalap 14"/>
          <p:cNvSpPr/>
          <p:nvPr/>
        </p:nvSpPr>
        <p:spPr>
          <a:xfrm>
            <a:off x="7643834" y="5929330"/>
            <a:ext cx="928694" cy="3571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2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85720" y="35716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Tabulátorok használata</a:t>
            </a:r>
            <a:endParaRPr lang="hu-HU" b="1" u="sng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57158" y="1000108"/>
            <a:ext cx="1717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Balra ütköztetett</a:t>
            </a:r>
            <a:endParaRPr lang="hu-HU" dirty="0"/>
          </a:p>
        </p:txBody>
      </p:sp>
      <p:pic>
        <p:nvPicPr>
          <p:cNvPr id="6" name="Kép 5" descr="balra igaz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357166"/>
            <a:ext cx="5310208" cy="1811290"/>
          </a:xfrm>
          <a:prstGeom prst="rect">
            <a:avLst/>
          </a:prstGeom>
        </p:spPr>
      </p:pic>
      <p:cxnSp>
        <p:nvCxnSpPr>
          <p:cNvPr id="8" name="Egyenes összekötő nyíllal 7"/>
          <p:cNvCxnSpPr/>
          <p:nvPr/>
        </p:nvCxnSpPr>
        <p:spPr>
          <a:xfrm flipV="1">
            <a:off x="2357422" y="4786322"/>
            <a:ext cx="1285884" cy="684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rot="16200000" flipH="1">
            <a:off x="5786446" y="785794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>
            <a:off x="3786182" y="500042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églalap 16"/>
          <p:cNvSpPr/>
          <p:nvPr/>
        </p:nvSpPr>
        <p:spPr>
          <a:xfrm>
            <a:off x="357158" y="2714620"/>
            <a:ext cx="1832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Jobbra ütköztetett</a:t>
            </a:r>
            <a:endParaRPr lang="hu-HU" dirty="0"/>
          </a:p>
        </p:txBody>
      </p:sp>
      <p:pic>
        <p:nvPicPr>
          <p:cNvPr id="18" name="Kép 17" descr="jobbra igazi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43306" y="2500306"/>
            <a:ext cx="5314943" cy="1988093"/>
          </a:xfrm>
          <a:prstGeom prst="rect">
            <a:avLst/>
          </a:prstGeom>
        </p:spPr>
      </p:pic>
      <p:cxnSp>
        <p:nvCxnSpPr>
          <p:cNvPr id="21" name="Egyenes összekötő nyíllal 20"/>
          <p:cNvCxnSpPr/>
          <p:nvPr/>
        </p:nvCxnSpPr>
        <p:spPr>
          <a:xfrm flipV="1">
            <a:off x="2071670" y="500042"/>
            <a:ext cx="1500198" cy="6132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>
            <a:off x="3857620" y="2571744"/>
            <a:ext cx="2428892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/>
          <p:nvPr/>
        </p:nvCxnSpPr>
        <p:spPr>
          <a:xfrm rot="16200000" flipH="1">
            <a:off x="6107917" y="2964653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Kép 27" descr="középre igazi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43306" y="4643446"/>
            <a:ext cx="5286412" cy="1945076"/>
          </a:xfrm>
          <a:prstGeom prst="rect">
            <a:avLst/>
          </a:prstGeom>
        </p:spPr>
      </p:pic>
      <p:sp>
        <p:nvSpPr>
          <p:cNvPr id="30" name="Téglalap 29"/>
          <p:cNvSpPr/>
          <p:nvPr/>
        </p:nvSpPr>
        <p:spPr>
          <a:xfrm>
            <a:off x="428596" y="5286388"/>
            <a:ext cx="1999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Középre ütköztetett</a:t>
            </a:r>
            <a:endParaRPr lang="hu-HU" dirty="0"/>
          </a:p>
        </p:txBody>
      </p:sp>
      <p:cxnSp>
        <p:nvCxnSpPr>
          <p:cNvPr id="32" name="Egyenes összekötő nyíllal 31"/>
          <p:cNvCxnSpPr>
            <a:stCxn id="17" idx="3"/>
          </p:cNvCxnSpPr>
          <p:nvPr/>
        </p:nvCxnSpPr>
        <p:spPr>
          <a:xfrm flipV="1">
            <a:off x="2189711" y="2571744"/>
            <a:ext cx="1453595" cy="3275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nyíllal 34"/>
          <p:cNvCxnSpPr/>
          <p:nvPr/>
        </p:nvCxnSpPr>
        <p:spPr>
          <a:xfrm>
            <a:off x="3929058" y="4786322"/>
            <a:ext cx="285752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nyíllal 40"/>
          <p:cNvCxnSpPr/>
          <p:nvPr/>
        </p:nvCxnSpPr>
        <p:spPr>
          <a:xfrm rot="5400000">
            <a:off x="6505448" y="5009461"/>
            <a:ext cx="571504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7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Kép 19" descr="pozició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99830" y="3496172"/>
            <a:ext cx="4971600" cy="3250268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1044344" y="241484"/>
            <a:ext cx="6574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Tabulátorok elhelyezése menüből - Tabulátor létrehozása</a:t>
            </a:r>
          </a:p>
          <a:p>
            <a:pPr indent="536575"/>
            <a: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(Menüszalag/ Kezdőlap/Bekezdés/Tabulátorok )</a:t>
            </a:r>
            <a:endParaRPr lang="hu-H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82018" y="3050118"/>
            <a:ext cx="4786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1. Odaállok, ahol </a:t>
            </a:r>
            <a:r>
              <a:rPr lang="hu-HU" sz="1400" b="1" dirty="0" smtClean="0"/>
              <a:t>a tabulátor </a:t>
            </a:r>
            <a:r>
              <a:rPr lang="hu-HU" sz="1400" dirty="0" smtClean="0"/>
              <a:t>fog szerepelni</a:t>
            </a:r>
            <a:endParaRPr lang="hu-HU" sz="1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82018" y="3468058"/>
            <a:ext cx="4786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2</a:t>
            </a:r>
            <a:r>
              <a:rPr lang="hu-HU" sz="1400" b="1" dirty="0" smtClean="0"/>
              <a:t>. Kezdőlap/Bekezdés/Tabulátorok</a:t>
            </a:r>
            <a:endParaRPr lang="hu-HU" sz="14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88956" y="3892316"/>
            <a:ext cx="4603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3. Beírom a tabulátor értékét a </a:t>
            </a:r>
            <a:r>
              <a:rPr lang="hu-HU" sz="1400" b="1" dirty="0" smtClean="0"/>
              <a:t>Pozíció mezőbe</a:t>
            </a:r>
            <a:r>
              <a:rPr lang="hu-HU" sz="1400" dirty="0" smtClean="0"/>
              <a:t>, majd rákattintok a </a:t>
            </a:r>
            <a:r>
              <a:rPr lang="hu-HU" sz="1400" b="1" dirty="0" smtClean="0"/>
              <a:t>Felvétel gombra.</a:t>
            </a:r>
            <a:endParaRPr lang="hu-HU" sz="1400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82018" y="4493980"/>
            <a:ext cx="5929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4. Beállítom a sorkitöltés típusát a </a:t>
            </a:r>
            <a:r>
              <a:rPr lang="hu-HU" sz="1400" b="1" dirty="0" smtClean="0"/>
              <a:t>Kitöltés mezőben.</a:t>
            </a:r>
            <a:endParaRPr lang="hu-HU" sz="14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96766" y="4925340"/>
            <a:ext cx="4874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5. </a:t>
            </a:r>
            <a:r>
              <a:rPr lang="hu-HU" sz="1400" b="1" dirty="0" smtClean="0"/>
              <a:t>Alapérték mezőbe </a:t>
            </a:r>
            <a:r>
              <a:rPr lang="hu-HU" sz="1400" dirty="0" smtClean="0"/>
              <a:t>beírt értékkel az alapértelmezett tabulátorok távolságát módosíthatom.</a:t>
            </a:r>
            <a:endParaRPr lang="hu-HU" sz="14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79716" y="5583030"/>
            <a:ext cx="5929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6. Az </a:t>
            </a:r>
            <a:r>
              <a:rPr lang="hu-HU" sz="1400" b="1" dirty="0" smtClean="0"/>
              <a:t>igazítás csoportban </a:t>
            </a:r>
            <a:r>
              <a:rPr lang="hu-HU" sz="1400" dirty="0" smtClean="0"/>
              <a:t>választom ki a tabulátor igazítását.</a:t>
            </a:r>
            <a:endParaRPr lang="hu-HU" sz="14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82018" y="6029138"/>
            <a:ext cx="5929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7. Ha mindent beállítottam akkor rákattintok az </a:t>
            </a:r>
            <a:r>
              <a:rPr lang="hu-HU" sz="1400" b="1" dirty="0" smtClean="0"/>
              <a:t>OK</a:t>
            </a:r>
            <a:r>
              <a:rPr lang="hu-HU" sz="1400" dirty="0" smtClean="0"/>
              <a:t> gombra.</a:t>
            </a:r>
            <a:endParaRPr lang="hu-HU" sz="1400" dirty="0"/>
          </a:p>
        </p:txBody>
      </p:sp>
      <p:pic>
        <p:nvPicPr>
          <p:cNvPr id="12" name="Kép 11" descr="kezdőlap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4282" y="500042"/>
            <a:ext cx="5143536" cy="1263165"/>
          </a:xfrm>
          <a:prstGeom prst="rect">
            <a:avLst/>
          </a:prstGeom>
        </p:spPr>
      </p:pic>
      <p:pic>
        <p:nvPicPr>
          <p:cNvPr id="13" name="Kép 12" descr="bekezdé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57818" y="928670"/>
            <a:ext cx="1796063" cy="2386011"/>
          </a:xfrm>
          <a:prstGeom prst="rect">
            <a:avLst/>
          </a:prstGeom>
        </p:spPr>
      </p:pic>
      <p:pic>
        <p:nvPicPr>
          <p:cNvPr id="14" name="Kép 13" descr="tabulátorok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15206" y="928670"/>
            <a:ext cx="1528365" cy="1857388"/>
          </a:xfrm>
          <a:prstGeom prst="rect">
            <a:avLst/>
          </a:prstGeom>
        </p:spPr>
      </p:pic>
      <p:sp>
        <p:nvSpPr>
          <p:cNvPr id="15" name="Téglalap 14"/>
          <p:cNvSpPr/>
          <p:nvPr/>
        </p:nvSpPr>
        <p:spPr>
          <a:xfrm>
            <a:off x="571472" y="714356"/>
            <a:ext cx="785818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3500430" y="1571612"/>
            <a:ext cx="1857388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Téglalap 16"/>
          <p:cNvSpPr/>
          <p:nvPr/>
        </p:nvSpPr>
        <p:spPr>
          <a:xfrm>
            <a:off x="5143504" y="1571612"/>
            <a:ext cx="214314" cy="214314"/>
          </a:xfrm>
          <a:prstGeom prst="rect">
            <a:avLst/>
          </a:prstGeom>
          <a:noFill/>
          <a:ln>
            <a:solidFill>
              <a:srgbClr val="650A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Téglalap 17"/>
          <p:cNvSpPr/>
          <p:nvPr/>
        </p:nvSpPr>
        <p:spPr>
          <a:xfrm>
            <a:off x="5357818" y="3143248"/>
            <a:ext cx="428628" cy="14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Téglalap 18"/>
          <p:cNvSpPr/>
          <p:nvPr/>
        </p:nvSpPr>
        <p:spPr>
          <a:xfrm>
            <a:off x="7215206" y="928670"/>
            <a:ext cx="500066" cy="14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Téglalap 20"/>
          <p:cNvSpPr/>
          <p:nvPr/>
        </p:nvSpPr>
        <p:spPr>
          <a:xfrm>
            <a:off x="6929454" y="4357694"/>
            <a:ext cx="214314" cy="14287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Ellipszis 22"/>
          <p:cNvSpPr/>
          <p:nvPr/>
        </p:nvSpPr>
        <p:spPr>
          <a:xfrm>
            <a:off x="7148530" y="4332294"/>
            <a:ext cx="285752" cy="21431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>1</a:t>
            </a:r>
            <a:endParaRPr lang="hu-H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4" name="Ellipszis 23"/>
          <p:cNvSpPr/>
          <p:nvPr/>
        </p:nvSpPr>
        <p:spPr>
          <a:xfrm>
            <a:off x="6572264" y="5000636"/>
            <a:ext cx="285752" cy="21431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>3</a:t>
            </a:r>
            <a:endParaRPr lang="hu-H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5" name="Téglalap 24"/>
          <p:cNvSpPr/>
          <p:nvPr/>
        </p:nvSpPr>
        <p:spPr>
          <a:xfrm>
            <a:off x="4357686" y="3643314"/>
            <a:ext cx="428628" cy="142876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Téglalap 25"/>
          <p:cNvSpPr/>
          <p:nvPr/>
        </p:nvSpPr>
        <p:spPr>
          <a:xfrm>
            <a:off x="6143636" y="4187830"/>
            <a:ext cx="1143008" cy="142876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Téglalap 26"/>
          <p:cNvSpPr/>
          <p:nvPr/>
        </p:nvSpPr>
        <p:spPr>
          <a:xfrm>
            <a:off x="6202374" y="4603758"/>
            <a:ext cx="1643074" cy="142876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Téglalap 27"/>
          <p:cNvSpPr/>
          <p:nvPr/>
        </p:nvSpPr>
        <p:spPr>
          <a:xfrm>
            <a:off x="6215074" y="4786322"/>
            <a:ext cx="928694" cy="7143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Ellipszis 28"/>
          <p:cNvSpPr/>
          <p:nvPr/>
        </p:nvSpPr>
        <p:spPr>
          <a:xfrm>
            <a:off x="7715272" y="6000768"/>
            <a:ext cx="285752" cy="21431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>4</a:t>
            </a:r>
            <a:endParaRPr lang="hu-H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0" name="Téglalap 29"/>
          <p:cNvSpPr/>
          <p:nvPr/>
        </p:nvSpPr>
        <p:spPr>
          <a:xfrm>
            <a:off x="6227774" y="6259532"/>
            <a:ext cx="428628" cy="14287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Ellipszis 30"/>
          <p:cNvSpPr/>
          <p:nvPr/>
        </p:nvSpPr>
        <p:spPr>
          <a:xfrm>
            <a:off x="6526226" y="5500702"/>
            <a:ext cx="285752" cy="21431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>6</a:t>
            </a:r>
            <a:endParaRPr lang="hu-H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2" name="Téglalap 31"/>
          <p:cNvSpPr/>
          <p:nvPr/>
        </p:nvSpPr>
        <p:spPr>
          <a:xfrm>
            <a:off x="6215074" y="5870592"/>
            <a:ext cx="1785950" cy="35719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Ellipszis 32"/>
          <p:cNvSpPr/>
          <p:nvPr/>
        </p:nvSpPr>
        <p:spPr>
          <a:xfrm>
            <a:off x="7572396" y="4857760"/>
            <a:ext cx="285752" cy="21431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>5</a:t>
            </a:r>
            <a:endParaRPr lang="hu-H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4" name="Téglalap 33"/>
          <p:cNvSpPr/>
          <p:nvPr/>
        </p:nvSpPr>
        <p:spPr>
          <a:xfrm>
            <a:off x="7158056" y="4786322"/>
            <a:ext cx="746130" cy="28575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5" name="Téglalap 34"/>
          <p:cNvSpPr/>
          <p:nvPr/>
        </p:nvSpPr>
        <p:spPr>
          <a:xfrm>
            <a:off x="6215074" y="5500702"/>
            <a:ext cx="1428760" cy="357190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Ellipszis 35"/>
          <p:cNvSpPr/>
          <p:nvPr/>
        </p:nvSpPr>
        <p:spPr>
          <a:xfrm>
            <a:off x="6286512" y="6429396"/>
            <a:ext cx="285752" cy="21431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>3</a:t>
            </a:r>
            <a:endParaRPr lang="hu-H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7" name="Téglalap 36"/>
          <p:cNvSpPr/>
          <p:nvPr/>
        </p:nvSpPr>
        <p:spPr>
          <a:xfrm>
            <a:off x="6858016" y="6429396"/>
            <a:ext cx="428628" cy="214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/>
          <p:cNvSpPr/>
          <p:nvPr/>
        </p:nvSpPr>
        <p:spPr>
          <a:xfrm>
            <a:off x="7215206" y="6500834"/>
            <a:ext cx="285752" cy="21431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>7</a:t>
            </a:r>
            <a:endParaRPr lang="hu-H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9" name="Ellipszis 38"/>
          <p:cNvSpPr/>
          <p:nvPr/>
        </p:nvSpPr>
        <p:spPr>
          <a:xfrm>
            <a:off x="4071934" y="3643314"/>
            <a:ext cx="285752" cy="21431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  <a:endParaRPr lang="hu-H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0" name="Téglalap 39"/>
          <p:cNvSpPr/>
          <p:nvPr/>
        </p:nvSpPr>
        <p:spPr>
          <a:xfrm>
            <a:off x="7810522" y="2552694"/>
            <a:ext cx="500066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5984" y="12585"/>
            <a:ext cx="3714776" cy="500082"/>
          </a:xfrm>
        </p:spPr>
        <p:txBody>
          <a:bodyPr>
            <a:normAutofit/>
          </a:bodyPr>
          <a:lstStyle/>
          <a:p>
            <a:pPr algn="ctr"/>
            <a:r>
              <a:rPr lang="hu-HU" sz="1800" dirty="0" smtClean="0"/>
              <a:t>Ellenőrző feladatok</a:t>
            </a:r>
            <a:endParaRPr lang="hu-HU" sz="18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14282" y="642918"/>
            <a:ext cx="4500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Döntsd, el </a:t>
            </a:r>
            <a:r>
              <a:rPr lang="hu-HU" sz="14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IGAZ</a:t>
            </a:r>
            <a:r>
              <a:rPr lang="hu-HU" sz="14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vagy </a:t>
            </a:r>
            <a:r>
              <a:rPr lang="hu-HU" sz="14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HAMIS? </a:t>
            </a:r>
            <a:endParaRPr lang="hu-HU" sz="1400" b="1" u="sng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214282" y="1000108"/>
            <a:ext cx="7215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1. Tabulátorok segítségével elegánsan készíthetünk aláírás helyeket is.</a:t>
            </a:r>
            <a:endParaRPr lang="hu-HU" sz="14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187388" y="1334607"/>
            <a:ext cx="7215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 2. Tabulátorok segítségével csak képeket tudunk balra igazítani.</a:t>
            </a:r>
            <a:endParaRPr lang="hu-HU" sz="1400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187388" y="1643050"/>
            <a:ext cx="7215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 3. Jobbra ütköztetett tabulátor jele:   </a:t>
            </a:r>
            <a:endParaRPr lang="hu-HU" sz="1400" dirty="0"/>
          </a:p>
        </p:txBody>
      </p:sp>
      <p:pic>
        <p:nvPicPr>
          <p:cNvPr id="15" name="Kép 14" descr="tized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26" y="1643050"/>
            <a:ext cx="503172" cy="428628"/>
          </a:xfrm>
          <a:prstGeom prst="rect">
            <a:avLst/>
          </a:prstGeom>
        </p:spPr>
      </p:pic>
      <p:sp>
        <p:nvSpPr>
          <p:cNvPr id="16" name="Szövegdoboz 15"/>
          <p:cNvSpPr txBox="1"/>
          <p:nvPr/>
        </p:nvSpPr>
        <p:spPr>
          <a:xfrm>
            <a:off x="200835" y="2071678"/>
            <a:ext cx="7215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 4. Menüszalag/Levelezés/Tabulátorok</a:t>
            </a:r>
            <a:endParaRPr lang="hu-HU" sz="1400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200835" y="2357430"/>
            <a:ext cx="7215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 5. Középre ütköztetett: egymás alatti szövegrészek mértani közepét egymás alá rendezi.</a:t>
            </a:r>
          </a:p>
        </p:txBody>
      </p:sp>
      <p:sp>
        <p:nvSpPr>
          <p:cNvPr id="22" name="Téglalap 21"/>
          <p:cNvSpPr/>
          <p:nvPr/>
        </p:nvSpPr>
        <p:spPr>
          <a:xfrm>
            <a:off x="3500430" y="2071678"/>
            <a:ext cx="928662" cy="28575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HAMIS</a:t>
            </a:r>
            <a:endParaRPr lang="hu-H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3500430" y="1643050"/>
            <a:ext cx="928662" cy="28575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HAMIS</a:t>
            </a:r>
            <a:endParaRPr lang="hu-H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110909" y="3303774"/>
            <a:ext cx="4786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1. Odaállok, ahol a ________fog szerepelni.</a:t>
            </a:r>
            <a:endParaRPr lang="hu-H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107576" y="3755093"/>
            <a:ext cx="4786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Kezdőlap/________/Tabulátorok</a:t>
            </a:r>
            <a:endParaRPr lang="hu-H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121023" y="4295500"/>
            <a:ext cx="7565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3. Beírom a tabulátor értékét a___________, majd rákattintok a Felvétel gombra.</a:t>
            </a:r>
            <a:endParaRPr lang="hu-H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124356" y="4801424"/>
            <a:ext cx="5929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4. Beállítom a sorkitöltés típusát a ____________.</a:t>
            </a:r>
            <a:endParaRPr lang="hu-H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125657" y="5300019"/>
            <a:ext cx="8057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5. ______beírt értékkel az alapértelmezett tabulátorok távolságát módosíthatom.</a:t>
            </a:r>
            <a:endParaRPr lang="hu-H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147917" y="5826795"/>
            <a:ext cx="5929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6. Az _______választom ki a tabulátor igazítását.</a:t>
            </a:r>
            <a:endParaRPr lang="hu-H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142844" y="6357958"/>
            <a:ext cx="5929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7. Ha mindent beállítottam akkor rákattintok az ____gombra.</a:t>
            </a:r>
            <a:endParaRPr lang="hu-H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285720" y="2857496"/>
            <a:ext cx="3357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Kattints a helyes válaszra!</a:t>
            </a:r>
            <a:endParaRPr lang="hu-HU" sz="1400" b="1" u="sng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églalap 31">
            <a:hlinkClick r:id="rId4" action="ppaction://hlinksldjump"/>
          </p:cNvPr>
          <p:cNvSpPr/>
          <p:nvPr/>
        </p:nvSpPr>
        <p:spPr>
          <a:xfrm>
            <a:off x="3000364" y="3645024"/>
            <a:ext cx="10001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Bekezdés</a:t>
            </a:r>
            <a:endParaRPr lang="hu-H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Téglalap 32">
            <a:hlinkClick r:id="rId5" action="ppaction://hlinksldjump"/>
          </p:cNvPr>
          <p:cNvSpPr/>
          <p:nvPr/>
        </p:nvSpPr>
        <p:spPr>
          <a:xfrm>
            <a:off x="3028165" y="3863328"/>
            <a:ext cx="10001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Menülap</a:t>
            </a:r>
            <a:endParaRPr lang="hu-H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Téglalap 33">
            <a:hlinkClick r:id="rId4" action="ppaction://hlinksldjump"/>
          </p:cNvPr>
          <p:cNvSpPr/>
          <p:nvPr/>
        </p:nvSpPr>
        <p:spPr>
          <a:xfrm>
            <a:off x="3518774" y="3186082"/>
            <a:ext cx="10001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Tabulátor</a:t>
            </a:r>
            <a:endParaRPr lang="hu-H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5" name="Téglalap 34">
            <a:hlinkClick r:id="rId5" action="ppaction://hlinksldjump"/>
          </p:cNvPr>
          <p:cNvSpPr/>
          <p:nvPr/>
        </p:nvSpPr>
        <p:spPr>
          <a:xfrm>
            <a:off x="3643306" y="3357562"/>
            <a:ext cx="10001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Kurzor</a:t>
            </a:r>
            <a:endParaRPr lang="hu-H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" name="Téglalap 35">
            <a:hlinkClick r:id="rId4" action="ppaction://hlinksldjump"/>
          </p:cNvPr>
          <p:cNvSpPr/>
          <p:nvPr/>
        </p:nvSpPr>
        <p:spPr>
          <a:xfrm>
            <a:off x="6043827" y="4232121"/>
            <a:ext cx="15716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Pozíció mezőbe</a:t>
            </a:r>
            <a:endParaRPr lang="hu-HU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7" name="Téglalap 36">
            <a:hlinkClick r:id="rId5" action="ppaction://hlinksldjump"/>
          </p:cNvPr>
          <p:cNvSpPr/>
          <p:nvPr/>
        </p:nvSpPr>
        <p:spPr>
          <a:xfrm>
            <a:off x="6012160" y="4448145"/>
            <a:ext cx="15716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Alapérték mezőbe</a:t>
            </a:r>
            <a:endParaRPr lang="hu-HU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8" name="Téglalap 37">
            <a:hlinkClick r:id="rId4" action="ppaction://hlinksldjump"/>
          </p:cNvPr>
          <p:cNvSpPr/>
          <p:nvPr/>
        </p:nvSpPr>
        <p:spPr>
          <a:xfrm>
            <a:off x="3942148" y="4941168"/>
            <a:ext cx="15716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Kitöltés mezőben</a:t>
            </a:r>
            <a:endParaRPr lang="hu-HU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9" name="Téglalap 38">
            <a:hlinkClick r:id="rId5" action="ppaction://hlinksldjump"/>
          </p:cNvPr>
          <p:cNvSpPr/>
          <p:nvPr/>
        </p:nvSpPr>
        <p:spPr>
          <a:xfrm>
            <a:off x="3923928" y="4725144"/>
            <a:ext cx="20002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Szaggatott sorkitöltés </a:t>
            </a:r>
            <a:endParaRPr lang="hu-HU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0" name="Téglalap 39">
            <a:hlinkClick r:id="rId4" action="ppaction://hlinksldjump"/>
          </p:cNvPr>
          <p:cNvSpPr/>
          <p:nvPr/>
        </p:nvSpPr>
        <p:spPr>
          <a:xfrm>
            <a:off x="6000760" y="5229200"/>
            <a:ext cx="15716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Alapérték mezőbe</a:t>
            </a:r>
            <a:endParaRPr lang="hu-HU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3" name="Téglalap 42">
            <a:hlinkClick r:id="rId4" action="ppaction://hlinksldjump"/>
          </p:cNvPr>
          <p:cNvSpPr/>
          <p:nvPr/>
        </p:nvSpPr>
        <p:spPr>
          <a:xfrm>
            <a:off x="3929058" y="5744289"/>
            <a:ext cx="21431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Igazítás csoportban</a:t>
            </a:r>
            <a:endParaRPr lang="hu-HU" sz="1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églalap 43">
            <a:hlinkClick r:id="rId5" action="ppaction://hlinksldjump"/>
          </p:cNvPr>
          <p:cNvSpPr/>
          <p:nvPr/>
        </p:nvSpPr>
        <p:spPr>
          <a:xfrm>
            <a:off x="3923928" y="5960313"/>
            <a:ext cx="21431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Tabulátor csoportban</a:t>
            </a:r>
            <a:endParaRPr lang="hu-HU" sz="1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églalap 44">
            <a:hlinkClick r:id="rId5" action="ppaction://hlinksldjump"/>
          </p:cNvPr>
          <p:cNvSpPr/>
          <p:nvPr/>
        </p:nvSpPr>
        <p:spPr>
          <a:xfrm>
            <a:off x="4716016" y="6309320"/>
            <a:ext cx="7143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Mégse</a:t>
            </a:r>
            <a:endParaRPr lang="hu-HU" sz="1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églalap 45">
            <a:hlinkClick r:id="rId4" action="ppaction://hlinksldjump"/>
          </p:cNvPr>
          <p:cNvSpPr/>
          <p:nvPr/>
        </p:nvSpPr>
        <p:spPr>
          <a:xfrm>
            <a:off x="4756357" y="6527213"/>
            <a:ext cx="21431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OK</a:t>
            </a:r>
            <a:endParaRPr lang="hu-HU" sz="1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églalap 46"/>
          <p:cNvSpPr/>
          <p:nvPr/>
        </p:nvSpPr>
        <p:spPr>
          <a:xfrm>
            <a:off x="5500694" y="928670"/>
            <a:ext cx="1071570" cy="28575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IGAZ</a:t>
            </a:r>
            <a:endParaRPr lang="hu-H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églalap 47"/>
          <p:cNvSpPr/>
          <p:nvPr/>
        </p:nvSpPr>
        <p:spPr>
          <a:xfrm>
            <a:off x="6715140" y="2357430"/>
            <a:ext cx="928662" cy="28575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IGAZ</a:t>
            </a:r>
            <a:endParaRPr lang="hu-H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églalap 48"/>
          <p:cNvSpPr/>
          <p:nvPr/>
        </p:nvSpPr>
        <p:spPr>
          <a:xfrm>
            <a:off x="5000628" y="1285860"/>
            <a:ext cx="1000132" cy="28575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HAMIS</a:t>
            </a:r>
            <a:endParaRPr lang="hu-H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églalap 49">
            <a:hlinkClick r:id="rId5" action="ppaction://hlinksldjump"/>
          </p:cNvPr>
          <p:cNvSpPr/>
          <p:nvPr/>
        </p:nvSpPr>
        <p:spPr>
          <a:xfrm>
            <a:off x="6003486" y="5445224"/>
            <a:ext cx="15208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Kitöltés mezőbe</a:t>
            </a:r>
            <a:endParaRPr lang="hu-HU" sz="1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  <p:bldP spid="13" grpId="0"/>
      <p:bldP spid="14" grpId="0"/>
      <p:bldP spid="16" grpId="0"/>
      <p:bldP spid="17" grpId="0"/>
      <p:bldP spid="22" grpId="0" animBg="1"/>
      <p:bldP spid="23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3" grpId="0"/>
      <p:bldP spid="44" grpId="0"/>
      <p:bldP spid="45" grpId="0"/>
      <p:bldP spid="46" grpId="0"/>
      <p:bldP spid="47" grpId="0" animBg="1"/>
      <p:bldP spid="48" grpId="0" animBg="1"/>
      <p:bldP spid="49" grpId="0" animBg="1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76438" indent="349250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válasz: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helyes</a:t>
            </a:r>
            <a:endParaRPr lang="hu-H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zövegdoboz 3">
            <a:hlinkClick r:id="rId3" action="ppaction://hlinksldjump"/>
          </p:cNvPr>
          <p:cNvSpPr txBox="1"/>
          <p:nvPr/>
        </p:nvSpPr>
        <p:spPr>
          <a:xfrm>
            <a:off x="3286116" y="271462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Vissza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ényűző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ényűz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1023</TotalTime>
  <Words>594</Words>
  <Application>Microsoft Office PowerPoint</Application>
  <PresentationFormat>Diavetítés a képernyőre (4:3 oldalarány)</PresentationFormat>
  <Paragraphs>132</Paragraphs>
  <Slides>11</Slides>
  <Notes>11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Fényűző</vt:lpstr>
      <vt:lpstr>Így tanítanám a tabulátorok használatát</vt:lpstr>
      <vt:lpstr>2. dia</vt:lpstr>
      <vt:lpstr>3. dia</vt:lpstr>
      <vt:lpstr>4. dia</vt:lpstr>
      <vt:lpstr>5. dia</vt:lpstr>
      <vt:lpstr>6. dia</vt:lpstr>
      <vt:lpstr>7. dia</vt:lpstr>
      <vt:lpstr>Ellenőrző feladatok</vt:lpstr>
      <vt:lpstr>9. dia</vt:lpstr>
      <vt:lpstr>10. dia</vt:lpstr>
      <vt:lpstr>11. dia</vt:lpstr>
    </vt:vector>
  </TitlesOfParts>
  <Company>iskola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tanulo</dc:creator>
  <cp:lastModifiedBy>Zsuzsa</cp:lastModifiedBy>
  <cp:revision>89</cp:revision>
  <dcterms:created xsi:type="dcterms:W3CDTF">2011-01-24T16:27:19Z</dcterms:created>
  <dcterms:modified xsi:type="dcterms:W3CDTF">2011-02-12T11:27:01Z</dcterms:modified>
</cp:coreProperties>
</file>