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7"/>
  </p:notesMasterIdLst>
  <p:sldIdLst>
    <p:sldId id="256" r:id="rId2"/>
    <p:sldId id="257" r:id="rId3"/>
    <p:sldId id="258" r:id="rId4"/>
    <p:sldId id="266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7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8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A32173-7C29-4B24-98AF-EEAEF1839A9B}" type="datetimeFigureOut">
              <a:rPr lang="hu-HU" smtClean="0"/>
              <a:pPr/>
              <a:t>2011.02.11.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447AFE-4F62-48D0-9105-8FF21F3573FF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47AFE-4F62-48D0-9105-8FF21F3573FF}" type="slidenum">
              <a:rPr lang="hu-HU" smtClean="0"/>
              <a:pPr/>
              <a:t>1</a:t>
            </a:fld>
            <a:endParaRPr lang="hu-H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47AFE-4F62-48D0-9105-8FF21F3573FF}" type="slidenum">
              <a:rPr lang="hu-HU" smtClean="0"/>
              <a:pPr/>
              <a:t>10</a:t>
            </a:fld>
            <a:endParaRPr lang="hu-H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47AFE-4F62-48D0-9105-8FF21F3573FF}" type="slidenum">
              <a:rPr lang="hu-HU" smtClean="0"/>
              <a:pPr/>
              <a:t>11</a:t>
            </a:fld>
            <a:endParaRPr lang="hu-H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47AFE-4F62-48D0-9105-8FF21F3573FF}" type="slidenum">
              <a:rPr lang="hu-HU" smtClean="0"/>
              <a:pPr/>
              <a:t>12</a:t>
            </a:fld>
            <a:endParaRPr lang="hu-H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47AFE-4F62-48D0-9105-8FF21F3573FF}" type="slidenum">
              <a:rPr lang="hu-HU" smtClean="0"/>
              <a:pPr/>
              <a:t>13</a:t>
            </a:fld>
            <a:endParaRPr lang="hu-H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47AFE-4F62-48D0-9105-8FF21F3573FF}" type="slidenum">
              <a:rPr lang="hu-HU" smtClean="0"/>
              <a:pPr/>
              <a:t>14</a:t>
            </a:fld>
            <a:endParaRPr lang="hu-H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47AFE-4F62-48D0-9105-8FF21F3573FF}" type="slidenum">
              <a:rPr lang="hu-HU" smtClean="0"/>
              <a:pPr/>
              <a:t>15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47AFE-4F62-48D0-9105-8FF21F3573FF}" type="slidenum">
              <a:rPr lang="hu-HU" smtClean="0"/>
              <a:pPr/>
              <a:t>2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47AFE-4F62-48D0-9105-8FF21F3573FF}" type="slidenum">
              <a:rPr lang="hu-HU" smtClean="0"/>
              <a:pPr/>
              <a:t>3</a:t>
            </a:fld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47AFE-4F62-48D0-9105-8FF21F3573FF}" type="slidenum">
              <a:rPr lang="hu-HU" smtClean="0"/>
              <a:pPr/>
              <a:t>4</a:t>
            </a:fld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47AFE-4F62-48D0-9105-8FF21F3573FF}" type="slidenum">
              <a:rPr lang="hu-HU" smtClean="0"/>
              <a:pPr/>
              <a:t>5</a:t>
            </a:fld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47AFE-4F62-48D0-9105-8FF21F3573FF}" type="slidenum">
              <a:rPr lang="hu-HU" smtClean="0"/>
              <a:pPr/>
              <a:t>6</a:t>
            </a:fld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47AFE-4F62-48D0-9105-8FF21F3573FF}" type="slidenum">
              <a:rPr lang="hu-HU" smtClean="0"/>
              <a:pPr/>
              <a:t>7</a:t>
            </a:fld>
            <a:endParaRPr lang="hu-H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47AFE-4F62-48D0-9105-8FF21F3573FF}" type="slidenum">
              <a:rPr lang="hu-HU" smtClean="0"/>
              <a:pPr/>
              <a:t>8</a:t>
            </a:fld>
            <a:endParaRPr lang="hu-H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47AFE-4F62-48D0-9105-8FF21F3573FF}" type="slidenum">
              <a:rPr lang="hu-HU" smtClean="0"/>
              <a:pPr/>
              <a:t>9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Lekerekített téglalap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Lekerekített téglalap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Cím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0" name="Alcím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19" name="Dátum helye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DCDE75-89FD-47D4-96B5-7D53BD2E92D4}" type="datetimeFigureOut">
              <a:rPr lang="hu-HU" smtClean="0"/>
              <a:pPr/>
              <a:t>2011.02.11.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11" name="Dia számának hely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DCDE75-89FD-47D4-96B5-7D53BD2E92D4}" type="datetimeFigureOut">
              <a:rPr lang="hu-HU" smtClean="0"/>
              <a:pPr/>
              <a:t>2011.02.11.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DCDE75-89FD-47D4-96B5-7D53BD2E92D4}" type="datetimeFigureOut">
              <a:rPr lang="hu-HU" smtClean="0"/>
              <a:pPr/>
              <a:t>2011.02.11.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DCDE75-89FD-47D4-96B5-7D53BD2E92D4}" type="datetimeFigureOut">
              <a:rPr lang="hu-HU" smtClean="0"/>
              <a:pPr/>
              <a:t>2011.02.11.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Lekerekített téglalap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Lekerekített téglalap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DCDE75-89FD-47D4-96B5-7D53BD2E92D4}" type="datetimeFigureOut">
              <a:rPr lang="hu-HU" smtClean="0"/>
              <a:pPr/>
              <a:t>2011.02.11.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DCDE75-89FD-47D4-96B5-7D53BD2E92D4}" type="datetimeFigureOut">
              <a:rPr lang="hu-HU" smtClean="0"/>
              <a:pPr/>
              <a:t>2011.02.11.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DCDE75-89FD-47D4-96B5-7D53BD2E92D4}" type="datetimeFigureOut">
              <a:rPr lang="hu-HU" smtClean="0"/>
              <a:pPr/>
              <a:t>2011.02.11.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DCDE75-89FD-47D4-96B5-7D53BD2E92D4}" type="datetimeFigureOut">
              <a:rPr lang="hu-HU" smtClean="0"/>
              <a:pPr/>
              <a:t>2011.02.11.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ekerekített téglalap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DCDE75-89FD-47D4-96B5-7D53BD2E92D4}" type="datetimeFigureOut">
              <a:rPr lang="hu-HU" smtClean="0"/>
              <a:pPr/>
              <a:t>2011.02.11.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DCDE75-89FD-47D4-96B5-7D53BD2E92D4}" type="datetimeFigureOut">
              <a:rPr lang="hu-HU" smtClean="0"/>
              <a:pPr/>
              <a:t>2011.02.11.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Lekerekített téglalap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Egy sarkán kerekített téglalap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DCDE75-89FD-47D4-96B5-7D53BD2E92D4}" type="datetimeFigureOut">
              <a:rPr lang="hu-HU" smtClean="0"/>
              <a:pPr/>
              <a:t>2011.02.11.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u-HU" smtClean="0"/>
              <a:t>Kép beszúrásához kattintson az ikonra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ekerekített téglalap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Lekerekített téglalap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Cím helye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25" name="Dátum helye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8DCDE75-89FD-47D4-96B5-7D53BD2E92D4}" type="datetimeFigureOut">
              <a:rPr lang="hu-HU" smtClean="0"/>
              <a:pPr/>
              <a:t>2011.02.11.</a:t>
            </a:fld>
            <a:endParaRPr lang="hu-HU"/>
          </a:p>
        </p:txBody>
      </p:sp>
      <p:sp>
        <p:nvSpPr>
          <p:cNvPr id="18" name="Élőláb helye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hu.wikipedia.org/w/index.php?title=F%C3%A1jl:IWiW.png&amp;filetimestamp=20100320105237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hu.wikipedia.org/wiki/2007" TargetMode="External"/><Relationship Id="rId3" Type="http://schemas.openxmlformats.org/officeDocument/2006/relationships/hyperlink" Target="http://hu.wikipedia.org/wiki/2006" TargetMode="External"/><Relationship Id="rId7" Type="http://schemas.openxmlformats.org/officeDocument/2006/relationships/hyperlink" Target="http://hu.wikipedia.org/wiki/December_18.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u.wikipedia.org/wiki/J%C3%BAlius_18." TargetMode="External"/><Relationship Id="rId5" Type="http://schemas.openxmlformats.org/officeDocument/2006/relationships/hyperlink" Target="http://hu.wikipedia.org/wiki/Magyar_Telekom" TargetMode="External"/><Relationship Id="rId10" Type="http://schemas.openxmlformats.org/officeDocument/2006/relationships/hyperlink" Target="http://hu.wikipedia.org/wiki/Augusztus_16." TargetMode="External"/><Relationship Id="rId4" Type="http://schemas.openxmlformats.org/officeDocument/2006/relationships/hyperlink" Target="http://hu.wikipedia.org/wiki/%C3%81prilis_28." TargetMode="External"/><Relationship Id="rId9" Type="http://schemas.openxmlformats.org/officeDocument/2006/relationships/hyperlink" Target="http://hu.wikipedia.org/wiki/J%C3%BAnius_5.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hu.wikipedia.org/wiki/2008" TargetMode="External"/><Relationship Id="rId13" Type="http://schemas.openxmlformats.org/officeDocument/2006/relationships/hyperlink" Target="http://hu.wikipedia.org/wiki/IWiW#cite_note-12" TargetMode="External"/><Relationship Id="rId3" Type="http://schemas.openxmlformats.org/officeDocument/2006/relationships/hyperlink" Target="http://hu.wikipedia.org/wiki/2007" TargetMode="External"/><Relationship Id="rId7" Type="http://schemas.openxmlformats.org/officeDocument/2006/relationships/hyperlink" Target="http://hu.wikipedia.org/wiki/November_15." TargetMode="External"/><Relationship Id="rId12" Type="http://schemas.openxmlformats.org/officeDocument/2006/relationships/hyperlink" Target="http://hu.wikipedia.org/wiki/IWiW#cite_note-11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u.wikipedia.org/wiki/November_4." TargetMode="External"/><Relationship Id="rId11" Type="http://schemas.openxmlformats.org/officeDocument/2006/relationships/hyperlink" Target="http://hu.wikipedia.org/wiki/%C3%81prilis_23." TargetMode="External"/><Relationship Id="rId5" Type="http://schemas.openxmlformats.org/officeDocument/2006/relationships/hyperlink" Target="http://hu.wikipedia.org/wiki/Augusztus_16." TargetMode="External"/><Relationship Id="rId10" Type="http://schemas.openxmlformats.org/officeDocument/2006/relationships/hyperlink" Target="http://hu.wikipedia.org/wiki/J%C3%BAnius_30." TargetMode="External"/><Relationship Id="rId4" Type="http://schemas.openxmlformats.org/officeDocument/2006/relationships/hyperlink" Target="http://hu.wikipedia.org/wiki/J%C3%BAnius_5." TargetMode="External"/><Relationship Id="rId9" Type="http://schemas.openxmlformats.org/officeDocument/2006/relationships/hyperlink" Target="http://hu.wikipedia.org/wiki/M%C3%A1rcius_11." TargetMode="External"/><Relationship Id="rId14" Type="http://schemas.openxmlformats.org/officeDocument/2006/relationships/hyperlink" Target="http://hu.wikipedia.org/wiki/Origo_(internetes_%C3%BAjs%C3%A1g)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hu.wikipedia.org/wiki/J%C3%BAlius" TargetMode="External"/><Relationship Id="rId3" Type="http://schemas.openxmlformats.org/officeDocument/2006/relationships/hyperlink" Target="http://hu.wikipedia.org/wiki/2008" TargetMode="External"/><Relationship Id="rId7" Type="http://schemas.openxmlformats.org/officeDocument/2006/relationships/hyperlink" Target="http://hu.wikipedia.org/wiki/2010" TargetMode="External"/><Relationship Id="rId12" Type="http://schemas.openxmlformats.org/officeDocument/2006/relationships/hyperlink" Target="http://hu.wikipedia.org/wiki/Facebook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u.wikipedia.org/wiki/%C3%81prilis_16." TargetMode="External"/><Relationship Id="rId11" Type="http://schemas.openxmlformats.org/officeDocument/2006/relationships/hyperlink" Target="http://hu.wikipedia.org/wiki/December" TargetMode="External"/><Relationship Id="rId5" Type="http://schemas.openxmlformats.org/officeDocument/2006/relationships/hyperlink" Target="http://hu.wikipedia.org/wiki/2009" TargetMode="External"/><Relationship Id="rId10" Type="http://schemas.openxmlformats.org/officeDocument/2006/relationships/hyperlink" Target="http://hu.wikipedia.org/wiki/Android_(oper%C3%A1ci%C3%B3s_rendszer)" TargetMode="External"/><Relationship Id="rId4" Type="http://schemas.openxmlformats.org/officeDocument/2006/relationships/hyperlink" Target="http://hu.wikipedia.org/wiki/December_24." TargetMode="External"/><Relationship Id="rId9" Type="http://schemas.openxmlformats.org/officeDocument/2006/relationships/hyperlink" Target="http://hu.wikipedia.org/wiki/IPhone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hu.wikipedia.org/wiki/Google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pos.hu/jogszabalyok_linkek/PPOS_iwiw_adatkezelese.pdf" TargetMode="External"/><Relationship Id="rId4" Type="http://schemas.openxmlformats.org/officeDocument/2006/relationships/hyperlink" Target="http://hu.wikipedia.org/wiki/Orkut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hu.wikipedia.org/wiki/Magyarorsz%C3%A1g" TargetMode="External"/><Relationship Id="rId7" Type="http://schemas.openxmlformats.org/officeDocument/2006/relationships/hyperlink" Target="http://hu.wikipedia.org/wiki/IWiW#cite_note-0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u.wikipedia.org/wiki/%C3%81prilis_14" TargetMode="External"/><Relationship Id="rId5" Type="http://schemas.openxmlformats.org/officeDocument/2006/relationships/hyperlink" Target="http://hu.wikipedia.org/wiki/2002" TargetMode="External"/><Relationship Id="rId4" Type="http://schemas.openxmlformats.org/officeDocument/2006/relationships/hyperlink" Target="http://hu.wikipedia.org/wiki/Ismerets%C3%A9gi_h%C3%A1l%C3%B3zat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hu.wikipedia.org/wiki/IWiW#M.C5.B1k.C3.B6d.C3.A9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hu.wikipedia.org/wiki/IWiW#Adatv.C3.A9delem" TargetMode="External"/><Relationship Id="rId4" Type="http://schemas.openxmlformats.org/officeDocument/2006/relationships/hyperlink" Target="http://hu.wikipedia.org/wiki/IWiW#Az_iWiW.hu_t.C3.B6rt.C3.A9nete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hu.wikipedia.org/wiki/E-mai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hu.wikipedia.org/wiki/Sz%C3%BClet%C3%A9snap" TargetMode="External"/><Relationship Id="rId4" Type="http://schemas.openxmlformats.org/officeDocument/2006/relationships/hyperlink" Target="http://hu.wikipedia.org/wiki/Rendszer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hu.wikipedia.org/w/index.php?title=V%C3%A1rady_Zsolt&amp;action=edit&amp;redlink=1" TargetMode="External"/><Relationship Id="rId7" Type="http://schemas.openxmlformats.org/officeDocument/2006/relationships/hyperlink" Target="http://hu.wikipedia.org/wiki/Okt%C3%B3ber_26.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u.wikipedia.org/wiki/2005" TargetMode="External"/><Relationship Id="rId5" Type="http://schemas.openxmlformats.org/officeDocument/2006/relationships/hyperlink" Target="http://hu.wikipedia.org/wiki/%C3%81prilis_14." TargetMode="External"/><Relationship Id="rId4" Type="http://schemas.openxmlformats.org/officeDocument/2006/relationships/hyperlink" Target="http://hu.wikipedia.org/wiki/2002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hu.wikipedia.org/wiki/2006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hu.wikipedia.org/wiki/Febru%C3%A1r_10." TargetMode="External"/><Relationship Id="rId4" Type="http://schemas.openxmlformats.org/officeDocument/2006/relationships/hyperlink" Target="http://hu.wikipedia.org/wiki/Janu%C3%A1r_12.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3059832" y="2060848"/>
            <a:ext cx="2667209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66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Iwiw</a:t>
            </a:r>
            <a:r>
              <a:rPr lang="hu-HU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</a:t>
            </a:r>
            <a:endParaRPr lang="hu-HU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5" name="Kép 12" descr="iWiW Kft.">
            <a:hlinkClick r:id="rId3" tooltip="&quot;iWiW Kft.&quot;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620688"/>
            <a:ext cx="2320758" cy="122413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Kép 6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4248" y="2132856"/>
            <a:ext cx="1512168" cy="119118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539552" y="764704"/>
            <a:ext cx="79928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/>
              <a:t>Az immár 640 000 taggal rendelkező, 35 millió kapcsolatot kezelő </a:t>
            </a:r>
            <a:r>
              <a:rPr lang="hu-HU" dirty="0" err="1" smtClean="0"/>
              <a:t>iWiW</a:t>
            </a:r>
            <a:r>
              <a:rPr lang="hu-HU" dirty="0" smtClean="0"/>
              <a:t> valószínűleg fordulópontjához érkezett, amikor </a:t>
            </a:r>
            <a:r>
              <a:rPr lang="hu-HU" dirty="0" smtClean="0">
                <a:hlinkClick r:id="rId3" tooltip="2006"/>
              </a:rPr>
              <a:t>2006</a:t>
            </a:r>
            <a:r>
              <a:rPr lang="hu-HU" dirty="0" smtClean="0"/>
              <a:t>. </a:t>
            </a:r>
            <a:r>
              <a:rPr lang="hu-HU" dirty="0" smtClean="0">
                <a:hlinkClick r:id="rId4" tooltip="Április 28."/>
              </a:rPr>
              <a:t>április 28-án</a:t>
            </a:r>
            <a:r>
              <a:rPr lang="hu-HU" dirty="0" smtClean="0"/>
              <a:t> közel egymilliárd forintért felvásárolta a </a:t>
            </a:r>
            <a:r>
              <a:rPr lang="hu-HU" dirty="0" smtClean="0">
                <a:hlinkClick r:id="rId5" tooltip="Magyar Telekom"/>
              </a:rPr>
              <a:t>Magyar Telekom</a:t>
            </a:r>
            <a:r>
              <a:rPr lang="hu-HU" dirty="0" smtClean="0"/>
              <a:t>, amely a </a:t>
            </a:r>
            <a:r>
              <a:rPr lang="hu-HU" i="1" dirty="0" smtClean="0"/>
              <a:t>T-Online</a:t>
            </a:r>
            <a:r>
              <a:rPr lang="hu-HU" dirty="0" smtClean="0"/>
              <a:t> csoportba építette be az </a:t>
            </a:r>
            <a:r>
              <a:rPr lang="hu-HU" dirty="0" err="1" smtClean="0"/>
              <a:t>iWiW</a:t>
            </a:r>
            <a:r>
              <a:rPr lang="hu-HU" dirty="0" smtClean="0"/>
              <a:t> szolgáltatáskörét.</a:t>
            </a:r>
            <a:r>
              <a:rPr lang="hu-HU" baseline="30000" dirty="0" smtClean="0"/>
              <a:t> </a:t>
            </a:r>
            <a:r>
              <a:rPr lang="hu-HU" dirty="0" smtClean="0"/>
              <a:t>Az első hónapban 9 új szervert állítottak munkába, minden tag kapott egy meghívót, ha nem volt neki de a többnyelvűség (ami a névváltást indokolta) megszűnt, miközben a felhasználók száma meghaladta a 930 000-et, az 55 milliós kapcsolatszám mellett.</a:t>
            </a:r>
            <a:endParaRPr lang="hu-HU" dirty="0"/>
          </a:p>
        </p:txBody>
      </p:sp>
      <p:sp>
        <p:nvSpPr>
          <p:cNvPr id="3" name="Téglalap 2"/>
          <p:cNvSpPr/>
          <p:nvPr/>
        </p:nvSpPr>
        <p:spPr>
          <a:xfrm>
            <a:off x="611560" y="3356992"/>
            <a:ext cx="792088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/>
              <a:t>A regisztrált felhasználók száma </a:t>
            </a:r>
            <a:r>
              <a:rPr lang="hu-HU" dirty="0" smtClean="0">
                <a:hlinkClick r:id="rId3" tooltip="2006"/>
              </a:rPr>
              <a:t>2006</a:t>
            </a:r>
            <a:r>
              <a:rPr lang="hu-HU" dirty="0" smtClean="0"/>
              <a:t>. </a:t>
            </a:r>
            <a:r>
              <a:rPr lang="hu-HU" dirty="0" smtClean="0">
                <a:hlinkClick r:id="rId6" tooltip="Július 18."/>
              </a:rPr>
              <a:t>július 18-án</a:t>
            </a:r>
            <a:r>
              <a:rPr lang="hu-HU" dirty="0" smtClean="0"/>
              <a:t> érte el az egymilliót </a:t>
            </a:r>
            <a:r>
              <a:rPr lang="hu-HU" dirty="0" smtClean="0">
                <a:hlinkClick r:id="rId7" tooltip="December 18."/>
              </a:rPr>
              <a:t>december 18-án</a:t>
            </a:r>
            <a:r>
              <a:rPr lang="hu-HU" dirty="0" smtClean="0"/>
              <a:t> a másfél milliót.</a:t>
            </a:r>
          </a:p>
          <a:p>
            <a:r>
              <a:rPr lang="hu-HU" dirty="0" smtClean="0">
                <a:hlinkClick r:id="rId8" tooltip="2007"/>
              </a:rPr>
              <a:t>2007</a:t>
            </a:r>
            <a:r>
              <a:rPr lang="hu-HU" dirty="0" smtClean="0"/>
              <a:t>. </a:t>
            </a:r>
            <a:r>
              <a:rPr lang="hu-HU" dirty="0" smtClean="0">
                <a:hlinkClick r:id="rId9" tooltip="Június 5."/>
              </a:rPr>
              <a:t>június 5-én</a:t>
            </a:r>
            <a:r>
              <a:rPr lang="hu-HU" dirty="0" smtClean="0"/>
              <a:t> indult el a mobil verzió publikus béta verziója.</a:t>
            </a:r>
            <a:r>
              <a:rPr lang="hu-HU" baseline="30000" dirty="0" smtClean="0"/>
              <a:t> </a:t>
            </a:r>
            <a:r>
              <a:rPr lang="hu-HU" dirty="0" smtClean="0"/>
              <a:t>Ez év </a:t>
            </a:r>
            <a:r>
              <a:rPr lang="hu-HU" dirty="0" smtClean="0">
                <a:hlinkClick r:id="rId10" tooltip="Augusztus 16."/>
              </a:rPr>
              <a:t>augusztus 16-án</a:t>
            </a:r>
            <a:r>
              <a:rPr lang="hu-HU" dirty="0" smtClean="0"/>
              <a:t> átköltözött rendőri kísérettel a T-Online szerverterméből a </a:t>
            </a:r>
            <a:r>
              <a:rPr lang="hu-HU" dirty="0" err="1" smtClean="0"/>
              <a:t>Dataplex</a:t>
            </a:r>
            <a:r>
              <a:rPr lang="hu-HU" dirty="0" smtClean="0"/>
              <a:t> adatközpontba. Az üzemeltetők elmondása szerint az </a:t>
            </a:r>
            <a:r>
              <a:rPr lang="hu-HU" dirty="0" err="1" smtClean="0"/>
              <a:t>iWiW</a:t>
            </a:r>
            <a:r>
              <a:rPr lang="hu-HU" dirty="0" smtClean="0"/>
              <a:t> rendszer felhasználószáma eléri a 2,6 milliót, a kapcsolatok száma pedig a 220 milliót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467544" y="476672"/>
            <a:ext cx="820891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>
                <a:hlinkClick r:id="rId3" tooltip="2007"/>
              </a:rPr>
              <a:t>2007</a:t>
            </a:r>
            <a:r>
              <a:rPr lang="hu-HU" dirty="0" smtClean="0"/>
              <a:t>. </a:t>
            </a:r>
            <a:r>
              <a:rPr lang="hu-HU" dirty="0" smtClean="0">
                <a:hlinkClick r:id="rId4" tooltip="Június 5."/>
              </a:rPr>
              <a:t>június 5-én</a:t>
            </a:r>
            <a:r>
              <a:rPr lang="hu-HU" dirty="0" smtClean="0"/>
              <a:t> indult el a mobil verzió publikus béta verziója</a:t>
            </a:r>
          </a:p>
          <a:p>
            <a:r>
              <a:rPr lang="hu-HU" dirty="0" smtClean="0"/>
              <a:t>Ez év </a:t>
            </a:r>
            <a:r>
              <a:rPr lang="hu-HU" dirty="0" smtClean="0">
                <a:hlinkClick r:id="rId5" tooltip="Augusztus 16."/>
              </a:rPr>
              <a:t>augusztus 16-án</a:t>
            </a:r>
            <a:r>
              <a:rPr lang="hu-HU" dirty="0" smtClean="0"/>
              <a:t> átköltözött rendőri kísérettel a T-Online szerverterméből a </a:t>
            </a:r>
            <a:r>
              <a:rPr lang="hu-HU" dirty="0" err="1" smtClean="0"/>
              <a:t>Dataplex</a:t>
            </a:r>
            <a:r>
              <a:rPr lang="hu-HU" dirty="0" smtClean="0"/>
              <a:t> adatközpontba. Az üzemeltetők elmondása szerint az </a:t>
            </a:r>
            <a:r>
              <a:rPr lang="hu-HU" dirty="0" err="1" smtClean="0"/>
              <a:t>iWiW</a:t>
            </a:r>
            <a:r>
              <a:rPr lang="hu-HU" dirty="0" smtClean="0"/>
              <a:t> rendszer felhasználószáma eléri a 2,6 milliót, a kapcsolatok száma pedig a 220 milliót.</a:t>
            </a:r>
          </a:p>
          <a:p>
            <a:r>
              <a:rPr lang="hu-HU" dirty="0" smtClean="0">
                <a:hlinkClick r:id="rId3" tooltip="2007"/>
              </a:rPr>
              <a:t>2007</a:t>
            </a:r>
            <a:r>
              <a:rPr lang="hu-HU" dirty="0" smtClean="0"/>
              <a:t>. </a:t>
            </a:r>
            <a:r>
              <a:rPr lang="hu-HU" dirty="0" smtClean="0">
                <a:hlinkClick r:id="rId6" tooltip="November 4."/>
              </a:rPr>
              <a:t>november 4-én</a:t>
            </a:r>
            <a:r>
              <a:rPr lang="hu-HU" dirty="0" smtClean="0"/>
              <a:t> pletykaszinten felmerült, majd </a:t>
            </a:r>
            <a:r>
              <a:rPr lang="hu-HU" dirty="0" smtClean="0">
                <a:hlinkClick r:id="rId7" tooltip="November 15."/>
              </a:rPr>
              <a:t>november 15-én</a:t>
            </a:r>
            <a:r>
              <a:rPr lang="hu-HU" dirty="0" smtClean="0"/>
              <a:t> a webhely-üzemeltetők is megerősítették, hogy a civil kezdeményezéseknek, non-profit szervezeteknek és üzleti vállalkozásoknak külön </a:t>
            </a:r>
            <a:r>
              <a:rPr lang="hu-HU" dirty="0" err="1" smtClean="0"/>
              <a:t>iWiW-es</a:t>
            </a:r>
            <a:r>
              <a:rPr lang="hu-HU" dirty="0" smtClean="0"/>
              <a:t> felületet nyitnak </a:t>
            </a:r>
            <a:r>
              <a:rPr lang="hu-HU" b="1" dirty="0" smtClean="0"/>
              <a:t>közösség</a:t>
            </a:r>
            <a:r>
              <a:rPr lang="hu-HU" dirty="0" smtClean="0"/>
              <a:t>ek néven. Az üzleti közösségeknek egyszeri regisztrációs díjat, valamint ismerősönként 30 Ft-ot kell fizetniük – a fenntartók reményei szerint megszabadítva ezzel a felhasználókat a reklámcélú bejelölésektől.</a:t>
            </a:r>
          </a:p>
          <a:p>
            <a:r>
              <a:rPr lang="hu-HU" dirty="0" smtClean="0"/>
              <a:t>A már meglévő identitásokat </a:t>
            </a:r>
            <a:r>
              <a:rPr lang="hu-HU" dirty="0" smtClean="0">
                <a:hlinkClick r:id="rId8" tooltip="2008"/>
              </a:rPr>
              <a:t>2008</a:t>
            </a:r>
            <a:r>
              <a:rPr lang="hu-HU" dirty="0" smtClean="0"/>
              <a:t>. </a:t>
            </a:r>
            <a:r>
              <a:rPr lang="hu-HU" dirty="0" smtClean="0">
                <a:hlinkClick r:id="rId9" tooltip="Március 11."/>
              </a:rPr>
              <a:t>március 11-étől</a:t>
            </a:r>
            <a:r>
              <a:rPr lang="hu-HU" dirty="0" smtClean="0"/>
              <a:t> közösségekké lehet alakítani, újakat lehet indítani. A nem élő természetes személyeket takaró adatlapok törlésre kerülnek </a:t>
            </a:r>
            <a:r>
              <a:rPr lang="hu-HU" dirty="0" smtClean="0">
                <a:hlinkClick r:id="rId10" tooltip="Június 30."/>
              </a:rPr>
              <a:t>június 30-a</a:t>
            </a:r>
            <a:r>
              <a:rPr lang="hu-HU" dirty="0" smtClean="0"/>
              <a:t> után. </a:t>
            </a:r>
            <a:r>
              <a:rPr lang="hu-HU" dirty="0" smtClean="0">
                <a:hlinkClick r:id="rId11" tooltip="Április 23."/>
              </a:rPr>
              <a:t>Április 23-ára</a:t>
            </a:r>
            <a:r>
              <a:rPr lang="hu-HU" dirty="0" smtClean="0"/>
              <a:t> online </a:t>
            </a:r>
            <a:r>
              <a:rPr lang="hu-HU" dirty="0" err="1" smtClean="0"/>
              <a:t>flashmob</a:t>
            </a:r>
            <a:r>
              <a:rPr lang="hu-HU" dirty="0" smtClean="0"/>
              <a:t> szerveződik az </a:t>
            </a:r>
            <a:r>
              <a:rPr lang="hu-HU" dirty="0" err="1" smtClean="0"/>
              <a:t>iWiW</a:t>
            </a:r>
            <a:r>
              <a:rPr lang="hu-HU" dirty="0" smtClean="0"/>
              <a:t> fejlesztéséért.</a:t>
            </a:r>
            <a:r>
              <a:rPr lang="hu-HU" baseline="30000" dirty="0" smtClean="0">
                <a:hlinkClick r:id="rId12"/>
              </a:rPr>
              <a:t>[12]</a:t>
            </a:r>
            <a:r>
              <a:rPr lang="hu-HU" baseline="30000" dirty="0" smtClean="0">
                <a:hlinkClick r:id="rId13"/>
              </a:rPr>
              <a:t>[13]</a:t>
            </a:r>
            <a:r>
              <a:rPr lang="hu-HU" dirty="0" smtClean="0"/>
              <a:t> </a:t>
            </a:r>
            <a:r>
              <a:rPr lang="hu-HU" dirty="0" smtClean="0">
                <a:hlinkClick r:id="rId10" tooltip="Június 30."/>
              </a:rPr>
              <a:t>Június 30-án</a:t>
            </a:r>
            <a:r>
              <a:rPr lang="hu-HU" dirty="0" smtClean="0"/>
              <a:t> az </a:t>
            </a:r>
            <a:r>
              <a:rPr lang="hu-HU" dirty="0" err="1" smtClean="0"/>
              <a:t>iWiW</a:t>
            </a:r>
            <a:r>
              <a:rPr lang="hu-HU" dirty="0" smtClean="0"/>
              <a:t> Kft. - a vállalatcsoporton belüli átalakítási folyamatok eredményeként - beolvad az </a:t>
            </a:r>
            <a:r>
              <a:rPr lang="hu-HU" dirty="0" err="1" smtClean="0">
                <a:hlinkClick r:id="rId14" tooltip="Origo (internetes újság)"/>
              </a:rPr>
              <a:t>Origo</a:t>
            </a:r>
            <a:r>
              <a:rPr lang="hu-HU" dirty="0" smtClean="0"/>
              <a:t> Média és Kommunikációs Szolgáltató </a:t>
            </a:r>
            <a:r>
              <a:rPr lang="hu-HU" dirty="0" err="1" smtClean="0"/>
              <a:t>Zrt-be</a:t>
            </a: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467544" y="692696"/>
            <a:ext cx="813690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>
                <a:hlinkClick r:id="rId3" tooltip="2008"/>
              </a:rPr>
              <a:t>2008</a:t>
            </a:r>
            <a:r>
              <a:rPr lang="hu-HU" dirty="0" smtClean="0"/>
              <a:t>. </a:t>
            </a:r>
            <a:r>
              <a:rPr lang="hu-HU" dirty="0" smtClean="0">
                <a:hlinkClick r:id="rId4" tooltip="December 24."/>
              </a:rPr>
              <a:t>december 24</a:t>
            </a:r>
            <a:r>
              <a:rPr lang="hu-HU" dirty="0" smtClean="0"/>
              <a:t>-én a felhasználók száma elérte a 4 milliót</a:t>
            </a:r>
          </a:p>
          <a:p>
            <a:r>
              <a:rPr lang="hu-HU" dirty="0" smtClean="0">
                <a:hlinkClick r:id="rId5" tooltip="2009"/>
              </a:rPr>
              <a:t>2009</a:t>
            </a:r>
            <a:r>
              <a:rPr lang="hu-HU" dirty="0" smtClean="0"/>
              <a:t>. </a:t>
            </a:r>
            <a:r>
              <a:rPr lang="hu-HU" dirty="0" smtClean="0">
                <a:hlinkClick r:id="rId6" tooltip="Április 16."/>
              </a:rPr>
              <a:t>április 16</a:t>
            </a:r>
            <a:r>
              <a:rPr lang="hu-HU" dirty="0" smtClean="0"/>
              <a:t>-án új megjelenést kapott a portál.</a:t>
            </a:r>
          </a:p>
          <a:p>
            <a:r>
              <a:rPr lang="hu-HU" dirty="0" smtClean="0">
                <a:hlinkClick r:id="rId5" tooltip="2009"/>
              </a:rPr>
              <a:t>2009</a:t>
            </a:r>
            <a:r>
              <a:rPr lang="hu-HU" dirty="0" smtClean="0"/>
              <a:t>. végén az </a:t>
            </a:r>
            <a:r>
              <a:rPr lang="hu-HU" dirty="0" err="1" smtClean="0"/>
              <a:t>iWiWen</a:t>
            </a:r>
            <a:r>
              <a:rPr lang="hu-HU" dirty="0" smtClean="0"/>
              <a:t> bevezették az </a:t>
            </a:r>
            <a:r>
              <a:rPr lang="hu-HU" dirty="0" err="1" smtClean="0"/>
              <a:t>Üzenőfalat</a:t>
            </a:r>
            <a:r>
              <a:rPr lang="hu-HU" dirty="0" smtClean="0"/>
              <a:t> felváltó Hírfolyamot, majd egy-két hónap múlva kiegészítik a megjegyzéshez írt hozzászólás és "</a:t>
            </a:r>
            <a:r>
              <a:rPr lang="hu-HU" dirty="0" err="1" smtClean="0"/>
              <a:t>tetszik-nem</a:t>
            </a:r>
            <a:r>
              <a:rPr lang="hu-HU" dirty="0" smtClean="0"/>
              <a:t> tetszik" funkciókkal.</a:t>
            </a:r>
          </a:p>
          <a:p>
            <a:r>
              <a:rPr lang="hu-HU" dirty="0" smtClean="0">
                <a:hlinkClick r:id="rId7" tooltip="2010"/>
              </a:rPr>
              <a:t>2010</a:t>
            </a:r>
            <a:r>
              <a:rPr lang="hu-HU" dirty="0" smtClean="0"/>
              <a:t>. </a:t>
            </a:r>
            <a:r>
              <a:rPr lang="hu-HU" dirty="0" smtClean="0">
                <a:hlinkClick r:id="rId8" tooltip="Július"/>
              </a:rPr>
              <a:t>júliusában</a:t>
            </a:r>
            <a:r>
              <a:rPr lang="hu-HU" dirty="0" smtClean="0"/>
              <a:t> megjelent az </a:t>
            </a:r>
            <a:r>
              <a:rPr lang="hu-HU" dirty="0" err="1" smtClean="0"/>
              <a:t>iWiW</a:t>
            </a:r>
            <a:r>
              <a:rPr lang="hu-HU" dirty="0" smtClean="0"/>
              <a:t> mobiltelefonra készült alkalmazása </a:t>
            </a:r>
            <a:r>
              <a:rPr lang="hu-HU" dirty="0" err="1" smtClean="0">
                <a:hlinkClick r:id="rId9" tooltip="IPhone"/>
              </a:rPr>
              <a:t>iPhone</a:t>
            </a:r>
            <a:r>
              <a:rPr lang="hu-HU" dirty="0" err="1" smtClean="0"/>
              <a:t>-ra</a:t>
            </a:r>
            <a:r>
              <a:rPr lang="hu-HU" dirty="0" smtClean="0"/>
              <a:t> és </a:t>
            </a:r>
            <a:r>
              <a:rPr lang="hu-HU" dirty="0" err="1" smtClean="0">
                <a:hlinkClick r:id="rId10" tooltip="Android (operációs rendszer)"/>
              </a:rPr>
              <a:t>Androidra</a:t>
            </a:r>
            <a:endParaRPr lang="hu-HU" dirty="0" smtClean="0"/>
          </a:p>
          <a:p>
            <a:r>
              <a:rPr lang="hu-HU" dirty="0" smtClean="0">
                <a:hlinkClick r:id="rId7" tooltip="2010"/>
              </a:rPr>
              <a:t>2010</a:t>
            </a:r>
            <a:r>
              <a:rPr lang="hu-HU" dirty="0" smtClean="0"/>
              <a:t>. </a:t>
            </a:r>
            <a:r>
              <a:rPr lang="hu-HU" dirty="0" smtClean="0">
                <a:hlinkClick r:id="rId11" tooltip="December"/>
              </a:rPr>
              <a:t>decemberének</a:t>
            </a:r>
            <a:r>
              <a:rPr lang="hu-HU" dirty="0" smtClean="0"/>
              <a:t> első felében egyes szakmai elemzések azt mutatták, hogy az </a:t>
            </a:r>
            <a:r>
              <a:rPr lang="hu-HU" dirty="0" err="1" smtClean="0"/>
              <a:t>iWiW</a:t>
            </a:r>
            <a:r>
              <a:rPr lang="hu-HU" dirty="0" smtClean="0"/>
              <a:t> alulmaradt a hazai felhasználókért a </a:t>
            </a:r>
            <a:r>
              <a:rPr lang="hu-HU" dirty="0" err="1" smtClean="0">
                <a:hlinkClick r:id="rId12" tooltip="Facebook"/>
              </a:rPr>
              <a:t>Facebookkal</a:t>
            </a:r>
            <a:r>
              <a:rPr lang="hu-HU" dirty="0" smtClean="0"/>
              <a:t> vívott küzdelemben. Az </a:t>
            </a:r>
            <a:r>
              <a:rPr lang="hu-HU" dirty="0" err="1" smtClean="0"/>
              <a:t>iWiW</a:t>
            </a:r>
            <a:r>
              <a:rPr lang="hu-HU" dirty="0" smtClean="0"/>
              <a:t> fejlesztői ezt röviddel megelőzően a közösségi portál megújítását jelentették be, ami elsősorban a felhasználói felület átalakítását takarja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547664" y="2420888"/>
            <a:ext cx="58326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Adatvédelem </a:t>
            </a:r>
            <a:endParaRPr lang="hu-HU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827584" y="980728"/>
            <a:ext cx="129614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3.</a:t>
            </a:r>
            <a:r>
              <a:rPr lang="hu-HU" b="1" dirty="0" smtClean="0"/>
              <a:t> </a:t>
            </a:r>
            <a:endParaRPr lang="hu-H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467544" y="980728"/>
            <a:ext cx="80648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/>
              <a:t>A rendszer üzemeltetői adatvédelmi nyilatkozatukban kijelentik, hogy nem adják tovább a felhasználókról tudomásukra jutó információkat harmadik félnek.</a:t>
            </a:r>
          </a:p>
          <a:p>
            <a:r>
              <a:rPr lang="hu-HU" dirty="0" smtClean="0"/>
              <a:t>Az </a:t>
            </a:r>
            <a:r>
              <a:rPr lang="hu-HU" dirty="0" err="1" smtClean="0"/>
              <a:t>iWiW</a:t>
            </a:r>
            <a:r>
              <a:rPr lang="hu-HU" dirty="0" smtClean="0"/>
              <a:t> adatvédelme többekben mégis ellenérzést váltott </a:t>
            </a:r>
            <a:r>
              <a:rPr lang="hu-HU" dirty="0" err="1" smtClean="0"/>
              <a:t>kiKözülük</a:t>
            </a:r>
            <a:r>
              <a:rPr lang="hu-HU" dirty="0" smtClean="0"/>
              <a:t> Gyenis Balázs felhívta rá a figyelmet, hogy az </a:t>
            </a:r>
            <a:r>
              <a:rPr lang="hu-HU" dirty="0" err="1" smtClean="0"/>
              <a:t>iWiW</a:t>
            </a:r>
            <a:r>
              <a:rPr lang="hu-HU" dirty="0" smtClean="0"/>
              <a:t> szerződési feltételei egyoldalúak, és a felhasználók adatainak egy része akár beleegyezésük nélkül is nyilvánosságra kerülhet. Erre azt a példát hozta, hogy amikor a </a:t>
            </a:r>
            <a:r>
              <a:rPr lang="hu-HU" dirty="0" err="1" smtClean="0"/>
              <a:t>WiW</a:t>
            </a:r>
            <a:r>
              <a:rPr lang="hu-HU" dirty="0" smtClean="0"/>
              <a:t> </a:t>
            </a:r>
            <a:r>
              <a:rPr lang="hu-HU" dirty="0" err="1" smtClean="0"/>
              <a:t>iWiW-re</a:t>
            </a:r>
            <a:r>
              <a:rPr lang="hu-HU" dirty="0" smtClean="0"/>
              <a:t> váltott, a felhasználók beleegyezése nélkül nyilvánosságra kerültek a kapcsolati hálók, a fórumhozzászólások és az utolsó bejelentkezés adatai. Szerinte ezen a </a:t>
            </a:r>
            <a:r>
              <a:rPr lang="hu-HU" dirty="0" err="1" smtClean="0">
                <a:hlinkClick r:id="rId3" tooltip="Google"/>
              </a:rPr>
              <a:t>Google</a:t>
            </a:r>
            <a:r>
              <a:rPr lang="hu-HU" dirty="0" smtClean="0"/>
              <a:t> </a:t>
            </a:r>
            <a:r>
              <a:rPr lang="hu-HU" i="1" dirty="0" err="1" smtClean="0">
                <a:hlinkClick r:id="rId4" tooltip="Orkut"/>
              </a:rPr>
              <a:t>Orkut</a:t>
            </a:r>
            <a:r>
              <a:rPr lang="hu-HU" dirty="0" err="1" smtClean="0"/>
              <a:t>jának</a:t>
            </a:r>
            <a:r>
              <a:rPr lang="hu-HU" dirty="0" smtClean="0"/>
              <a:t> példájára kellene változtatni, ahol a szolgáltató cég mindig a felhasználók személyes beleegyezésére van kötelezve az adatvédelmi nyilatkozat megváltoztatásakor.</a:t>
            </a:r>
          </a:p>
          <a:p>
            <a:r>
              <a:rPr lang="hu-HU" dirty="0" smtClean="0"/>
              <a:t>Dr. Kulcsár Zoltán, a PPOS adatvédelmi szakértője </a:t>
            </a:r>
            <a:r>
              <a:rPr lang="hu-HU" dirty="0" smtClean="0">
                <a:hlinkClick r:id="rId5"/>
              </a:rPr>
              <a:t>tanulmányában</a:t>
            </a:r>
            <a:r>
              <a:rPr lang="hu-HU" dirty="0" smtClean="0"/>
              <a:t> azt vizsgálta, hogy az </a:t>
            </a:r>
            <a:r>
              <a:rPr lang="hu-HU" dirty="0" err="1" smtClean="0"/>
              <a:t>iWiW</a:t>
            </a:r>
            <a:r>
              <a:rPr lang="hu-HU" dirty="0" smtClean="0"/>
              <a:t> adatbázisa milyen módon kerülhet jogszerűen a T-Online-hoz.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3635896" y="4581128"/>
            <a:ext cx="441980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hu-HU" sz="4400" b="1" cap="none" spc="0" dirty="0" smtClean="0">
                <a:ln/>
                <a:solidFill>
                  <a:schemeClr val="accent3"/>
                </a:solidFill>
                <a:effectLst/>
              </a:rPr>
              <a:t>Szigeti Gergő</a:t>
            </a:r>
            <a:endParaRPr lang="hu-HU" sz="4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683568" y="3429000"/>
            <a:ext cx="451403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Készítette: </a:t>
            </a:r>
            <a:endParaRPr lang="hu-HU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611560" y="1196752"/>
            <a:ext cx="67970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Forrás: http://hu.wikipedia.org/wiki/IWiW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611560" y="2060848"/>
            <a:ext cx="82381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Felkészítő tanár: Varga Istvánné (Klári néni)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1547664" y="1700808"/>
            <a:ext cx="619268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Az </a:t>
            </a:r>
            <a:r>
              <a:rPr kumimoji="0" lang="hu-H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iWiW</a:t>
            </a:r>
            <a:r>
              <a:rPr kumimoji="0" lang="hu-H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hu-H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hlinkClick r:id="rId3" tooltip="Magyarország"/>
              </a:rPr>
              <a:t>magyar</a:t>
            </a:r>
            <a:r>
              <a:rPr kumimoji="0" lang="hu-H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hu-H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hlinkClick r:id="rId4" tooltip="Ismeretségi hálózat"/>
              </a:rPr>
              <a:t>ismeretségi hálózat</a:t>
            </a:r>
            <a:r>
              <a:rPr kumimoji="0" lang="hu-H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mely </a:t>
            </a:r>
            <a:r>
              <a:rPr kumimoji="0" lang="hu-H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hlinkClick r:id="rId5" tooltip="2002"/>
              </a:rPr>
              <a:t>2002</a:t>
            </a:r>
            <a:r>
              <a:rPr kumimoji="0" lang="hu-H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kumimoji="0" lang="hu-H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hlinkClick r:id="rId6" tooltip="Április 14"/>
              </a:rPr>
              <a:t>április 14-én</a:t>
            </a:r>
            <a:r>
              <a:rPr kumimoji="0" lang="hu-H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kezdte meg működését </a:t>
            </a:r>
            <a:r>
              <a:rPr kumimoji="0" lang="hu-H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</a:t>
            </a:r>
            <a:r>
              <a:rPr kumimoji="0" lang="hu-H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WiW</a:t>
            </a:r>
            <a:r>
              <a:rPr kumimoji="0" lang="hu-H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néven, 2006 óta a leglátogatottabb magyar weboldal.</a:t>
            </a:r>
            <a:r>
              <a:rPr kumimoji="0" lang="hu-HU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hlinkClick r:id="rId7"/>
              </a:rPr>
              <a:t>[1]</a:t>
            </a:r>
            <a:r>
              <a:rPr kumimoji="0" lang="hu-H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hu-H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 rendszerbe csak meghívással lehet bekerülni, üzemeltetője az [</a:t>
            </a:r>
            <a:r>
              <a:rPr kumimoji="0" lang="hu-H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origo</a:t>
            </a:r>
            <a:r>
              <a:rPr kumimoji="0" lang="hu-H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]</a:t>
            </a:r>
            <a:endParaRPr kumimoji="0" lang="hu-H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Média és Kommunikációs Szolgáltató </a:t>
            </a:r>
            <a:r>
              <a:rPr kumimoji="0" lang="hu-H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Zrt</a:t>
            </a:r>
            <a:r>
              <a:rPr kumimoji="0" lang="hu-H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amely a</a:t>
            </a:r>
            <a:endParaRPr kumimoji="0" lang="hu-H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Magyar Telekom </a:t>
            </a:r>
            <a:r>
              <a:rPr kumimoji="0" lang="hu-H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Nyrt</a:t>
            </a:r>
            <a:r>
              <a:rPr kumimoji="0" lang="hu-H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tulajdona. Ügyvezető igazgatója Szabó Márton.</a:t>
            </a:r>
            <a:r>
              <a:rPr kumimoji="0" lang="hu-H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hu-H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Az </a:t>
            </a:r>
            <a:r>
              <a:rPr kumimoji="0" lang="hu-H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iWiW</a:t>
            </a:r>
            <a:r>
              <a:rPr kumimoji="0" lang="hu-H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név az angol „</a:t>
            </a:r>
            <a:r>
              <a:rPr kumimoji="0" lang="hu-H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international</a:t>
            </a:r>
            <a:r>
              <a:rPr kumimoji="0" lang="hu-H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hu-H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who</a:t>
            </a:r>
            <a:r>
              <a:rPr kumimoji="0" lang="hu-H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is </a:t>
            </a:r>
            <a:r>
              <a:rPr kumimoji="0" lang="hu-H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who</a:t>
            </a:r>
            <a:r>
              <a:rPr kumimoji="0" lang="hu-H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” („nemzetközi ki kicsoda”) rövidítése.</a:t>
            </a:r>
            <a:endParaRPr kumimoji="0" lang="hu-H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6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60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60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60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60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8" name="Téglalap 17"/>
          <p:cNvSpPr/>
          <p:nvPr/>
        </p:nvSpPr>
        <p:spPr>
          <a:xfrm>
            <a:off x="1763688" y="980728"/>
            <a:ext cx="4968552" cy="455509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hu-HU" b="1" dirty="0" smtClean="0">
              <a:ln/>
              <a:solidFill>
                <a:schemeClr val="accent3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4800" b="1" dirty="0" smtClean="0">
                <a:ln/>
                <a:solidFill>
                  <a:schemeClr val="accent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Tartalomjegyzék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 sz="3200" b="1" dirty="0" smtClean="0">
              <a:ln/>
              <a:solidFill>
                <a:schemeClr val="accent3"/>
              </a:solidFill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hu-HU" sz="3200" b="1" dirty="0" smtClean="0">
                <a:ln/>
                <a:solidFill>
                  <a:schemeClr val="accent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hlinkClick r:id="rId3"/>
              </a:rPr>
              <a:t>1 Működés</a:t>
            </a:r>
            <a:endParaRPr lang="hu-HU" sz="3200" b="1" dirty="0" smtClean="0">
              <a:ln/>
              <a:solidFill>
                <a:schemeClr val="accent3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 sz="3200" b="1" dirty="0" smtClean="0">
              <a:ln/>
              <a:solidFill>
                <a:schemeClr val="accent3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hu-HU" sz="3200" b="1" dirty="0" smtClean="0">
                <a:ln/>
                <a:solidFill>
                  <a:schemeClr val="accent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hlinkClick r:id="rId4"/>
              </a:rPr>
              <a:t>2 Az </a:t>
            </a:r>
            <a:r>
              <a:rPr lang="hu-HU" sz="3200" b="1" dirty="0" err="1" smtClean="0">
                <a:ln/>
                <a:solidFill>
                  <a:schemeClr val="accent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hlinkClick r:id="rId4"/>
              </a:rPr>
              <a:t>iWiW.hu</a:t>
            </a:r>
            <a:r>
              <a:rPr lang="hu-HU" sz="3200" b="1" dirty="0" smtClean="0">
                <a:ln/>
                <a:solidFill>
                  <a:schemeClr val="accent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hlinkClick r:id="rId4"/>
              </a:rPr>
              <a:t> története</a:t>
            </a:r>
            <a:endParaRPr lang="hu-HU" sz="3200" b="1" dirty="0" smtClean="0">
              <a:ln/>
              <a:solidFill>
                <a:schemeClr val="accent3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 sz="3200" b="1" dirty="0" smtClean="0">
              <a:ln/>
              <a:solidFill>
                <a:schemeClr val="accent3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hu-HU" sz="3200" b="1" dirty="0" smtClean="0">
                <a:ln/>
                <a:solidFill>
                  <a:schemeClr val="accent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hlinkClick r:id="rId5"/>
              </a:rPr>
              <a:t>3 Adatvédelem</a:t>
            </a:r>
            <a:endParaRPr lang="hu-HU" sz="3200" b="1" dirty="0" smtClean="0">
              <a:ln/>
              <a:solidFill>
                <a:schemeClr val="accent3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 sz="3200" b="1" dirty="0" smtClean="0">
              <a:ln/>
              <a:solidFill>
                <a:schemeClr val="accent3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2339752" y="2420888"/>
            <a:ext cx="43204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Működés</a:t>
            </a:r>
            <a:endParaRPr lang="hu-HU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611560" y="692696"/>
            <a:ext cx="9268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1.</a:t>
            </a:r>
            <a:endParaRPr lang="hu-H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395536" y="404664"/>
            <a:ext cx="82809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/>
              <a:t>A közösségbe új tag akkor léphet be, ha a korábban belépettek közül valaki az </a:t>
            </a:r>
            <a:r>
              <a:rPr lang="hu-HU" dirty="0" err="1" smtClean="0"/>
              <a:t>iWiW</a:t>
            </a:r>
            <a:r>
              <a:rPr lang="hu-HU" dirty="0" smtClean="0"/>
              <a:t> rendszeréből meghívólevelet küld neki, és ő regisztrálja magát. Regisztrációkor a nevét és </a:t>
            </a:r>
            <a:r>
              <a:rPr lang="hu-HU" dirty="0" smtClean="0">
                <a:hlinkClick r:id="rId3" tooltip="E-mail"/>
              </a:rPr>
              <a:t>e-mail</a:t>
            </a:r>
            <a:r>
              <a:rPr lang="hu-HU" dirty="0" smtClean="0"/>
              <a:t> címét tárolja el a rendszer, de további adatokat is meg lehet adni, mint például születési dátum, foglalkozás vagy az általános-, közép-, főiskola, egyetem, ahova járt. A regisztrációkor megadott (meghívott) e-mail cím később akár módosítható is.</a:t>
            </a:r>
          </a:p>
          <a:p>
            <a:r>
              <a:rPr lang="hu-HU" dirty="0" smtClean="0"/>
              <a:t>Az új tag listázhatja a többiek nevét és még pár adatot, amelyek alapján megbizonyosodhat, hogy valóban az ismerőse-e az, akinek a nevét látja. Ha az ismeretséget az ismerős visszaigazolja, akkor már látják egymás adataiból az e-mail címet és a születésnapot is, továbbá az ismerős ismerőseinek felsorolását, akik között nagy valószínűséggel újabb ismerősöket – volt osztálytársakat, régi cimborákat – fedez fel. Ismeretlenek adatlapján látható az ún. „legrövidebb út” is, amellyel meg lehet nézni, hány emberen keresztül kapcsolható össze a két ember.</a:t>
            </a:r>
          </a:p>
          <a:p>
            <a:r>
              <a:rPr lang="hu-HU" dirty="0" smtClean="0"/>
              <a:t>A megváltozott </a:t>
            </a:r>
            <a:r>
              <a:rPr lang="hu-HU" dirty="0" err="1" smtClean="0"/>
              <a:t>iWiW</a:t>
            </a:r>
            <a:r>
              <a:rPr lang="hu-HU" dirty="0" smtClean="0"/>
              <a:t> </a:t>
            </a:r>
            <a:r>
              <a:rPr lang="hu-HU" dirty="0" smtClean="0">
                <a:hlinkClick r:id="rId4" tooltip="Rendszer"/>
              </a:rPr>
              <a:t>rendszerben</a:t>
            </a:r>
            <a:r>
              <a:rPr lang="hu-HU" dirty="0" smtClean="0"/>
              <a:t> már visszaigazolás nélkül is láthatók az ismerős ismerősei, és az is, hogy mikor lépett be utoljára.</a:t>
            </a:r>
          </a:p>
          <a:p>
            <a:r>
              <a:rPr lang="hu-HU" dirty="0" smtClean="0"/>
              <a:t>Az </a:t>
            </a:r>
            <a:r>
              <a:rPr lang="hu-HU" dirty="0" err="1" smtClean="0"/>
              <a:t>iWiW</a:t>
            </a:r>
            <a:r>
              <a:rPr lang="hu-HU" dirty="0" smtClean="0"/>
              <a:t> </a:t>
            </a:r>
            <a:r>
              <a:rPr lang="hu-HU" dirty="0" smtClean="0">
                <a:hlinkClick r:id="rId5" tooltip="Születésnap"/>
              </a:rPr>
              <a:t>születésnapjait</a:t>
            </a:r>
            <a:r>
              <a:rPr lang="hu-HU" dirty="0" smtClean="0"/>
              <a:t> nagyszabású összejövetellel ünneplik a tagok.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547664" y="1916832"/>
            <a:ext cx="5472608" cy="20162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Az </a:t>
            </a:r>
            <a:r>
              <a:rPr lang="hu-HU" sz="6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iWiW.hu</a:t>
            </a:r>
            <a:r>
              <a:rPr lang="hu-HU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története </a:t>
            </a:r>
            <a:endParaRPr lang="hu-HU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539552" y="620688"/>
            <a:ext cx="100861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2.</a:t>
            </a:r>
            <a:endParaRPr lang="hu-HU" sz="6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539552" y="548680"/>
            <a:ext cx="813690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/>
              <a:t>Az </a:t>
            </a:r>
            <a:r>
              <a:rPr lang="hu-HU" dirty="0" err="1" smtClean="0"/>
              <a:t>iWiW.hu</a:t>
            </a:r>
            <a:r>
              <a:rPr lang="hu-HU" dirty="0" smtClean="0"/>
              <a:t> őse, a </a:t>
            </a:r>
            <a:r>
              <a:rPr lang="hu-HU" i="1" dirty="0" err="1" smtClean="0"/>
              <a:t>WiW.hu</a:t>
            </a:r>
            <a:r>
              <a:rPr lang="hu-HU" dirty="0" smtClean="0"/>
              <a:t> az egyik legelső volt a közösségtérképező honlapok között a külföldi </a:t>
            </a:r>
            <a:r>
              <a:rPr lang="hu-HU" i="1" dirty="0" err="1" smtClean="0"/>
              <a:t>Ryze</a:t>
            </a:r>
            <a:r>
              <a:rPr lang="hu-HU" i="1" dirty="0" smtClean="0"/>
              <a:t>,</a:t>
            </a:r>
            <a:r>
              <a:rPr lang="hu-HU" dirty="0" smtClean="0"/>
              <a:t> a </a:t>
            </a:r>
            <a:r>
              <a:rPr lang="hu-HU" i="1" dirty="0" err="1" smtClean="0"/>
              <a:t>Friendster</a:t>
            </a:r>
            <a:r>
              <a:rPr lang="hu-HU" dirty="0" smtClean="0"/>
              <a:t> és az </a:t>
            </a:r>
            <a:r>
              <a:rPr lang="hu-HU" i="1" dirty="0" err="1" smtClean="0"/>
              <a:t>Everyonesconnected.com</a:t>
            </a:r>
            <a:r>
              <a:rPr lang="hu-HU" dirty="0" smtClean="0"/>
              <a:t> mellett. </a:t>
            </a:r>
            <a:r>
              <a:rPr lang="hu-HU" dirty="0" smtClean="0">
                <a:hlinkClick r:id="rId3" tooltip="Várady Zsolt (a lap nem létezik)"/>
              </a:rPr>
              <a:t>Várady Zsolt</a:t>
            </a:r>
            <a:r>
              <a:rPr lang="hu-HU" dirty="0" smtClean="0"/>
              <a:t> </a:t>
            </a:r>
            <a:r>
              <a:rPr lang="hu-HU" dirty="0" err="1" smtClean="0"/>
              <a:t>webfejlesztő</a:t>
            </a:r>
            <a:r>
              <a:rPr lang="hu-HU" dirty="0" smtClean="0"/>
              <a:t> </a:t>
            </a:r>
            <a:r>
              <a:rPr lang="hu-HU" dirty="0" smtClean="0">
                <a:hlinkClick r:id="rId4" tooltip="2002"/>
              </a:rPr>
              <a:t>2002</a:t>
            </a:r>
            <a:r>
              <a:rPr lang="hu-HU" dirty="0" smtClean="0"/>
              <a:t> márciusában készítette el a tesztváltozatot, és még az év </a:t>
            </a:r>
            <a:r>
              <a:rPr lang="hu-HU" dirty="0" smtClean="0">
                <a:hlinkClick r:id="rId5" tooltip="Április 14."/>
              </a:rPr>
              <a:t>április 14-én</a:t>
            </a:r>
            <a:r>
              <a:rPr lang="hu-HU" dirty="0" smtClean="0"/>
              <a:t> kezdte meg a lap a működését (Várady Zsolt „e-Magyarország díjat” kapott a </a:t>
            </a:r>
            <a:r>
              <a:rPr lang="hu-HU" dirty="0" err="1" smtClean="0"/>
              <a:t>WiW</a:t>
            </a:r>
            <a:r>
              <a:rPr lang="hu-HU" dirty="0" smtClean="0"/>
              <a:t>, </a:t>
            </a:r>
            <a:r>
              <a:rPr lang="hu-HU" dirty="0" err="1" smtClean="0"/>
              <a:t>a</a:t>
            </a:r>
            <a:r>
              <a:rPr lang="hu-HU" dirty="0" smtClean="0"/>
              <a:t> legnagyobb magyar nyelvű közösségi weboldal fejlesztéséért.</a:t>
            </a:r>
          </a:p>
          <a:p>
            <a:r>
              <a:rPr lang="hu-HU" dirty="0" smtClean="0">
                <a:hlinkClick r:id="rId6" tooltip="2005"/>
              </a:rPr>
              <a:t>2005</a:t>
            </a:r>
            <a:r>
              <a:rPr lang="hu-HU" dirty="0" smtClean="0"/>
              <a:t>. </a:t>
            </a:r>
            <a:r>
              <a:rPr lang="hu-HU" dirty="0" smtClean="0">
                <a:hlinkClick r:id="rId7" tooltip="Október 26."/>
              </a:rPr>
              <a:t>október 26-án</a:t>
            </a:r>
            <a:r>
              <a:rPr lang="hu-HU" dirty="0" smtClean="0"/>
              <a:t> megújult a rendszer, az indulástól tulajdonos </a:t>
            </a:r>
            <a:r>
              <a:rPr lang="hu-HU" dirty="0" err="1" smtClean="0"/>
              <a:t>Virgo</a:t>
            </a:r>
            <a:r>
              <a:rPr lang="hu-HU" dirty="0" smtClean="0"/>
              <a:t> Systems Kft. </a:t>
            </a:r>
            <a:r>
              <a:rPr lang="hu-HU" i="1" dirty="0" err="1" smtClean="0"/>
              <a:t>iWiW</a:t>
            </a:r>
            <a:r>
              <a:rPr lang="hu-HU" dirty="0" err="1" smtClean="0"/>
              <a:t>-re</a:t>
            </a:r>
            <a:r>
              <a:rPr lang="hu-HU" dirty="0" smtClean="0"/>
              <a:t> keresztelte. A „megújulás” nem továbbfejlesztést, hanem cserét jelentett, így megváltozhatott a „Szolgáltatási szerződés” számos jelentős pontja, melyet amúgy nem lehetett volna a régi </a:t>
            </a:r>
            <a:r>
              <a:rPr lang="hu-HU" dirty="0" err="1" smtClean="0"/>
              <a:t>WiW-ben</a:t>
            </a:r>
            <a:r>
              <a:rPr lang="hu-HU" dirty="0" smtClean="0"/>
              <a:t> megtenni; így például kikerült az a rész, hogy „a </a:t>
            </a:r>
            <a:r>
              <a:rPr lang="hu-HU" dirty="0" err="1" smtClean="0"/>
              <a:t>WiW-ben</a:t>
            </a:r>
            <a:r>
              <a:rPr lang="hu-HU" dirty="0" smtClean="0"/>
              <a:t> garantáltan soha nem lesznek reklámok”, és így az új rendszer mindjárt nagy mennyiségű reklámmal indult, majd újabb, kreatív reklámmegoldásokat is kipróbáltak (például </a:t>
            </a:r>
            <a:r>
              <a:rPr lang="hu-HU" dirty="0" err="1" smtClean="0"/>
              <a:t>reklámmenüpontokat</a:t>
            </a:r>
            <a:r>
              <a:rPr lang="hu-HU" dirty="0" smtClean="0"/>
              <a:t>, vagy a rendszerbe beépített reklámszolgáltatásokat, mint például a keresési eredményekbe épített reklámtalálatokat).</a:t>
            </a:r>
            <a:endParaRPr lang="hu-HU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467544" y="836712"/>
            <a:ext cx="8208912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i="1" u="sng" dirty="0" smtClean="0"/>
              <a:t>Sok új funkciót építettek be, többek közt az alábbiakat:</a:t>
            </a:r>
          </a:p>
          <a:p>
            <a:pPr lvl="2">
              <a:lnSpc>
                <a:spcPct val="150000"/>
              </a:lnSpc>
              <a:buFont typeface="Arial" pitchFamily="34" charset="0"/>
              <a:buChar char="•"/>
            </a:pPr>
            <a:r>
              <a:rPr lang="hu-HU" dirty="0" smtClean="0"/>
              <a:t>többnyelvűség (15 idegen nyelv)</a:t>
            </a:r>
          </a:p>
          <a:p>
            <a:pPr lvl="2">
              <a:lnSpc>
                <a:spcPct val="150000"/>
              </a:lnSpc>
              <a:buFont typeface="Arial" pitchFamily="34" charset="0"/>
              <a:buChar char="•"/>
            </a:pPr>
            <a:r>
              <a:rPr lang="hu-HU" dirty="0" smtClean="0"/>
              <a:t>az ismerősök csoportosításának lehetősége</a:t>
            </a:r>
          </a:p>
          <a:p>
            <a:pPr lvl="2">
              <a:lnSpc>
                <a:spcPct val="150000"/>
              </a:lnSpc>
              <a:buFont typeface="Arial" pitchFamily="34" charset="0"/>
              <a:buChar char="•"/>
            </a:pPr>
            <a:r>
              <a:rPr lang="hu-HU" dirty="0" smtClean="0"/>
              <a:t>apróhirdetési rendszer</a:t>
            </a:r>
          </a:p>
          <a:p>
            <a:pPr lvl="2">
              <a:lnSpc>
                <a:spcPct val="150000"/>
              </a:lnSpc>
              <a:buFont typeface="Arial" pitchFamily="34" charset="0"/>
              <a:buChar char="•"/>
            </a:pPr>
            <a:r>
              <a:rPr lang="hu-HU" dirty="0" smtClean="0"/>
              <a:t>képfeltöltési lehetőség</a:t>
            </a:r>
          </a:p>
          <a:p>
            <a:pPr lvl="2">
              <a:lnSpc>
                <a:spcPct val="150000"/>
              </a:lnSpc>
              <a:buFont typeface="Arial" pitchFamily="34" charset="0"/>
              <a:buChar char="•"/>
            </a:pPr>
            <a:r>
              <a:rPr lang="hu-HU" dirty="0" smtClean="0"/>
              <a:t>bővített adatlap és </a:t>
            </a:r>
            <a:r>
              <a:rPr lang="hu-HU" dirty="0" err="1" smtClean="0"/>
              <a:t>kapcsolatiháló-megjelenítő</a:t>
            </a:r>
            <a:r>
              <a:rPr lang="hu-HU" dirty="0" smtClean="0"/>
              <a:t> (térkép), az adatok nyilvánosságának szabályozásával</a:t>
            </a:r>
          </a:p>
          <a:p>
            <a:pPr lvl="2">
              <a:lnSpc>
                <a:spcPct val="150000"/>
              </a:lnSpc>
              <a:buFont typeface="Arial" pitchFamily="34" charset="0"/>
              <a:buChar char="•"/>
            </a:pPr>
            <a:r>
              <a:rPr lang="hu-HU" dirty="0" smtClean="0"/>
              <a:t>bármely tag ismerőseinek listázása</a:t>
            </a:r>
          </a:p>
          <a:p>
            <a:pPr lvl="2">
              <a:lnSpc>
                <a:spcPct val="150000"/>
              </a:lnSpc>
              <a:buFont typeface="Arial" pitchFamily="34" charset="0"/>
              <a:buChar char="•"/>
            </a:pPr>
            <a:r>
              <a:rPr lang="hu-HU" dirty="0" smtClean="0"/>
              <a:t>városokba rendezés</a:t>
            </a:r>
          </a:p>
          <a:p>
            <a:pPr lvl="2">
              <a:lnSpc>
                <a:spcPct val="150000"/>
              </a:lnSpc>
              <a:buFont typeface="Arial" pitchFamily="34" charset="0"/>
              <a:buChar char="•"/>
            </a:pPr>
            <a:r>
              <a:rPr lang="hu-HU" dirty="0" smtClean="0"/>
              <a:t>rendszerüzenetek és külső e-mailes értesítés</a:t>
            </a:r>
          </a:p>
          <a:p>
            <a:pPr lvl="2">
              <a:lnSpc>
                <a:spcPct val="150000"/>
              </a:lnSpc>
              <a:buFont typeface="Arial" pitchFamily="34" charset="0"/>
              <a:buChar char="•"/>
            </a:pPr>
            <a:r>
              <a:rPr lang="hu-HU" dirty="0" err="1" smtClean="0"/>
              <a:t>üzenőfal</a:t>
            </a:r>
            <a:r>
              <a:rPr lang="hu-HU" dirty="0" smtClean="0"/>
              <a:t> és belső üzenetküldési rendszer</a:t>
            </a:r>
          </a:p>
          <a:p>
            <a:pPr lvl="2">
              <a:lnSpc>
                <a:spcPct val="150000"/>
              </a:lnSpc>
              <a:buFont typeface="Arial" pitchFamily="34" charset="0"/>
              <a:buChar char="•"/>
            </a:pPr>
            <a:r>
              <a:rPr lang="hu-HU" dirty="0" smtClean="0"/>
              <a:t>nyílt fórum, lehetőség topikindításra</a:t>
            </a:r>
            <a:endParaRPr lang="hu-HU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0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6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2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8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4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323528" y="1124744"/>
            <a:ext cx="842493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/>
              <a:t>A megújult rendszer exponenciális növekedésnek indult, mivel elkezdtek e-maileket küldeni a regisztrált felhasználóknak az </a:t>
            </a:r>
            <a:r>
              <a:rPr lang="hu-HU" dirty="0" err="1" smtClean="0"/>
              <a:t>iwiwes</a:t>
            </a:r>
            <a:r>
              <a:rPr lang="hu-HU" dirty="0" smtClean="0"/>
              <a:t> eseményekről (addig legfeljebb csak belső rendszerüzenet volt), annak is, aki azelőtt sose lépett be. Rövid időn belül rengeteg új </a:t>
            </a:r>
            <a:r>
              <a:rPr lang="hu-HU" dirty="0" err="1" smtClean="0"/>
              <a:t>iWiW-használó</a:t>
            </a:r>
            <a:r>
              <a:rPr lang="hu-HU" dirty="0" smtClean="0"/>
              <a:t> regisztrálta magát, rengeteg képet töltöttek fel. A növekedéssel az </a:t>
            </a:r>
            <a:r>
              <a:rPr lang="hu-HU" dirty="0" err="1" smtClean="0"/>
              <a:t>iWiW</a:t>
            </a:r>
            <a:r>
              <a:rPr lang="hu-HU" dirty="0" smtClean="0"/>
              <a:t> műszaki háttere nem tudott lépést tartani, így a „Gépház” – ahogy a fejlesztő-karbantartó csapat nevezi magát – </a:t>
            </a:r>
            <a:r>
              <a:rPr lang="hu-HU" dirty="0" smtClean="0">
                <a:hlinkClick r:id="rId3" tooltip="2006"/>
              </a:rPr>
              <a:t>2006</a:t>
            </a:r>
            <a:r>
              <a:rPr lang="hu-HU" dirty="0" smtClean="0"/>
              <a:t>. </a:t>
            </a:r>
            <a:r>
              <a:rPr lang="hu-HU" dirty="0" smtClean="0">
                <a:hlinkClick r:id="rId4" tooltip="Január 12."/>
              </a:rPr>
              <a:t>január 12-én</a:t>
            </a:r>
            <a:r>
              <a:rPr lang="hu-HU" dirty="0" smtClean="0"/>
              <a:t> kénytelen volt a szolgáltatásokban korlátozásokat bevezetni. Rövidebb ideig a képfeltöltés lehetőségét is kikapcsolták, szüneteltették a meghívóküldést. </a:t>
            </a:r>
            <a:r>
              <a:rPr lang="hu-HU" dirty="0" smtClean="0">
                <a:hlinkClick r:id="rId5" tooltip="Február 10."/>
              </a:rPr>
              <a:t>Február 10-én</a:t>
            </a:r>
            <a:r>
              <a:rPr lang="hu-HU" dirty="0" smtClean="0"/>
              <a:t> a megszorítások enyhülni kezdtek: minden tag kapott egy meghívóküldési lehetőséget. Márciusban az oldal az 500 000-es taglétszámot is meghaladta, így egy jelentős </a:t>
            </a:r>
            <a:r>
              <a:rPr lang="hu-HU" dirty="0" err="1" smtClean="0"/>
              <a:t>kiszolgálóbővítés</a:t>
            </a:r>
            <a:r>
              <a:rPr lang="hu-HU" dirty="0" smtClean="0"/>
              <a:t> és erőforrás-frissítés is szükségessé vált, amelyet </a:t>
            </a:r>
            <a:r>
              <a:rPr lang="hu-HU" dirty="0" smtClean="0">
                <a:hlinkClick r:id="rId3" tooltip="2006"/>
              </a:rPr>
              <a:t>2006</a:t>
            </a:r>
            <a:r>
              <a:rPr lang="hu-HU" dirty="0" smtClean="0"/>
              <a:t> áprilisában hajtottak végre.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us">
  <a:themeElements>
    <a:clrScheme name="Aspektus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us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us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377</TotalTime>
  <Words>1148</Words>
  <Application>Microsoft Office PowerPoint</Application>
  <PresentationFormat>Diavetítés a képernyőre (4:3 oldalarány)</PresentationFormat>
  <Paragraphs>72</Paragraphs>
  <Slides>15</Slides>
  <Notes>15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16" baseType="lpstr">
      <vt:lpstr>Aspektus</vt:lpstr>
      <vt:lpstr>1. dia</vt:lpstr>
      <vt:lpstr>2. dia</vt:lpstr>
      <vt:lpstr>3. dia</vt:lpstr>
      <vt:lpstr>4. dia</vt:lpstr>
      <vt:lpstr>5. dia</vt:lpstr>
      <vt:lpstr>6. dia</vt:lpstr>
      <vt:lpstr>7. dia</vt:lpstr>
      <vt:lpstr>8. dia</vt:lpstr>
      <vt:lpstr>9. dia</vt:lpstr>
      <vt:lpstr>10. dia</vt:lpstr>
      <vt:lpstr>11. dia</vt:lpstr>
      <vt:lpstr>12. dia</vt:lpstr>
      <vt:lpstr>13. dia</vt:lpstr>
      <vt:lpstr>14. dia</vt:lpstr>
      <vt:lpstr>15.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cp:lastModifiedBy>Zsuzsa</cp:lastModifiedBy>
  <cp:revision>26</cp:revision>
  <dcterms:modified xsi:type="dcterms:W3CDTF">2011-02-11T09:09:09Z</dcterms:modified>
</cp:coreProperties>
</file>