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1" r:id="rId3"/>
    <p:sldId id="263" r:id="rId4"/>
    <p:sldId id="257" r:id="rId5"/>
    <p:sldId id="258" r:id="rId6"/>
    <p:sldId id="260" r:id="rId7"/>
    <p:sldId id="259" r:id="rId8"/>
    <p:sldId id="266" r:id="rId9"/>
    <p:sldId id="268" r:id="rId10"/>
    <p:sldId id="267" r:id="rId11"/>
    <p:sldId id="269" r:id="rId12"/>
    <p:sldId id="274" r:id="rId13"/>
    <p:sldId id="272" r:id="rId14"/>
    <p:sldId id="271" r:id="rId15"/>
    <p:sldId id="273" r:id="rId16"/>
    <p:sldId id="275" r:id="rId17"/>
    <p:sldId id="276" r:id="rId1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CC"/>
    <a:srgbClr val="E5FFFF"/>
    <a:srgbClr val="F2F2F2"/>
    <a:srgbClr val="F7F7F7"/>
    <a:srgbClr val="F0F0F0"/>
    <a:srgbClr val="E7E200"/>
    <a:srgbClr val="DCDC0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Világos stílus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4" autoAdjust="0"/>
    <p:restoredTop sz="94624" autoAdjust="0"/>
  </p:normalViewPr>
  <p:slideViewPr>
    <p:cSldViewPr>
      <p:cViewPr varScale="1">
        <p:scale>
          <a:sx n="65" d="100"/>
          <a:sy n="65" d="100"/>
        </p:scale>
        <p:origin x="-58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BCF38D-D093-477B-8BDD-DB2D8A22CFC2}" type="datetimeFigureOut">
              <a:rPr lang="hu-HU" smtClean="0"/>
              <a:pPr/>
              <a:t>2011.01.30.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4F604F-D2FC-4E53-877D-0C5BCDD2C3D6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F604F-D2FC-4E53-877D-0C5BCDD2C3D6}" type="slidenum">
              <a:rPr lang="hu-HU" smtClean="0"/>
              <a:pPr/>
              <a:t>4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F604F-D2FC-4E53-877D-0C5BCDD2C3D6}" type="slidenum">
              <a:rPr lang="hu-HU" smtClean="0"/>
              <a:pPr/>
              <a:t>5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F604F-D2FC-4E53-877D-0C5BCDD2C3D6}" type="slidenum">
              <a:rPr lang="hu-HU" smtClean="0"/>
              <a:pPr/>
              <a:t>6</a:t>
            </a:fld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F604F-D2FC-4E53-877D-0C5BCDD2C3D6}" type="slidenum">
              <a:rPr lang="hu-HU" smtClean="0"/>
              <a:pPr/>
              <a:t>7</a:t>
            </a:fld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F604F-D2FC-4E53-877D-0C5BCDD2C3D6}" type="slidenum">
              <a:rPr lang="hu-HU" smtClean="0"/>
              <a:pPr/>
              <a:t>8</a:t>
            </a:fld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F604F-D2FC-4E53-877D-0C5BCDD2C3D6}" type="slidenum">
              <a:rPr lang="hu-HU" smtClean="0"/>
              <a:pPr/>
              <a:t>9</a:t>
            </a:fld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F604F-D2FC-4E53-877D-0C5BCDD2C3D6}" type="slidenum">
              <a:rPr lang="hu-HU" smtClean="0"/>
              <a:pPr/>
              <a:t>16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noFill/>
        </p:spPr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C1865-E652-4FC6-A8F0-42D2581AE631}" type="datetimeFigureOut">
              <a:rPr lang="hu-HU" smtClean="0"/>
              <a:pPr/>
              <a:t>2011.01.30.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3AA56-0EC7-4934-85DA-6B31FF671EC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C1865-E652-4FC6-A8F0-42D2581AE631}" type="datetimeFigureOut">
              <a:rPr lang="hu-HU" smtClean="0"/>
              <a:pPr/>
              <a:t>2011.01.30.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3AA56-0EC7-4934-85DA-6B31FF671EC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C1865-E652-4FC6-A8F0-42D2581AE631}" type="datetimeFigureOut">
              <a:rPr lang="hu-HU" smtClean="0"/>
              <a:pPr/>
              <a:t>2011.01.30.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3AA56-0EC7-4934-85DA-6B31FF671EC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-88"/>
            <a:ext cx="9144000" cy="620776"/>
          </a:xfrm>
          <a:solidFill>
            <a:srgbClr val="FFFF99"/>
          </a:solidFill>
        </p:spPr>
        <p:txBody>
          <a:bodyPr/>
          <a:lstStyle>
            <a:lvl1pPr>
              <a:defRPr b="1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C1865-E652-4FC6-A8F0-42D2581AE631}" type="datetimeFigureOut">
              <a:rPr lang="hu-HU" smtClean="0"/>
              <a:pPr/>
              <a:t>2011.01.30.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3AA56-0EC7-4934-85DA-6B31FF671EC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C1865-E652-4FC6-A8F0-42D2581AE631}" type="datetimeFigureOut">
              <a:rPr lang="hu-HU" smtClean="0"/>
              <a:pPr/>
              <a:t>2011.01.30.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3AA56-0EC7-4934-85DA-6B31FF671EC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C1865-E652-4FC6-A8F0-42D2581AE631}" type="datetimeFigureOut">
              <a:rPr lang="hu-HU" smtClean="0"/>
              <a:pPr/>
              <a:t>2011.01.30.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3AA56-0EC7-4934-85DA-6B31FF671EC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C1865-E652-4FC6-A8F0-42D2581AE631}" type="datetimeFigureOut">
              <a:rPr lang="hu-HU" smtClean="0"/>
              <a:pPr/>
              <a:t>2011.01.30.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3AA56-0EC7-4934-85DA-6B31FF671EC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C1865-E652-4FC6-A8F0-42D2581AE631}" type="datetimeFigureOut">
              <a:rPr lang="hu-HU" smtClean="0"/>
              <a:pPr/>
              <a:t>2011.01.30.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3AA56-0EC7-4934-85DA-6B31FF671EC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C1865-E652-4FC6-A8F0-42D2581AE631}" type="datetimeFigureOut">
              <a:rPr lang="hu-HU" smtClean="0"/>
              <a:pPr/>
              <a:t>2011.01.30.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3AA56-0EC7-4934-85DA-6B31FF671EC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C1865-E652-4FC6-A8F0-42D2581AE631}" type="datetimeFigureOut">
              <a:rPr lang="hu-HU" smtClean="0"/>
              <a:pPr/>
              <a:t>2011.01.30.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3AA56-0EC7-4934-85DA-6B31FF671EC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C1865-E652-4FC6-A8F0-42D2581AE631}" type="datetimeFigureOut">
              <a:rPr lang="hu-HU" smtClean="0"/>
              <a:pPr/>
              <a:t>2011.01.30.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3AA56-0EC7-4934-85DA-6B31FF671EC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720080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C1865-E652-4FC6-A8F0-42D2581AE631}" type="datetimeFigureOut">
              <a:rPr lang="hu-HU" smtClean="0"/>
              <a:pPr/>
              <a:t>2011.01.30.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3AA56-0EC7-4934-85DA-6B31FF671ECE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r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koteltancos.uw.hu/kepversek.html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3600450"/>
          </a:xfrm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hu-HU" sz="6000" b="1" cap="all" spc="200" dirty="0" smtClean="0"/>
              <a:t>Tabulátorok</a:t>
            </a:r>
            <a:endParaRPr lang="hu-HU" sz="6000" b="1" cap="all" spc="2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100336" y="4077072"/>
            <a:ext cx="6796336" cy="1752600"/>
          </a:xfrm>
        </p:spPr>
        <p:txBody>
          <a:bodyPr>
            <a:normAutofit/>
          </a:bodyPr>
          <a:lstStyle/>
          <a:p>
            <a:pPr algn="l"/>
            <a:r>
              <a:rPr lang="hu-HU" b="1" dirty="0" smtClean="0"/>
              <a:t>Zsombori Balázs</a:t>
            </a:r>
          </a:p>
          <a:p>
            <a:pPr algn="l"/>
            <a:r>
              <a:rPr lang="hu-HU" b="1" dirty="0" smtClean="0"/>
              <a:t>Neumann János Számítástechnikai SZKI </a:t>
            </a:r>
            <a:endParaRPr lang="hu-HU" b="1" dirty="0"/>
          </a:p>
        </p:txBody>
      </p:sp>
      <p:sp>
        <p:nvSpPr>
          <p:cNvPr id="4" name="Szövegdoboz 3"/>
          <p:cNvSpPr txBox="1"/>
          <p:nvPr/>
        </p:nvSpPr>
        <p:spPr>
          <a:xfrm>
            <a:off x="35496" y="4077072"/>
            <a:ext cx="208823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b="1" dirty="0" smtClean="0">
                <a:solidFill>
                  <a:schemeClr val="tx1">
                    <a:tint val="75000"/>
                  </a:schemeClr>
                </a:solidFill>
              </a:rPr>
              <a:t>Készítette:</a:t>
            </a:r>
          </a:p>
          <a:p>
            <a:endParaRPr lang="hu-HU" dirty="0"/>
          </a:p>
        </p:txBody>
      </p:sp>
      <p:cxnSp>
        <p:nvCxnSpPr>
          <p:cNvPr id="6" name="Egyenes összekötő 5"/>
          <p:cNvCxnSpPr/>
          <p:nvPr/>
        </p:nvCxnSpPr>
        <p:spPr>
          <a:xfrm rot="5400000">
            <a:off x="1617576" y="4666280"/>
            <a:ext cx="920864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artalom helye 5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80" name="Lekerekített téglalap feliratnak 79"/>
          <p:cNvSpPr/>
          <p:nvPr/>
        </p:nvSpPr>
        <p:spPr>
          <a:xfrm>
            <a:off x="107504" y="1628800"/>
            <a:ext cx="3600400" cy="3528392"/>
          </a:xfrm>
          <a:prstGeom prst="wedgeRoundRectCallout">
            <a:avLst>
              <a:gd name="adj1" fmla="val 56153"/>
              <a:gd name="adj2" fmla="val 13603"/>
              <a:gd name="adj3" fmla="val 16667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smtClean="0"/>
              <a:t> </a:t>
            </a:r>
            <a:r>
              <a:rPr lang="hu-HU" sz="2800" u="sng" dirty="0" smtClean="0"/>
              <a:t>Word 2003 </a:t>
            </a:r>
            <a:r>
              <a:rPr lang="hu-HU" sz="2800" dirty="0" smtClean="0"/>
              <a:t>esetében:</a:t>
            </a:r>
          </a:p>
          <a:p>
            <a:pPr algn="ctr"/>
            <a:r>
              <a:rPr lang="hu-HU" sz="2800" b="1" dirty="0" smtClean="0"/>
              <a:t>„Formátum” </a:t>
            </a:r>
            <a:r>
              <a:rPr lang="hu-HU" sz="2800" b="1" dirty="0" smtClean="0">
                <a:sym typeface="Wingdings"/>
              </a:rPr>
              <a:t></a:t>
            </a:r>
            <a:r>
              <a:rPr lang="hu-HU" sz="2800" b="1" dirty="0" smtClean="0"/>
              <a:t> „Tabulátorok” </a:t>
            </a:r>
            <a:r>
              <a:rPr lang="hu-HU" sz="2800" dirty="0" smtClean="0"/>
              <a:t>menüpont alatt érhetjük el.</a:t>
            </a:r>
            <a:endParaRPr lang="hu-HU" sz="2800" dirty="0"/>
          </a:p>
        </p:txBody>
      </p:sp>
      <p:sp>
        <p:nvSpPr>
          <p:cNvPr id="84" name="Lekerekített téglalap feliratnak 83"/>
          <p:cNvSpPr/>
          <p:nvPr/>
        </p:nvSpPr>
        <p:spPr>
          <a:xfrm>
            <a:off x="251520" y="1628800"/>
            <a:ext cx="3600400" cy="4176464"/>
          </a:xfrm>
          <a:prstGeom prst="wedgeRoundRectCallout">
            <a:avLst>
              <a:gd name="adj1" fmla="val 54037"/>
              <a:gd name="adj2" fmla="val 3751"/>
              <a:gd name="adj3" fmla="val 16667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smtClean="0"/>
              <a:t>A „Tabulátorok” ablak lehetővé teszi számunkra, hogy az értékeket, igazításokat pontosan állítsuk be, egy helyen kezeljük a tabulátorpozíciókat.</a:t>
            </a:r>
            <a:endParaRPr lang="hu-HU" sz="2800" dirty="0"/>
          </a:p>
        </p:txBody>
      </p:sp>
      <p:sp>
        <p:nvSpPr>
          <p:cNvPr id="81" name="Lekerekített téglalap feliratnak 80"/>
          <p:cNvSpPr/>
          <p:nvPr/>
        </p:nvSpPr>
        <p:spPr>
          <a:xfrm>
            <a:off x="107504" y="1628800"/>
            <a:ext cx="3600400" cy="4176464"/>
          </a:xfrm>
          <a:prstGeom prst="wedgeRoundRectCallout">
            <a:avLst>
              <a:gd name="adj1" fmla="val 57000"/>
              <a:gd name="adj2" fmla="val 2656"/>
              <a:gd name="adj3" fmla="val 16667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u="sng" dirty="0" smtClean="0"/>
              <a:t>Word 2007 </a:t>
            </a:r>
            <a:r>
              <a:rPr lang="hu-HU" sz="2800" dirty="0" smtClean="0"/>
              <a:t>esetében:</a:t>
            </a:r>
          </a:p>
          <a:p>
            <a:pPr algn="ctr"/>
            <a:r>
              <a:rPr lang="hu-HU" sz="2800" dirty="0" smtClean="0"/>
              <a:t>a</a:t>
            </a:r>
            <a:r>
              <a:rPr lang="hu-HU" sz="2800" b="1" dirty="0" smtClean="0"/>
              <a:t> ”Bekezdés” ablak </a:t>
            </a:r>
            <a:r>
              <a:rPr lang="hu-HU" sz="2800" dirty="0" smtClean="0"/>
              <a:t>előhívása után, a bal alsó sarokban lévő „</a:t>
            </a:r>
            <a:r>
              <a:rPr lang="hu-HU" sz="2800" b="1" dirty="0" smtClean="0"/>
              <a:t>Tabulátorok” gomb</a:t>
            </a:r>
            <a:r>
              <a:rPr lang="hu-HU" sz="2800" dirty="0" smtClean="0"/>
              <a:t>ra kattintva hívhatjuk elő.</a:t>
            </a:r>
            <a:endParaRPr lang="hu-HU" sz="2800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„Tabulátorok” ablak és előhívása</a:t>
            </a:r>
            <a:endParaRPr lang="hu-HU" dirty="0"/>
          </a:p>
        </p:txBody>
      </p:sp>
      <p:grpSp>
        <p:nvGrpSpPr>
          <p:cNvPr id="57" name="Csoportba foglalás 56"/>
          <p:cNvGrpSpPr/>
          <p:nvPr/>
        </p:nvGrpSpPr>
        <p:grpSpPr>
          <a:xfrm>
            <a:off x="4788024" y="838622"/>
            <a:ext cx="4248472" cy="5949280"/>
            <a:chOff x="4716016" y="533822"/>
            <a:chExt cx="4248472" cy="5949280"/>
          </a:xfrm>
        </p:grpSpPr>
        <p:grpSp>
          <p:nvGrpSpPr>
            <p:cNvPr id="49" name="Csoportba foglalás 48"/>
            <p:cNvGrpSpPr/>
            <p:nvPr/>
          </p:nvGrpSpPr>
          <p:grpSpPr>
            <a:xfrm>
              <a:off x="4716016" y="533822"/>
              <a:ext cx="4248472" cy="5949280"/>
              <a:chOff x="4643136" y="1008112"/>
              <a:chExt cx="4248472" cy="5949280"/>
            </a:xfrm>
          </p:grpSpPr>
          <p:sp>
            <p:nvSpPr>
              <p:cNvPr id="4" name="Lekerekített téglalap 3"/>
              <p:cNvSpPr/>
              <p:nvPr/>
            </p:nvSpPr>
            <p:spPr>
              <a:xfrm>
                <a:off x="4643136" y="1008112"/>
                <a:ext cx="4248472" cy="5949280"/>
              </a:xfrm>
              <a:prstGeom prst="roundRect">
                <a:avLst>
                  <a:gd name="adj" fmla="val 5996"/>
                </a:avLst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grpSp>
            <p:nvGrpSpPr>
              <p:cNvPr id="43" name="Csoportba foglalás 42"/>
              <p:cNvGrpSpPr/>
              <p:nvPr/>
            </p:nvGrpSpPr>
            <p:grpSpPr>
              <a:xfrm>
                <a:off x="4717671" y="1028364"/>
                <a:ext cx="4173937" cy="4876292"/>
                <a:chOff x="4717671" y="1144996"/>
                <a:chExt cx="4173937" cy="4876292"/>
              </a:xfrm>
            </p:grpSpPr>
            <p:sp>
              <p:nvSpPr>
                <p:cNvPr id="5" name="Szövegdoboz 4"/>
                <p:cNvSpPr txBox="1"/>
                <p:nvPr/>
              </p:nvSpPr>
              <p:spPr>
                <a:xfrm>
                  <a:off x="4717671" y="1144996"/>
                  <a:ext cx="968950" cy="40395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hu-HU" dirty="0" smtClean="0"/>
                    <a:t>Pozíció:</a:t>
                  </a:r>
                  <a:endParaRPr lang="hu-HU" dirty="0"/>
                </a:p>
              </p:txBody>
            </p:sp>
            <p:sp>
              <p:nvSpPr>
                <p:cNvPr id="6" name="Szövegdoboz 5"/>
                <p:cNvSpPr txBox="1"/>
                <p:nvPr/>
              </p:nvSpPr>
              <p:spPr>
                <a:xfrm>
                  <a:off x="6879174" y="1144996"/>
                  <a:ext cx="1267088" cy="40395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hu-HU" dirty="0" smtClean="0"/>
                    <a:t>Alapérték:</a:t>
                  </a:r>
                  <a:endParaRPr lang="hu-HU" dirty="0"/>
                </a:p>
              </p:txBody>
            </p:sp>
            <p:grpSp>
              <p:nvGrpSpPr>
                <p:cNvPr id="42" name="Csoportba foglalás 41"/>
                <p:cNvGrpSpPr/>
                <p:nvPr/>
              </p:nvGrpSpPr>
              <p:grpSpPr>
                <a:xfrm>
                  <a:off x="4787152" y="1538790"/>
                  <a:ext cx="4104456" cy="4482498"/>
                  <a:chOff x="4787152" y="1538790"/>
                  <a:chExt cx="4104456" cy="4482498"/>
                </a:xfrm>
              </p:grpSpPr>
              <p:sp>
                <p:nvSpPr>
                  <p:cNvPr id="7" name="Téglalap 6"/>
                  <p:cNvSpPr/>
                  <p:nvPr/>
                </p:nvSpPr>
                <p:spPr>
                  <a:xfrm>
                    <a:off x="4866740" y="1538790"/>
                    <a:ext cx="1490692" cy="315035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/>
                  </a:p>
                </p:txBody>
              </p:sp>
              <p:sp>
                <p:nvSpPr>
                  <p:cNvPr id="8" name="Téglalap 7"/>
                  <p:cNvSpPr/>
                  <p:nvPr/>
                </p:nvSpPr>
                <p:spPr>
                  <a:xfrm>
                    <a:off x="4866740" y="1884960"/>
                    <a:ext cx="1490692" cy="1229005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/>
                  </a:p>
                </p:txBody>
              </p:sp>
              <p:sp>
                <p:nvSpPr>
                  <p:cNvPr id="9" name="Téglalap 8"/>
                  <p:cNvSpPr/>
                  <p:nvPr/>
                </p:nvSpPr>
                <p:spPr>
                  <a:xfrm>
                    <a:off x="6096590" y="1885574"/>
                    <a:ext cx="260842" cy="1220625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/>
                  </a:p>
                </p:txBody>
              </p:sp>
              <p:sp>
                <p:nvSpPr>
                  <p:cNvPr id="11" name="Háromszög 10"/>
                  <p:cNvSpPr/>
                  <p:nvPr/>
                </p:nvSpPr>
                <p:spPr>
                  <a:xfrm>
                    <a:off x="6148851" y="1932584"/>
                    <a:ext cx="149069" cy="157518"/>
                  </a:xfrm>
                  <a:prstGeom prst="triangl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/>
                  </a:p>
                </p:txBody>
              </p:sp>
              <p:sp>
                <p:nvSpPr>
                  <p:cNvPr id="12" name="Háromszög 11"/>
                  <p:cNvSpPr/>
                  <p:nvPr/>
                </p:nvSpPr>
                <p:spPr>
                  <a:xfrm rot="10800000">
                    <a:off x="6148852" y="2877688"/>
                    <a:ext cx="149069" cy="157518"/>
                  </a:xfrm>
                  <a:prstGeom prst="triangl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/>
                  </a:p>
                </p:txBody>
              </p:sp>
              <p:sp>
                <p:nvSpPr>
                  <p:cNvPr id="13" name="Téglalap 12"/>
                  <p:cNvSpPr/>
                  <p:nvPr/>
                </p:nvSpPr>
                <p:spPr>
                  <a:xfrm>
                    <a:off x="6953708" y="1538790"/>
                    <a:ext cx="1490692" cy="315035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hu-HU" dirty="0" smtClean="0">
                        <a:solidFill>
                          <a:schemeClr val="tx1"/>
                        </a:solidFill>
                      </a:rPr>
                      <a:t>1,25 cm</a:t>
                    </a:r>
                    <a:endParaRPr lang="hu-HU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4" name="Háromszög 13"/>
                  <p:cNvSpPr/>
                  <p:nvPr/>
                </p:nvSpPr>
                <p:spPr>
                  <a:xfrm>
                    <a:off x="8294822" y="1555411"/>
                    <a:ext cx="111789" cy="118125"/>
                  </a:xfrm>
                  <a:prstGeom prst="triangl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/>
                  </a:p>
                </p:txBody>
              </p:sp>
              <p:sp>
                <p:nvSpPr>
                  <p:cNvPr id="15" name="Háromszög 14"/>
                  <p:cNvSpPr/>
                  <p:nvPr/>
                </p:nvSpPr>
                <p:spPr>
                  <a:xfrm rot="10800000">
                    <a:off x="8294822" y="1728058"/>
                    <a:ext cx="111789" cy="118125"/>
                  </a:xfrm>
                  <a:prstGeom prst="triangl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/>
                  </a:p>
                </p:txBody>
              </p:sp>
              <p:sp>
                <p:nvSpPr>
                  <p:cNvPr id="16" name="Szövegdoboz 15"/>
                  <p:cNvSpPr txBox="1"/>
                  <p:nvPr/>
                </p:nvSpPr>
                <p:spPr>
                  <a:xfrm>
                    <a:off x="6581036" y="1932584"/>
                    <a:ext cx="2310572" cy="40395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hu-HU" dirty="0" smtClean="0"/>
                      <a:t>Törlendő tabulátorok:</a:t>
                    </a:r>
                    <a:endParaRPr lang="hu-HU" dirty="0"/>
                  </a:p>
                </p:txBody>
              </p:sp>
              <p:sp>
                <p:nvSpPr>
                  <p:cNvPr id="18" name="Téglalap 17"/>
                  <p:cNvSpPr/>
                  <p:nvPr/>
                </p:nvSpPr>
                <p:spPr>
                  <a:xfrm>
                    <a:off x="4792205" y="3554768"/>
                    <a:ext cx="3950334" cy="1023864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/>
                  </a:p>
                </p:txBody>
              </p:sp>
              <p:sp>
                <p:nvSpPr>
                  <p:cNvPr id="17" name="Szövegdoboz 16"/>
                  <p:cNvSpPr txBox="1"/>
                  <p:nvPr/>
                </p:nvSpPr>
                <p:spPr>
                  <a:xfrm>
                    <a:off x="4792205" y="3192724"/>
                    <a:ext cx="968950" cy="40395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hu-HU" dirty="0" smtClean="0"/>
                      <a:t>Igazítás</a:t>
                    </a:r>
                    <a:endParaRPr lang="hu-HU" dirty="0"/>
                  </a:p>
                </p:txBody>
              </p:sp>
              <p:sp>
                <p:nvSpPr>
                  <p:cNvPr id="20" name="Ellipszis 19"/>
                  <p:cNvSpPr/>
                  <p:nvPr/>
                </p:nvSpPr>
                <p:spPr>
                  <a:xfrm>
                    <a:off x="4941274" y="3665276"/>
                    <a:ext cx="149069" cy="157518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/>
                  </a:p>
                </p:txBody>
              </p:sp>
              <p:sp>
                <p:nvSpPr>
                  <p:cNvPr id="21" name="Ellipszis 20"/>
                  <p:cNvSpPr/>
                  <p:nvPr/>
                </p:nvSpPr>
                <p:spPr>
                  <a:xfrm>
                    <a:off x="6431966" y="3665276"/>
                    <a:ext cx="149069" cy="157518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/>
                  </a:p>
                </p:txBody>
              </p:sp>
              <p:sp>
                <p:nvSpPr>
                  <p:cNvPr id="22" name="Ellipszis 21"/>
                  <p:cNvSpPr/>
                  <p:nvPr/>
                </p:nvSpPr>
                <p:spPr>
                  <a:xfrm>
                    <a:off x="7698473" y="3665276"/>
                    <a:ext cx="149069" cy="157518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/>
                  </a:p>
                </p:txBody>
              </p:sp>
              <p:sp>
                <p:nvSpPr>
                  <p:cNvPr id="23" name="Ellipszis 22"/>
                  <p:cNvSpPr/>
                  <p:nvPr/>
                </p:nvSpPr>
                <p:spPr>
                  <a:xfrm>
                    <a:off x="4941274" y="4137829"/>
                    <a:ext cx="149069" cy="157518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/>
                  </a:p>
                </p:txBody>
              </p:sp>
              <p:sp>
                <p:nvSpPr>
                  <p:cNvPr id="24" name="Ellipszis 23"/>
                  <p:cNvSpPr/>
                  <p:nvPr/>
                </p:nvSpPr>
                <p:spPr>
                  <a:xfrm>
                    <a:off x="6431966" y="4137829"/>
                    <a:ext cx="149069" cy="157518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/>
                  </a:p>
                </p:txBody>
              </p:sp>
              <p:sp>
                <p:nvSpPr>
                  <p:cNvPr id="25" name="Szövegdoboz 24"/>
                  <p:cNvSpPr txBox="1"/>
                  <p:nvPr/>
                </p:nvSpPr>
                <p:spPr>
                  <a:xfrm>
                    <a:off x="5090344" y="3544605"/>
                    <a:ext cx="745346" cy="40395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hu-HU" dirty="0" smtClean="0"/>
                      <a:t>Balra</a:t>
                    </a:r>
                    <a:endParaRPr lang="hu-HU" dirty="0"/>
                  </a:p>
                </p:txBody>
              </p:sp>
              <p:sp>
                <p:nvSpPr>
                  <p:cNvPr id="26" name="Szövegdoboz 25"/>
                  <p:cNvSpPr txBox="1"/>
                  <p:nvPr/>
                </p:nvSpPr>
                <p:spPr>
                  <a:xfrm>
                    <a:off x="6581036" y="3544605"/>
                    <a:ext cx="1043484" cy="40395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hu-HU" dirty="0" smtClean="0"/>
                      <a:t>Középre</a:t>
                    </a:r>
                    <a:endParaRPr lang="hu-HU" dirty="0"/>
                  </a:p>
                </p:txBody>
              </p:sp>
              <p:sp>
                <p:nvSpPr>
                  <p:cNvPr id="27" name="Szövegdoboz 26"/>
                  <p:cNvSpPr txBox="1"/>
                  <p:nvPr/>
                </p:nvSpPr>
                <p:spPr>
                  <a:xfrm>
                    <a:off x="7848124" y="3539508"/>
                    <a:ext cx="1043484" cy="40395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hu-HU" dirty="0" smtClean="0"/>
                      <a:t>Jobbra</a:t>
                    </a:r>
                    <a:endParaRPr lang="hu-HU" dirty="0"/>
                  </a:p>
                </p:txBody>
              </p:sp>
              <p:sp>
                <p:nvSpPr>
                  <p:cNvPr id="28" name="Szövegdoboz 27"/>
                  <p:cNvSpPr txBox="1"/>
                  <p:nvPr/>
                </p:nvSpPr>
                <p:spPr>
                  <a:xfrm>
                    <a:off x="5082835" y="3986023"/>
                    <a:ext cx="1200062" cy="40395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hu-HU" dirty="0" smtClean="0"/>
                      <a:t>Decimális</a:t>
                    </a:r>
                    <a:endParaRPr lang="hu-HU" dirty="0"/>
                  </a:p>
                </p:txBody>
              </p:sp>
              <p:sp>
                <p:nvSpPr>
                  <p:cNvPr id="29" name="Szövegdoboz 28"/>
                  <p:cNvSpPr txBox="1"/>
                  <p:nvPr/>
                </p:nvSpPr>
                <p:spPr>
                  <a:xfrm>
                    <a:off x="6611082" y="3996186"/>
                    <a:ext cx="1043484" cy="40395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hu-HU" dirty="0" smtClean="0"/>
                      <a:t>Vonal</a:t>
                    </a:r>
                    <a:endParaRPr lang="hu-HU" dirty="0"/>
                  </a:p>
                </p:txBody>
              </p:sp>
              <p:sp>
                <p:nvSpPr>
                  <p:cNvPr id="31" name="Téglalap 30"/>
                  <p:cNvSpPr/>
                  <p:nvPr/>
                </p:nvSpPr>
                <p:spPr>
                  <a:xfrm>
                    <a:off x="4787152" y="4997424"/>
                    <a:ext cx="3950334" cy="1023864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/>
                  </a:p>
                </p:txBody>
              </p:sp>
              <p:sp>
                <p:nvSpPr>
                  <p:cNvPr id="32" name="Szövegdoboz 31"/>
                  <p:cNvSpPr txBox="1"/>
                  <p:nvPr/>
                </p:nvSpPr>
                <p:spPr>
                  <a:xfrm>
                    <a:off x="4787152" y="4635380"/>
                    <a:ext cx="96895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hu-HU" dirty="0" smtClean="0"/>
                      <a:t>Kitöltés</a:t>
                    </a:r>
                    <a:endParaRPr lang="hu-HU" dirty="0"/>
                  </a:p>
                </p:txBody>
              </p:sp>
              <p:sp>
                <p:nvSpPr>
                  <p:cNvPr id="33" name="Ellipszis 32"/>
                  <p:cNvSpPr/>
                  <p:nvPr/>
                </p:nvSpPr>
                <p:spPr>
                  <a:xfrm>
                    <a:off x="4936221" y="5107932"/>
                    <a:ext cx="149069" cy="157518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/>
                  </a:p>
                </p:txBody>
              </p:sp>
              <p:sp>
                <p:nvSpPr>
                  <p:cNvPr id="34" name="Ellipszis 33"/>
                  <p:cNvSpPr/>
                  <p:nvPr/>
                </p:nvSpPr>
                <p:spPr>
                  <a:xfrm>
                    <a:off x="6426913" y="5107932"/>
                    <a:ext cx="149069" cy="157518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/>
                  </a:p>
                </p:txBody>
              </p:sp>
              <p:sp>
                <p:nvSpPr>
                  <p:cNvPr id="35" name="Ellipszis 34"/>
                  <p:cNvSpPr/>
                  <p:nvPr/>
                </p:nvSpPr>
                <p:spPr>
                  <a:xfrm>
                    <a:off x="7693420" y="5107932"/>
                    <a:ext cx="149069" cy="157518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/>
                  </a:p>
                </p:txBody>
              </p:sp>
              <p:sp>
                <p:nvSpPr>
                  <p:cNvPr id="36" name="Ellipszis 35"/>
                  <p:cNvSpPr/>
                  <p:nvPr/>
                </p:nvSpPr>
                <p:spPr>
                  <a:xfrm>
                    <a:off x="4936221" y="5580485"/>
                    <a:ext cx="149069" cy="157518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/>
                  </a:p>
                </p:txBody>
              </p:sp>
              <p:sp>
                <p:nvSpPr>
                  <p:cNvPr id="37" name="Szövegdoboz 36"/>
                  <p:cNvSpPr txBox="1"/>
                  <p:nvPr/>
                </p:nvSpPr>
                <p:spPr>
                  <a:xfrm>
                    <a:off x="5085290" y="4987261"/>
                    <a:ext cx="107001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hu-HU" dirty="0" smtClean="0"/>
                      <a:t>1 Nincs</a:t>
                    </a:r>
                    <a:endParaRPr lang="hu-HU" dirty="0"/>
                  </a:p>
                </p:txBody>
              </p:sp>
              <p:sp>
                <p:nvSpPr>
                  <p:cNvPr id="38" name="Szövegdoboz 37"/>
                  <p:cNvSpPr txBox="1"/>
                  <p:nvPr/>
                </p:nvSpPr>
                <p:spPr>
                  <a:xfrm>
                    <a:off x="6575983" y="4987261"/>
                    <a:ext cx="104348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hu-HU" dirty="0" smtClean="0"/>
                      <a:t>2 ……….</a:t>
                    </a:r>
                    <a:endParaRPr lang="hu-HU" dirty="0"/>
                  </a:p>
                </p:txBody>
              </p:sp>
              <p:sp>
                <p:nvSpPr>
                  <p:cNvPr id="39" name="Szövegdoboz 38"/>
                  <p:cNvSpPr txBox="1"/>
                  <p:nvPr/>
                </p:nvSpPr>
                <p:spPr>
                  <a:xfrm>
                    <a:off x="7843071" y="4982164"/>
                    <a:ext cx="104348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hu-HU" dirty="0" smtClean="0"/>
                      <a:t>3 --------</a:t>
                    </a:r>
                    <a:endParaRPr lang="hu-HU" dirty="0"/>
                  </a:p>
                </p:txBody>
              </p:sp>
              <p:sp>
                <p:nvSpPr>
                  <p:cNvPr id="40" name="Szövegdoboz 39"/>
                  <p:cNvSpPr txBox="1"/>
                  <p:nvPr/>
                </p:nvSpPr>
                <p:spPr>
                  <a:xfrm>
                    <a:off x="5077782" y="5457707"/>
                    <a:ext cx="1200062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hu-HU" dirty="0" smtClean="0"/>
                      <a:t>4 _____</a:t>
                    </a:r>
                    <a:endParaRPr lang="hu-HU" dirty="0"/>
                  </a:p>
                </p:txBody>
              </p:sp>
            </p:grpSp>
          </p:grpSp>
          <p:sp>
            <p:nvSpPr>
              <p:cNvPr id="45" name="Lekerekített téglalap 44"/>
              <p:cNvSpPr/>
              <p:nvPr/>
            </p:nvSpPr>
            <p:spPr>
              <a:xfrm>
                <a:off x="4788024" y="6093296"/>
                <a:ext cx="1008112" cy="288032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hu-HU" dirty="0" smtClean="0">
                    <a:solidFill>
                      <a:schemeClr val="tx1"/>
                    </a:solidFill>
                  </a:rPr>
                  <a:t>Felvétel</a:t>
                </a:r>
                <a:endParaRPr lang="hu-HU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Lekerekített téglalap 45"/>
              <p:cNvSpPr/>
              <p:nvPr/>
            </p:nvSpPr>
            <p:spPr>
              <a:xfrm>
                <a:off x="5985266" y="6093296"/>
                <a:ext cx="1008112" cy="288032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hu-HU" dirty="0" smtClean="0">
                    <a:solidFill>
                      <a:schemeClr val="tx1"/>
                    </a:solidFill>
                  </a:rPr>
                  <a:t>Törlés</a:t>
                </a:r>
                <a:endParaRPr lang="hu-HU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Lekerekített téglalap 46"/>
              <p:cNvSpPr/>
              <p:nvPr/>
            </p:nvSpPr>
            <p:spPr>
              <a:xfrm>
                <a:off x="7164288" y="6093296"/>
                <a:ext cx="1548000" cy="288032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hu-HU" dirty="0" smtClean="0">
                    <a:solidFill>
                      <a:schemeClr val="tx1"/>
                    </a:solidFill>
                  </a:rPr>
                  <a:t>Összes törlése</a:t>
                </a:r>
                <a:endParaRPr lang="hu-HU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8" name="Lekerekített téglalap 47"/>
              <p:cNvSpPr/>
              <p:nvPr/>
            </p:nvSpPr>
            <p:spPr>
              <a:xfrm>
                <a:off x="6316668" y="6534508"/>
                <a:ext cx="1008112" cy="288032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hu-HU" dirty="0" smtClean="0">
                    <a:solidFill>
                      <a:schemeClr val="tx1"/>
                    </a:solidFill>
                  </a:rPr>
                  <a:t>OK</a:t>
                </a:r>
                <a:endParaRPr lang="hu-HU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0" name="Lekerekített téglalap 49"/>
            <p:cNvSpPr/>
            <p:nvPr/>
          </p:nvSpPr>
          <p:spPr>
            <a:xfrm>
              <a:off x="7538280" y="6064268"/>
              <a:ext cx="1008112" cy="28803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>
                  <a:solidFill>
                    <a:schemeClr val="tx1"/>
                  </a:solidFill>
                </a:rPr>
                <a:t>Mégse</a:t>
              </a:r>
              <a:endParaRPr lang="hu-HU" dirty="0">
                <a:solidFill>
                  <a:schemeClr val="tx1"/>
                </a:solidFill>
              </a:endParaRPr>
            </a:p>
          </p:txBody>
        </p:sp>
      </p:grpSp>
      <p:sp>
        <p:nvSpPr>
          <p:cNvPr id="78" name="Bal oldali kapcsos zárójel 77"/>
          <p:cNvSpPr/>
          <p:nvPr/>
        </p:nvSpPr>
        <p:spPr>
          <a:xfrm>
            <a:off x="4021738" y="980726"/>
            <a:ext cx="622270" cy="5688634"/>
          </a:xfrm>
          <a:prstGeom prst="leftBrac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2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84" grpId="0" animBg="1"/>
      <p:bldP spid="81" grpId="0" animBg="1"/>
      <p:bldP spid="78" grpId="1" animBg="1"/>
      <p:bldP spid="78" grpId="2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artalom helye 8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grpSp>
        <p:nvGrpSpPr>
          <p:cNvPr id="41" name="Csoportba foglalás 52"/>
          <p:cNvGrpSpPr/>
          <p:nvPr/>
        </p:nvGrpSpPr>
        <p:grpSpPr>
          <a:xfrm>
            <a:off x="72008" y="981024"/>
            <a:ext cx="4572000" cy="2231952"/>
            <a:chOff x="179512" y="2276872"/>
            <a:chExt cx="8712968" cy="2745905"/>
          </a:xfrm>
        </p:grpSpPr>
        <p:sp>
          <p:nvSpPr>
            <p:cNvPr id="55" name="Téglalap 54"/>
            <p:cNvSpPr/>
            <p:nvPr/>
          </p:nvSpPr>
          <p:spPr>
            <a:xfrm>
              <a:off x="179512" y="2276872"/>
              <a:ext cx="8712968" cy="27459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56" name="Téglalap 55"/>
            <p:cNvSpPr/>
            <p:nvPr/>
          </p:nvSpPr>
          <p:spPr>
            <a:xfrm>
              <a:off x="179512" y="2276872"/>
              <a:ext cx="8712968" cy="43684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1	2	3	4	5</a:t>
              </a:r>
              <a:endParaRPr lang="hu-HU" dirty="0"/>
            </a:p>
          </p:txBody>
        </p:sp>
      </p:grpSp>
      <p:grpSp>
        <p:nvGrpSpPr>
          <p:cNvPr id="3" name="Csoportba foglalás 56"/>
          <p:cNvGrpSpPr/>
          <p:nvPr/>
        </p:nvGrpSpPr>
        <p:grpSpPr>
          <a:xfrm>
            <a:off x="4788024" y="838622"/>
            <a:ext cx="4248472" cy="5949280"/>
            <a:chOff x="4716016" y="533822"/>
            <a:chExt cx="4248472" cy="5949280"/>
          </a:xfrm>
        </p:grpSpPr>
        <p:grpSp>
          <p:nvGrpSpPr>
            <p:cNvPr id="10" name="Csoportba foglalás 48"/>
            <p:cNvGrpSpPr/>
            <p:nvPr/>
          </p:nvGrpSpPr>
          <p:grpSpPr>
            <a:xfrm>
              <a:off x="4716016" y="533822"/>
              <a:ext cx="4248472" cy="5949280"/>
              <a:chOff x="4643136" y="1008112"/>
              <a:chExt cx="4248472" cy="5949280"/>
            </a:xfrm>
          </p:grpSpPr>
          <p:sp>
            <p:nvSpPr>
              <p:cNvPr id="4" name="Lekerekített téglalap 3"/>
              <p:cNvSpPr/>
              <p:nvPr/>
            </p:nvSpPr>
            <p:spPr>
              <a:xfrm>
                <a:off x="4643136" y="1008112"/>
                <a:ext cx="4248472" cy="5949280"/>
              </a:xfrm>
              <a:prstGeom prst="roundRect">
                <a:avLst>
                  <a:gd name="adj" fmla="val 5996"/>
                </a:avLst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grpSp>
            <p:nvGrpSpPr>
              <p:cNvPr id="19" name="Csoportba foglalás 42"/>
              <p:cNvGrpSpPr/>
              <p:nvPr/>
            </p:nvGrpSpPr>
            <p:grpSpPr>
              <a:xfrm>
                <a:off x="4717671" y="1028364"/>
                <a:ext cx="4173937" cy="4876292"/>
                <a:chOff x="4717671" y="1144996"/>
                <a:chExt cx="4173937" cy="4876292"/>
              </a:xfrm>
            </p:grpSpPr>
            <p:sp>
              <p:nvSpPr>
                <p:cNvPr id="5" name="Szövegdoboz 4"/>
                <p:cNvSpPr txBox="1"/>
                <p:nvPr/>
              </p:nvSpPr>
              <p:spPr>
                <a:xfrm>
                  <a:off x="4717671" y="1144996"/>
                  <a:ext cx="968950" cy="40395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hu-HU" dirty="0" smtClean="0"/>
                    <a:t>Pozíció:</a:t>
                  </a:r>
                  <a:endParaRPr lang="hu-HU" dirty="0"/>
                </a:p>
              </p:txBody>
            </p:sp>
            <p:sp>
              <p:nvSpPr>
                <p:cNvPr id="6" name="Szövegdoboz 5"/>
                <p:cNvSpPr txBox="1"/>
                <p:nvPr/>
              </p:nvSpPr>
              <p:spPr>
                <a:xfrm>
                  <a:off x="6879174" y="1144996"/>
                  <a:ext cx="1267088" cy="40395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hu-HU" dirty="0" smtClean="0"/>
                    <a:t>Alapérték:</a:t>
                  </a:r>
                  <a:endParaRPr lang="hu-HU" dirty="0"/>
                </a:p>
              </p:txBody>
            </p:sp>
            <p:grpSp>
              <p:nvGrpSpPr>
                <p:cNvPr id="30" name="Csoportba foglalás 41"/>
                <p:cNvGrpSpPr/>
                <p:nvPr/>
              </p:nvGrpSpPr>
              <p:grpSpPr>
                <a:xfrm>
                  <a:off x="4787152" y="1538790"/>
                  <a:ext cx="4104456" cy="4482498"/>
                  <a:chOff x="4787152" y="1538790"/>
                  <a:chExt cx="4104456" cy="4482498"/>
                </a:xfrm>
              </p:grpSpPr>
              <p:sp>
                <p:nvSpPr>
                  <p:cNvPr id="7" name="Téglalap 6"/>
                  <p:cNvSpPr/>
                  <p:nvPr/>
                </p:nvSpPr>
                <p:spPr>
                  <a:xfrm>
                    <a:off x="4866740" y="1538790"/>
                    <a:ext cx="1490692" cy="315035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/>
                  </a:p>
                </p:txBody>
              </p:sp>
              <p:sp>
                <p:nvSpPr>
                  <p:cNvPr id="8" name="Téglalap 7"/>
                  <p:cNvSpPr/>
                  <p:nvPr/>
                </p:nvSpPr>
                <p:spPr>
                  <a:xfrm>
                    <a:off x="4866740" y="1884960"/>
                    <a:ext cx="1490692" cy="1229005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/>
                  </a:p>
                </p:txBody>
              </p:sp>
              <p:sp>
                <p:nvSpPr>
                  <p:cNvPr id="9" name="Téglalap 8"/>
                  <p:cNvSpPr/>
                  <p:nvPr/>
                </p:nvSpPr>
                <p:spPr>
                  <a:xfrm>
                    <a:off x="6096590" y="1885574"/>
                    <a:ext cx="260842" cy="1220625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/>
                  </a:p>
                </p:txBody>
              </p:sp>
              <p:sp>
                <p:nvSpPr>
                  <p:cNvPr id="11" name="Háromszög 10"/>
                  <p:cNvSpPr/>
                  <p:nvPr/>
                </p:nvSpPr>
                <p:spPr>
                  <a:xfrm>
                    <a:off x="6148851" y="1932584"/>
                    <a:ext cx="149069" cy="157518"/>
                  </a:xfrm>
                  <a:prstGeom prst="triangl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/>
                  </a:p>
                </p:txBody>
              </p:sp>
              <p:sp>
                <p:nvSpPr>
                  <p:cNvPr id="12" name="Háromszög 11"/>
                  <p:cNvSpPr/>
                  <p:nvPr/>
                </p:nvSpPr>
                <p:spPr>
                  <a:xfrm rot="10800000">
                    <a:off x="6148852" y="2877688"/>
                    <a:ext cx="149069" cy="157518"/>
                  </a:xfrm>
                  <a:prstGeom prst="triangl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/>
                  </a:p>
                </p:txBody>
              </p:sp>
              <p:sp>
                <p:nvSpPr>
                  <p:cNvPr id="13" name="Téglalap 12"/>
                  <p:cNvSpPr/>
                  <p:nvPr/>
                </p:nvSpPr>
                <p:spPr>
                  <a:xfrm>
                    <a:off x="6953708" y="1538790"/>
                    <a:ext cx="1490692" cy="315035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hu-HU" dirty="0" smtClean="0">
                        <a:solidFill>
                          <a:schemeClr val="tx1"/>
                        </a:solidFill>
                      </a:rPr>
                      <a:t>1,25 cm</a:t>
                    </a:r>
                    <a:endParaRPr lang="hu-HU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4" name="Háromszög 13"/>
                  <p:cNvSpPr/>
                  <p:nvPr/>
                </p:nvSpPr>
                <p:spPr>
                  <a:xfrm>
                    <a:off x="8294822" y="1555411"/>
                    <a:ext cx="111789" cy="118125"/>
                  </a:xfrm>
                  <a:prstGeom prst="triangl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/>
                  </a:p>
                </p:txBody>
              </p:sp>
              <p:sp>
                <p:nvSpPr>
                  <p:cNvPr id="15" name="Háromszög 14"/>
                  <p:cNvSpPr/>
                  <p:nvPr/>
                </p:nvSpPr>
                <p:spPr>
                  <a:xfrm rot="10800000">
                    <a:off x="8294822" y="1728058"/>
                    <a:ext cx="111789" cy="118125"/>
                  </a:xfrm>
                  <a:prstGeom prst="triangl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/>
                  </a:p>
                </p:txBody>
              </p:sp>
              <p:sp>
                <p:nvSpPr>
                  <p:cNvPr id="16" name="Szövegdoboz 15"/>
                  <p:cNvSpPr txBox="1"/>
                  <p:nvPr/>
                </p:nvSpPr>
                <p:spPr>
                  <a:xfrm>
                    <a:off x="6581036" y="1932584"/>
                    <a:ext cx="2310572" cy="40395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hu-HU" dirty="0" smtClean="0"/>
                      <a:t>Törlendő tabulátorok:</a:t>
                    </a:r>
                    <a:endParaRPr lang="hu-HU" dirty="0"/>
                  </a:p>
                </p:txBody>
              </p:sp>
              <p:sp>
                <p:nvSpPr>
                  <p:cNvPr id="18" name="Téglalap 17"/>
                  <p:cNvSpPr/>
                  <p:nvPr/>
                </p:nvSpPr>
                <p:spPr>
                  <a:xfrm>
                    <a:off x="4792205" y="3554768"/>
                    <a:ext cx="3950334" cy="1023864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/>
                  </a:p>
                </p:txBody>
              </p:sp>
              <p:sp>
                <p:nvSpPr>
                  <p:cNvPr id="17" name="Szövegdoboz 16"/>
                  <p:cNvSpPr txBox="1"/>
                  <p:nvPr/>
                </p:nvSpPr>
                <p:spPr>
                  <a:xfrm>
                    <a:off x="4792205" y="3192724"/>
                    <a:ext cx="968950" cy="40395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hu-HU" dirty="0" smtClean="0"/>
                      <a:t>Igazítás</a:t>
                    </a:r>
                    <a:endParaRPr lang="hu-HU" dirty="0"/>
                  </a:p>
                </p:txBody>
              </p:sp>
              <p:sp>
                <p:nvSpPr>
                  <p:cNvPr id="20" name="Ellipszis 19"/>
                  <p:cNvSpPr/>
                  <p:nvPr/>
                </p:nvSpPr>
                <p:spPr>
                  <a:xfrm>
                    <a:off x="4941274" y="3665276"/>
                    <a:ext cx="149069" cy="157518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/>
                  </a:p>
                </p:txBody>
              </p:sp>
              <p:sp>
                <p:nvSpPr>
                  <p:cNvPr id="21" name="Ellipszis 20"/>
                  <p:cNvSpPr/>
                  <p:nvPr/>
                </p:nvSpPr>
                <p:spPr>
                  <a:xfrm>
                    <a:off x="6431966" y="3665276"/>
                    <a:ext cx="149069" cy="157518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/>
                  </a:p>
                </p:txBody>
              </p:sp>
              <p:sp>
                <p:nvSpPr>
                  <p:cNvPr id="22" name="Ellipszis 21"/>
                  <p:cNvSpPr/>
                  <p:nvPr/>
                </p:nvSpPr>
                <p:spPr>
                  <a:xfrm>
                    <a:off x="7698473" y="3665276"/>
                    <a:ext cx="149069" cy="157518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/>
                  </a:p>
                </p:txBody>
              </p:sp>
              <p:sp>
                <p:nvSpPr>
                  <p:cNvPr id="23" name="Ellipszis 22"/>
                  <p:cNvSpPr/>
                  <p:nvPr/>
                </p:nvSpPr>
                <p:spPr>
                  <a:xfrm>
                    <a:off x="4941274" y="4137829"/>
                    <a:ext cx="149069" cy="157518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/>
                  </a:p>
                </p:txBody>
              </p:sp>
              <p:sp>
                <p:nvSpPr>
                  <p:cNvPr id="24" name="Ellipszis 23"/>
                  <p:cNvSpPr/>
                  <p:nvPr/>
                </p:nvSpPr>
                <p:spPr>
                  <a:xfrm>
                    <a:off x="6431966" y="4137829"/>
                    <a:ext cx="149069" cy="157518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/>
                  </a:p>
                </p:txBody>
              </p:sp>
              <p:sp>
                <p:nvSpPr>
                  <p:cNvPr id="25" name="Szövegdoboz 24"/>
                  <p:cNvSpPr txBox="1"/>
                  <p:nvPr/>
                </p:nvSpPr>
                <p:spPr>
                  <a:xfrm>
                    <a:off x="5090344" y="3544605"/>
                    <a:ext cx="745346" cy="40395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hu-HU" dirty="0" smtClean="0"/>
                      <a:t>Balra</a:t>
                    </a:r>
                    <a:endParaRPr lang="hu-HU" dirty="0"/>
                  </a:p>
                </p:txBody>
              </p:sp>
              <p:sp>
                <p:nvSpPr>
                  <p:cNvPr id="26" name="Szövegdoboz 25"/>
                  <p:cNvSpPr txBox="1"/>
                  <p:nvPr/>
                </p:nvSpPr>
                <p:spPr>
                  <a:xfrm>
                    <a:off x="6581036" y="3544605"/>
                    <a:ext cx="1043484" cy="40395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hu-HU" dirty="0" smtClean="0"/>
                      <a:t>Középre</a:t>
                    </a:r>
                    <a:endParaRPr lang="hu-HU" dirty="0"/>
                  </a:p>
                </p:txBody>
              </p:sp>
              <p:sp>
                <p:nvSpPr>
                  <p:cNvPr id="27" name="Szövegdoboz 26"/>
                  <p:cNvSpPr txBox="1"/>
                  <p:nvPr/>
                </p:nvSpPr>
                <p:spPr>
                  <a:xfrm>
                    <a:off x="7848124" y="3539508"/>
                    <a:ext cx="1043484" cy="40395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hu-HU" dirty="0" smtClean="0"/>
                      <a:t>Jobbra</a:t>
                    </a:r>
                    <a:endParaRPr lang="hu-HU" dirty="0"/>
                  </a:p>
                </p:txBody>
              </p:sp>
              <p:sp>
                <p:nvSpPr>
                  <p:cNvPr id="28" name="Szövegdoboz 27"/>
                  <p:cNvSpPr txBox="1"/>
                  <p:nvPr/>
                </p:nvSpPr>
                <p:spPr>
                  <a:xfrm>
                    <a:off x="5082835" y="3986023"/>
                    <a:ext cx="1200062" cy="40395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hu-HU" dirty="0" smtClean="0"/>
                      <a:t>Decimális</a:t>
                    </a:r>
                    <a:endParaRPr lang="hu-HU" dirty="0"/>
                  </a:p>
                </p:txBody>
              </p:sp>
              <p:sp>
                <p:nvSpPr>
                  <p:cNvPr id="29" name="Szövegdoboz 28"/>
                  <p:cNvSpPr txBox="1"/>
                  <p:nvPr/>
                </p:nvSpPr>
                <p:spPr>
                  <a:xfrm>
                    <a:off x="6611082" y="3996186"/>
                    <a:ext cx="1043484" cy="40395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hu-HU" dirty="0" smtClean="0"/>
                      <a:t>Vonal</a:t>
                    </a:r>
                    <a:endParaRPr lang="hu-HU" dirty="0"/>
                  </a:p>
                </p:txBody>
              </p:sp>
              <p:sp>
                <p:nvSpPr>
                  <p:cNvPr id="31" name="Téglalap 30"/>
                  <p:cNvSpPr/>
                  <p:nvPr/>
                </p:nvSpPr>
                <p:spPr>
                  <a:xfrm>
                    <a:off x="4787152" y="4997424"/>
                    <a:ext cx="3950334" cy="1023864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/>
                  </a:p>
                </p:txBody>
              </p:sp>
              <p:sp>
                <p:nvSpPr>
                  <p:cNvPr id="32" name="Szövegdoboz 31"/>
                  <p:cNvSpPr txBox="1"/>
                  <p:nvPr/>
                </p:nvSpPr>
                <p:spPr>
                  <a:xfrm>
                    <a:off x="4787152" y="4635380"/>
                    <a:ext cx="96895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hu-HU" dirty="0" smtClean="0"/>
                      <a:t>Kitöltés</a:t>
                    </a:r>
                    <a:endParaRPr lang="hu-HU" dirty="0"/>
                  </a:p>
                </p:txBody>
              </p:sp>
              <p:sp>
                <p:nvSpPr>
                  <p:cNvPr id="33" name="Ellipszis 32"/>
                  <p:cNvSpPr/>
                  <p:nvPr/>
                </p:nvSpPr>
                <p:spPr>
                  <a:xfrm>
                    <a:off x="4936221" y="5107932"/>
                    <a:ext cx="149069" cy="157518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/>
                  </a:p>
                </p:txBody>
              </p:sp>
              <p:sp>
                <p:nvSpPr>
                  <p:cNvPr id="34" name="Ellipszis 33"/>
                  <p:cNvSpPr/>
                  <p:nvPr/>
                </p:nvSpPr>
                <p:spPr>
                  <a:xfrm>
                    <a:off x="6426913" y="5107932"/>
                    <a:ext cx="149069" cy="157518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/>
                  </a:p>
                </p:txBody>
              </p:sp>
              <p:sp>
                <p:nvSpPr>
                  <p:cNvPr id="35" name="Ellipszis 34"/>
                  <p:cNvSpPr/>
                  <p:nvPr/>
                </p:nvSpPr>
                <p:spPr>
                  <a:xfrm>
                    <a:off x="7693420" y="5107932"/>
                    <a:ext cx="149069" cy="157518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/>
                  </a:p>
                </p:txBody>
              </p:sp>
              <p:sp>
                <p:nvSpPr>
                  <p:cNvPr id="36" name="Ellipszis 35"/>
                  <p:cNvSpPr/>
                  <p:nvPr/>
                </p:nvSpPr>
                <p:spPr>
                  <a:xfrm>
                    <a:off x="4936221" y="5580485"/>
                    <a:ext cx="149069" cy="157518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/>
                  </a:p>
                </p:txBody>
              </p:sp>
              <p:sp>
                <p:nvSpPr>
                  <p:cNvPr id="37" name="Szövegdoboz 36"/>
                  <p:cNvSpPr txBox="1"/>
                  <p:nvPr/>
                </p:nvSpPr>
                <p:spPr>
                  <a:xfrm>
                    <a:off x="5085290" y="4987261"/>
                    <a:ext cx="107001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hu-HU" dirty="0" smtClean="0"/>
                      <a:t>1 Nincs</a:t>
                    </a:r>
                    <a:endParaRPr lang="hu-HU" dirty="0"/>
                  </a:p>
                </p:txBody>
              </p:sp>
              <p:sp>
                <p:nvSpPr>
                  <p:cNvPr id="38" name="Szövegdoboz 37"/>
                  <p:cNvSpPr txBox="1"/>
                  <p:nvPr/>
                </p:nvSpPr>
                <p:spPr>
                  <a:xfrm>
                    <a:off x="6575983" y="4987261"/>
                    <a:ext cx="104348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hu-HU" dirty="0" smtClean="0"/>
                      <a:t>2 ……….</a:t>
                    </a:r>
                    <a:endParaRPr lang="hu-HU" dirty="0"/>
                  </a:p>
                </p:txBody>
              </p:sp>
              <p:sp>
                <p:nvSpPr>
                  <p:cNvPr id="39" name="Szövegdoboz 38"/>
                  <p:cNvSpPr txBox="1"/>
                  <p:nvPr/>
                </p:nvSpPr>
                <p:spPr>
                  <a:xfrm>
                    <a:off x="7843071" y="4982164"/>
                    <a:ext cx="104348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hu-HU" dirty="0" smtClean="0"/>
                      <a:t>3 --------</a:t>
                    </a:r>
                    <a:endParaRPr lang="hu-HU" dirty="0"/>
                  </a:p>
                </p:txBody>
              </p:sp>
              <p:sp>
                <p:nvSpPr>
                  <p:cNvPr id="40" name="Szövegdoboz 39"/>
                  <p:cNvSpPr txBox="1"/>
                  <p:nvPr/>
                </p:nvSpPr>
                <p:spPr>
                  <a:xfrm>
                    <a:off x="5077782" y="5457707"/>
                    <a:ext cx="1200062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hu-HU" dirty="0" smtClean="0"/>
                      <a:t>4 _____</a:t>
                    </a:r>
                    <a:endParaRPr lang="hu-HU" dirty="0"/>
                  </a:p>
                </p:txBody>
              </p:sp>
            </p:grpSp>
          </p:grpSp>
          <p:sp>
            <p:nvSpPr>
              <p:cNvPr id="45" name="Lekerekített téglalap 44"/>
              <p:cNvSpPr/>
              <p:nvPr/>
            </p:nvSpPr>
            <p:spPr>
              <a:xfrm>
                <a:off x="4788024" y="6093296"/>
                <a:ext cx="1008112" cy="288032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hu-HU" dirty="0" smtClean="0">
                    <a:solidFill>
                      <a:schemeClr val="tx1"/>
                    </a:solidFill>
                  </a:rPr>
                  <a:t>Felvétel</a:t>
                </a:r>
                <a:endParaRPr lang="hu-HU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Lekerekített téglalap 45"/>
              <p:cNvSpPr/>
              <p:nvPr/>
            </p:nvSpPr>
            <p:spPr>
              <a:xfrm>
                <a:off x="5985266" y="6093296"/>
                <a:ext cx="1008112" cy="288032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hu-HU" dirty="0" smtClean="0">
                    <a:solidFill>
                      <a:schemeClr val="tx1"/>
                    </a:solidFill>
                  </a:rPr>
                  <a:t>Törlés</a:t>
                </a:r>
                <a:endParaRPr lang="hu-HU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Lekerekített téglalap 46"/>
              <p:cNvSpPr/>
              <p:nvPr/>
            </p:nvSpPr>
            <p:spPr>
              <a:xfrm>
                <a:off x="7164288" y="6093296"/>
                <a:ext cx="1548000" cy="288032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hu-HU" dirty="0" smtClean="0">
                    <a:solidFill>
                      <a:schemeClr val="tx1"/>
                    </a:solidFill>
                  </a:rPr>
                  <a:t>Összes törlése</a:t>
                </a:r>
                <a:endParaRPr lang="hu-HU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8" name="Lekerekített téglalap 47"/>
              <p:cNvSpPr/>
              <p:nvPr/>
            </p:nvSpPr>
            <p:spPr>
              <a:xfrm>
                <a:off x="6316668" y="6534508"/>
                <a:ext cx="1008112" cy="288032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hu-HU" dirty="0" smtClean="0">
                    <a:solidFill>
                      <a:schemeClr val="tx1"/>
                    </a:solidFill>
                  </a:rPr>
                  <a:t>OK</a:t>
                </a:r>
                <a:endParaRPr lang="hu-HU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0" name="Lekerekített téglalap 49"/>
            <p:cNvSpPr/>
            <p:nvPr/>
          </p:nvSpPr>
          <p:spPr>
            <a:xfrm>
              <a:off x="7538280" y="6064268"/>
              <a:ext cx="1008112" cy="28803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>
                  <a:solidFill>
                    <a:schemeClr val="tx1"/>
                  </a:solidFill>
                </a:rPr>
                <a:t>Mégse</a:t>
              </a:r>
              <a:endParaRPr lang="hu-HU" dirty="0">
                <a:solidFill>
                  <a:schemeClr val="tx1"/>
                </a:solidFill>
              </a:endParaRPr>
            </a:p>
          </p:txBody>
        </p:sp>
      </p:grpSp>
      <p:sp>
        <p:nvSpPr>
          <p:cNvPr id="70" name="Lekerekített téglalap feliratnak 69"/>
          <p:cNvSpPr/>
          <p:nvPr/>
        </p:nvSpPr>
        <p:spPr>
          <a:xfrm>
            <a:off x="467544" y="4149080"/>
            <a:ext cx="3312368" cy="2304256"/>
          </a:xfrm>
          <a:prstGeom prst="wedgeRoundRectCallout">
            <a:avLst>
              <a:gd name="adj1" fmla="val 131925"/>
              <a:gd name="adj2" fmla="val 50218"/>
              <a:gd name="adj3" fmla="val 16667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smtClean="0"/>
              <a:t>Végül az „OK” gomb megnyomásával hagyjuk jóvá a beállításokat</a:t>
            </a:r>
            <a:endParaRPr lang="hu-HU" sz="2800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„Tabulátorok” ablak alkalmazása</a:t>
            </a:r>
            <a:endParaRPr lang="hu-HU" dirty="0"/>
          </a:p>
        </p:txBody>
      </p:sp>
      <p:grpSp>
        <p:nvGrpSpPr>
          <p:cNvPr id="42" name="Csoportba foglalás 20"/>
          <p:cNvGrpSpPr/>
          <p:nvPr/>
        </p:nvGrpSpPr>
        <p:grpSpPr>
          <a:xfrm>
            <a:off x="3059832" y="1088760"/>
            <a:ext cx="360040" cy="180000"/>
            <a:chOff x="1475656" y="5013176"/>
            <a:chExt cx="360040" cy="180000"/>
          </a:xfrm>
        </p:grpSpPr>
        <p:cxnSp>
          <p:nvCxnSpPr>
            <p:cNvPr id="59" name="Egyenes összekötő 58"/>
            <p:cNvCxnSpPr/>
            <p:nvPr/>
          </p:nvCxnSpPr>
          <p:spPr>
            <a:xfrm>
              <a:off x="1475656" y="5177936"/>
              <a:ext cx="180000" cy="0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Egyenes összekötő 59"/>
            <p:cNvCxnSpPr/>
            <p:nvPr/>
          </p:nvCxnSpPr>
          <p:spPr>
            <a:xfrm rot="16200000">
              <a:off x="1565656" y="5103176"/>
              <a:ext cx="180000" cy="0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Egyenes összekötő 60"/>
            <p:cNvCxnSpPr/>
            <p:nvPr/>
          </p:nvCxnSpPr>
          <p:spPr>
            <a:xfrm>
              <a:off x="1655696" y="5176693"/>
              <a:ext cx="180000" cy="0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Szövegdoboz 62"/>
          <p:cNvSpPr txBox="1"/>
          <p:nvPr/>
        </p:nvSpPr>
        <p:spPr>
          <a:xfrm>
            <a:off x="-21272" y="1527175"/>
            <a:ext cx="1835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Beírt szöveg</a:t>
            </a:r>
            <a:endParaRPr lang="hu-HU" sz="2400" dirty="0"/>
          </a:p>
        </p:txBody>
      </p:sp>
      <p:sp>
        <p:nvSpPr>
          <p:cNvPr id="73" name="Jobbra nyíl 72"/>
          <p:cNvSpPr/>
          <p:nvPr/>
        </p:nvSpPr>
        <p:spPr>
          <a:xfrm>
            <a:off x="179512" y="1628800"/>
            <a:ext cx="360040" cy="288032"/>
          </a:xfrm>
          <a:prstGeom prst="rightArrow">
            <a:avLst>
              <a:gd name="adj1" fmla="val 32363"/>
              <a:gd name="adj2" fmla="val 5352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7" name="Lekerekített téglalap feliratnak 56"/>
          <p:cNvSpPr/>
          <p:nvPr/>
        </p:nvSpPr>
        <p:spPr>
          <a:xfrm>
            <a:off x="683568" y="3429000"/>
            <a:ext cx="2664296" cy="1224136"/>
          </a:xfrm>
          <a:prstGeom prst="wedgeRoundRectCallout">
            <a:avLst>
              <a:gd name="adj1" fmla="val 107727"/>
              <a:gd name="adj2" fmla="val -214336"/>
              <a:gd name="adj3" fmla="val 16667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smtClean="0"/>
              <a:t>Írjuk be a tabulátor kívánt helyzetét.</a:t>
            </a:r>
            <a:endParaRPr lang="hu-HU" sz="2800" dirty="0"/>
          </a:p>
        </p:txBody>
      </p:sp>
      <p:sp>
        <p:nvSpPr>
          <p:cNvPr id="58" name="Szövegdoboz 57"/>
          <p:cNvSpPr txBox="1"/>
          <p:nvPr/>
        </p:nvSpPr>
        <p:spPr>
          <a:xfrm>
            <a:off x="5004048" y="119675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4</a:t>
            </a:r>
            <a:endParaRPr lang="hu-HU" b="1" dirty="0"/>
          </a:p>
        </p:txBody>
      </p:sp>
      <p:sp>
        <p:nvSpPr>
          <p:cNvPr id="66" name="Ellipszis 65"/>
          <p:cNvSpPr/>
          <p:nvPr/>
        </p:nvSpPr>
        <p:spPr>
          <a:xfrm>
            <a:off x="6516216" y="3356992"/>
            <a:ext cx="216024" cy="21602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8" name="Lekerekített téglalap feliratnak 67"/>
          <p:cNvSpPr/>
          <p:nvPr/>
        </p:nvSpPr>
        <p:spPr>
          <a:xfrm>
            <a:off x="395536" y="2780928"/>
            <a:ext cx="2808312" cy="1512168"/>
          </a:xfrm>
          <a:prstGeom prst="wedgeRoundRectCallout">
            <a:avLst>
              <a:gd name="adj1" fmla="val 111165"/>
              <a:gd name="adj2" fmla="val -107917"/>
              <a:gd name="adj3" fmla="val 16667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smtClean="0"/>
              <a:t>Ekkor a listában is megjelenik.</a:t>
            </a:r>
            <a:endParaRPr lang="hu-HU" sz="2800" dirty="0"/>
          </a:p>
        </p:txBody>
      </p:sp>
      <p:sp>
        <p:nvSpPr>
          <p:cNvPr id="91" name="Téglalap 90"/>
          <p:cNvSpPr/>
          <p:nvPr/>
        </p:nvSpPr>
        <p:spPr>
          <a:xfrm>
            <a:off x="5024944" y="1613560"/>
            <a:ext cx="1224000" cy="2880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9" name="Szövegdoboz 68"/>
          <p:cNvSpPr txBox="1"/>
          <p:nvPr/>
        </p:nvSpPr>
        <p:spPr>
          <a:xfrm>
            <a:off x="5004048" y="158308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4 CM</a:t>
            </a:r>
            <a:endParaRPr lang="hu-HU" b="1" dirty="0"/>
          </a:p>
        </p:txBody>
      </p:sp>
      <p:sp>
        <p:nvSpPr>
          <p:cNvPr id="62" name="Felfelé nyíl 61"/>
          <p:cNvSpPr/>
          <p:nvPr/>
        </p:nvSpPr>
        <p:spPr>
          <a:xfrm rot="18463646">
            <a:off x="2276898" y="5565112"/>
            <a:ext cx="629761" cy="696330"/>
          </a:xfrm>
          <a:prstGeom prst="upArrow">
            <a:avLst>
              <a:gd name="adj1" fmla="val 23121"/>
              <a:gd name="adj2" fmla="val 64704"/>
            </a:avLst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5" name="Lekerekített téglalap feliratnak 64"/>
          <p:cNvSpPr/>
          <p:nvPr/>
        </p:nvSpPr>
        <p:spPr>
          <a:xfrm>
            <a:off x="323528" y="2492896"/>
            <a:ext cx="3312368" cy="3960440"/>
          </a:xfrm>
          <a:prstGeom prst="wedgeRoundRectCallout">
            <a:avLst>
              <a:gd name="adj1" fmla="val 82761"/>
              <a:gd name="adj2" fmla="val -20591"/>
              <a:gd name="adj3" fmla="val 16667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smtClean="0"/>
              <a:t>Kattintással válasszuk ki a kívánt típust. </a:t>
            </a:r>
          </a:p>
          <a:p>
            <a:pPr algn="ctr"/>
            <a:r>
              <a:rPr lang="hu-HU" sz="2800" dirty="0" smtClean="0"/>
              <a:t>(Ez a későbbiekben változtatható, egy adott tabulátorpozíció kijelölését követően.)</a:t>
            </a:r>
            <a:endParaRPr lang="hu-HU" sz="2800" dirty="0"/>
          </a:p>
        </p:txBody>
      </p:sp>
      <p:sp>
        <p:nvSpPr>
          <p:cNvPr id="71" name="Lekerekített téglalap feliratnak 70"/>
          <p:cNvSpPr/>
          <p:nvPr/>
        </p:nvSpPr>
        <p:spPr>
          <a:xfrm>
            <a:off x="395536" y="3717032"/>
            <a:ext cx="3096344" cy="2304256"/>
          </a:xfrm>
          <a:prstGeom prst="wedgeRoundRectCallout">
            <a:avLst>
              <a:gd name="adj1" fmla="val 40869"/>
              <a:gd name="adj2" fmla="val -148198"/>
              <a:gd name="adj3" fmla="val 16667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smtClean="0"/>
              <a:t>A beállított tabulátorpozíció megjelenik a vonalzón.</a:t>
            </a:r>
            <a:endParaRPr lang="hu-HU" sz="2800" dirty="0"/>
          </a:p>
        </p:txBody>
      </p:sp>
      <p:sp>
        <p:nvSpPr>
          <p:cNvPr id="67" name="Lekerekített téglalap feliratnak 66"/>
          <p:cNvSpPr/>
          <p:nvPr/>
        </p:nvSpPr>
        <p:spPr>
          <a:xfrm>
            <a:off x="611560" y="3861048"/>
            <a:ext cx="3096344" cy="2304256"/>
          </a:xfrm>
          <a:prstGeom prst="wedgeRoundRectCallout">
            <a:avLst>
              <a:gd name="adj1" fmla="val 86151"/>
              <a:gd name="adj2" fmla="val 45588"/>
              <a:gd name="adj3" fmla="val 16667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smtClean="0"/>
              <a:t>A „Felvétel” gomb megnyomásával hozzáadjuk a tabulátorpozíciót.</a:t>
            </a:r>
            <a:endParaRPr lang="hu-HU" sz="2800" dirty="0"/>
          </a:p>
        </p:txBody>
      </p:sp>
      <p:grpSp>
        <p:nvGrpSpPr>
          <p:cNvPr id="88" name="Csoportba foglalás 87"/>
          <p:cNvGrpSpPr/>
          <p:nvPr/>
        </p:nvGrpSpPr>
        <p:grpSpPr>
          <a:xfrm>
            <a:off x="467544" y="2852936"/>
            <a:ext cx="3384376" cy="3672408"/>
            <a:chOff x="467544" y="2852936"/>
            <a:chExt cx="3384376" cy="3672408"/>
          </a:xfrm>
        </p:grpSpPr>
        <p:sp>
          <p:nvSpPr>
            <p:cNvPr id="80" name="Lekerekített téglalap feliratnak 79"/>
            <p:cNvSpPr/>
            <p:nvPr/>
          </p:nvSpPr>
          <p:spPr>
            <a:xfrm>
              <a:off x="467544" y="2852936"/>
              <a:ext cx="3384376" cy="3672408"/>
            </a:xfrm>
            <a:prstGeom prst="wedgeRoundRectCallout">
              <a:avLst>
                <a:gd name="adj1" fmla="val -33547"/>
                <a:gd name="adj2" fmla="val -73189"/>
                <a:gd name="adj3" fmla="val 1666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2800" dirty="0" smtClean="0"/>
                <a:t>Ha a billentyűzeten megnyomjuk a </a:t>
              </a:r>
            </a:p>
            <a:p>
              <a:pPr algn="ctr"/>
              <a:endParaRPr lang="hu-HU" sz="2800" dirty="0" smtClean="0"/>
            </a:p>
            <a:p>
              <a:pPr algn="ctr"/>
              <a:endParaRPr lang="hu-HU" sz="2800" dirty="0" smtClean="0"/>
            </a:p>
            <a:p>
              <a:pPr algn="ctr"/>
              <a:r>
                <a:rPr lang="hu-HU" sz="2800" dirty="0" smtClean="0"/>
                <a:t>tabulátor gombot, a szöveg az imént beállított pozícióhoz ugrik.</a:t>
              </a:r>
              <a:endParaRPr lang="hu-HU" sz="2800" dirty="0"/>
            </a:p>
          </p:txBody>
        </p:sp>
        <p:grpSp>
          <p:nvGrpSpPr>
            <p:cNvPr id="82" name="Csoportba foglalás 27"/>
            <p:cNvGrpSpPr/>
            <p:nvPr/>
          </p:nvGrpSpPr>
          <p:grpSpPr>
            <a:xfrm>
              <a:off x="1403648" y="3933056"/>
              <a:ext cx="1080120" cy="648072"/>
              <a:chOff x="3779912" y="5589240"/>
              <a:chExt cx="1584176" cy="720080"/>
            </a:xfrm>
          </p:grpSpPr>
          <p:sp>
            <p:nvSpPr>
              <p:cNvPr id="83" name="Lekerekített téglalap 82"/>
              <p:cNvSpPr/>
              <p:nvPr/>
            </p:nvSpPr>
            <p:spPr>
              <a:xfrm>
                <a:off x="3779912" y="5589240"/>
                <a:ext cx="1584176" cy="720080"/>
              </a:xfrm>
              <a:prstGeom prst="roundRect">
                <a:avLst/>
              </a:prstGeom>
              <a:solidFill>
                <a:schemeClr val="bg2"/>
              </a:solidFill>
              <a:effectLst>
                <a:outerShdw blurRad="50800" dist="38100" dir="2700000" sx="102000" sy="102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cxnSp>
            <p:nvCxnSpPr>
              <p:cNvPr id="84" name="Egyenes összekötő nyíllal 83"/>
              <p:cNvCxnSpPr/>
              <p:nvPr/>
            </p:nvCxnSpPr>
            <p:spPr>
              <a:xfrm>
                <a:off x="3923928" y="6093296"/>
                <a:ext cx="1296144" cy="1588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Egyenes összekötő nyíllal 84"/>
              <p:cNvCxnSpPr/>
              <p:nvPr/>
            </p:nvCxnSpPr>
            <p:spPr>
              <a:xfrm rot="10800000">
                <a:off x="3923928" y="5805264"/>
                <a:ext cx="1296144" cy="1588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Egyenes összekötő 85"/>
              <p:cNvCxnSpPr/>
              <p:nvPr/>
            </p:nvCxnSpPr>
            <p:spPr>
              <a:xfrm rot="5400000">
                <a:off x="3815916" y="5814980"/>
                <a:ext cx="216024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Egyenes összekötő 86"/>
              <p:cNvCxnSpPr/>
              <p:nvPr/>
            </p:nvCxnSpPr>
            <p:spPr>
              <a:xfrm rot="5400000">
                <a:off x="5112060" y="6103012"/>
                <a:ext cx="216024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2" name="Lekerekített téglalap feliratnak 91"/>
          <p:cNvSpPr/>
          <p:nvPr/>
        </p:nvSpPr>
        <p:spPr>
          <a:xfrm>
            <a:off x="539552" y="3717032"/>
            <a:ext cx="3096344" cy="1584176"/>
          </a:xfrm>
          <a:prstGeom prst="wedgeRoundRectCallout">
            <a:avLst>
              <a:gd name="adj1" fmla="val 139800"/>
              <a:gd name="adj2" fmla="val 89901"/>
              <a:gd name="adj3" fmla="val 16667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smtClean="0"/>
              <a:t>Kattintsunk a „Törlés” gombra.</a:t>
            </a:r>
            <a:endParaRPr lang="hu-HU" sz="2800" dirty="0"/>
          </a:p>
        </p:txBody>
      </p:sp>
      <p:sp>
        <p:nvSpPr>
          <p:cNvPr id="93" name="Lekerekített téglalap feliratnak 92"/>
          <p:cNvSpPr/>
          <p:nvPr/>
        </p:nvSpPr>
        <p:spPr>
          <a:xfrm>
            <a:off x="539552" y="2708920"/>
            <a:ext cx="3096344" cy="1584176"/>
          </a:xfrm>
          <a:prstGeom prst="wedgeRoundRectCallout">
            <a:avLst>
              <a:gd name="adj1" fmla="val 165886"/>
              <a:gd name="adj2" fmla="val -73641"/>
              <a:gd name="adj3" fmla="val 16667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smtClean="0"/>
              <a:t>Ekkor a tabulátorpozíció átkerül a törlendő listába.</a:t>
            </a:r>
            <a:endParaRPr lang="hu-HU" sz="2800" dirty="0"/>
          </a:p>
        </p:txBody>
      </p:sp>
      <p:sp>
        <p:nvSpPr>
          <p:cNvPr id="94" name="Lekerekített téglalap feliratnak 93"/>
          <p:cNvSpPr/>
          <p:nvPr/>
        </p:nvSpPr>
        <p:spPr>
          <a:xfrm>
            <a:off x="755576" y="2780928"/>
            <a:ext cx="3024336" cy="3816424"/>
          </a:xfrm>
          <a:prstGeom prst="wedgeRoundRectCallout">
            <a:avLst>
              <a:gd name="adj1" fmla="val -20104"/>
              <a:gd name="adj2" fmla="val -69257"/>
              <a:gd name="adj3" fmla="val 16667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smtClean="0"/>
              <a:t>Az „OK” gomb lenyomása után  – ha nincs egyéb pozíció elhelyezve –, a szöveg az alapértelmezett értékre ugrik vissza. </a:t>
            </a:r>
            <a:endParaRPr lang="hu-HU" sz="2800" dirty="0"/>
          </a:p>
        </p:txBody>
      </p:sp>
      <p:sp>
        <p:nvSpPr>
          <p:cNvPr id="95" name="Lekerekített téglalap feliratnak 94"/>
          <p:cNvSpPr/>
          <p:nvPr/>
        </p:nvSpPr>
        <p:spPr>
          <a:xfrm>
            <a:off x="1403648" y="2348880"/>
            <a:ext cx="3024336" cy="2376264"/>
          </a:xfrm>
          <a:prstGeom prst="wedgeRoundRectCallout">
            <a:avLst>
              <a:gd name="adj1" fmla="val 145179"/>
              <a:gd name="adj2" fmla="val -82435"/>
              <a:gd name="adj3" fmla="val 16667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smtClean="0"/>
              <a:t>Ez a méret az „Alapérték” pont alatt változtatható.</a:t>
            </a:r>
            <a:endParaRPr lang="hu-HU" sz="2800" dirty="0"/>
          </a:p>
        </p:txBody>
      </p:sp>
      <p:sp>
        <p:nvSpPr>
          <p:cNvPr id="90" name="Lekerekített téglalap feliratnak 89"/>
          <p:cNvSpPr/>
          <p:nvPr/>
        </p:nvSpPr>
        <p:spPr>
          <a:xfrm>
            <a:off x="683568" y="3140968"/>
            <a:ext cx="3096344" cy="2304256"/>
          </a:xfrm>
          <a:prstGeom prst="wedgeRoundRectCallout">
            <a:avLst>
              <a:gd name="adj1" fmla="val 95503"/>
              <a:gd name="adj2" fmla="val -100578"/>
              <a:gd name="adj3" fmla="val 16667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smtClean="0"/>
              <a:t>Törléshez jelöljük ki a listában az adott tabulátorpozíciót.</a:t>
            </a:r>
            <a:endParaRPr lang="hu-HU" sz="28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7037E-7 L 0.32691 -0.6351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" y="-3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2691 -0.63519 L 0.50018 -0.34121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1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0018 -0.34121 L 0.3191 0.05764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" y="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191 0.05764 L 0.49236 0.11018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16 -5.55112E-17 L 0.26024 -5.55112E-17 " pathEditMode="relative" rAng="0" ptsTypes="AA">
                                      <p:cBhvr>
                                        <p:cTn id="127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" y="0"/>
                                    </p:animMotion>
                                  </p:childTnLst>
                                </p:cTn>
                              </p:par>
                              <p:par>
                                <p:cTn id="12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0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9236 0.11019 L 0.33472 -0.55115 " pathEditMode="relative" rAng="0" ptsTypes="AA">
                                      <p:cBhvr>
                                        <p:cTn id="148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" y="-3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0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3473 -0.55116 L 0.46077 0.0368 " pathEditMode="relative" rAng="0" ptsTypes="AA">
                                      <p:cBhvr>
                                        <p:cTn id="170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2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2000"/>
                            </p:stCondLst>
                            <p:childTnLst>
                              <p:par>
                                <p:cTn id="19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2 -1.85185E-6 L 0.23645 0.05718 " pathEditMode="relative" rAng="0" ptsTypes="AA">
                                      <p:cBhvr>
                                        <p:cTn id="191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5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0" presetClass="path" presetSubtype="0" accel="50000" decel="5000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6076 0.03681 L 0.50816 0.11042 " pathEditMode="relative" rAng="0" ptsTypes="AA">
                                      <p:cBhvr>
                                        <p:cTn id="208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" y="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2000"/>
                            </p:stCondLst>
                            <p:childTnLst>
                              <p:par>
                                <p:cTn id="21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0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2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024 -5.55112E-17 L 0.07899 0.00231 " pathEditMode="relative" rAng="0" ptsTypes="AA">
                                      <p:cBhvr>
                                        <p:cTn id="224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8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7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1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63" grpId="0"/>
      <p:bldP spid="63" grpId="1"/>
      <p:bldP spid="73" grpId="0" animBg="1"/>
      <p:bldP spid="57" grpId="0" animBg="1"/>
      <p:bldP spid="58" grpId="0"/>
      <p:bldP spid="58" grpId="1"/>
      <p:bldP spid="66" grpId="0" animBg="1"/>
      <p:bldP spid="66" grpId="1" animBg="1"/>
      <p:bldP spid="68" grpId="0" animBg="1"/>
      <p:bldP spid="91" grpId="0" animBg="1"/>
      <p:bldP spid="91" grpId="1" animBg="1"/>
      <p:bldP spid="69" grpId="0"/>
      <p:bldP spid="69" grpId="1"/>
      <p:bldP spid="69" grpId="2"/>
      <p:bldP spid="62" grpId="0" animBg="1"/>
      <p:bldP spid="62" grpId="1" animBg="1"/>
      <p:bldP spid="62" grpId="2" animBg="1"/>
      <p:bldP spid="62" grpId="3" animBg="1"/>
      <p:bldP spid="62" grpId="4" animBg="1"/>
      <p:bldP spid="62" grpId="5" animBg="1"/>
      <p:bldP spid="62" grpId="6" animBg="1"/>
      <p:bldP spid="65" grpId="0" animBg="1"/>
      <p:bldP spid="71" grpId="0" animBg="1"/>
      <p:bldP spid="67" grpId="0" animBg="1"/>
      <p:bldP spid="92" grpId="0" animBg="1"/>
      <p:bldP spid="93" grpId="0" animBg="1"/>
      <p:bldP spid="94" grpId="0" animBg="1"/>
      <p:bldP spid="95" grpId="0" animBg="1"/>
      <p:bldP spid="9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artalom helye 8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grpSp>
        <p:nvGrpSpPr>
          <p:cNvPr id="3" name="Csoportba foglalás 52"/>
          <p:cNvGrpSpPr/>
          <p:nvPr/>
        </p:nvGrpSpPr>
        <p:grpSpPr>
          <a:xfrm>
            <a:off x="72008" y="981024"/>
            <a:ext cx="4572000" cy="2231952"/>
            <a:chOff x="179512" y="2276872"/>
            <a:chExt cx="8712968" cy="2745905"/>
          </a:xfrm>
        </p:grpSpPr>
        <p:sp>
          <p:nvSpPr>
            <p:cNvPr id="55" name="Téglalap 54"/>
            <p:cNvSpPr/>
            <p:nvPr/>
          </p:nvSpPr>
          <p:spPr>
            <a:xfrm>
              <a:off x="179512" y="2276872"/>
              <a:ext cx="8712968" cy="27459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56" name="Téglalap 55"/>
            <p:cNvSpPr/>
            <p:nvPr/>
          </p:nvSpPr>
          <p:spPr>
            <a:xfrm>
              <a:off x="179512" y="2276872"/>
              <a:ext cx="8712968" cy="43684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1	2	3	4	5</a:t>
              </a:r>
              <a:endParaRPr lang="hu-HU" dirty="0"/>
            </a:p>
          </p:txBody>
        </p:sp>
      </p:grpSp>
      <p:grpSp>
        <p:nvGrpSpPr>
          <p:cNvPr id="10" name="Csoportba foglalás 56"/>
          <p:cNvGrpSpPr/>
          <p:nvPr/>
        </p:nvGrpSpPr>
        <p:grpSpPr>
          <a:xfrm>
            <a:off x="4788024" y="838622"/>
            <a:ext cx="4248472" cy="5949280"/>
            <a:chOff x="4716016" y="533822"/>
            <a:chExt cx="4248472" cy="5949280"/>
          </a:xfrm>
        </p:grpSpPr>
        <p:grpSp>
          <p:nvGrpSpPr>
            <p:cNvPr id="19" name="Csoportba foglalás 48"/>
            <p:cNvGrpSpPr/>
            <p:nvPr/>
          </p:nvGrpSpPr>
          <p:grpSpPr>
            <a:xfrm>
              <a:off x="4716016" y="533822"/>
              <a:ext cx="4248472" cy="5949280"/>
              <a:chOff x="4643136" y="1008112"/>
              <a:chExt cx="4248472" cy="5949280"/>
            </a:xfrm>
          </p:grpSpPr>
          <p:sp>
            <p:nvSpPr>
              <p:cNvPr id="4" name="Lekerekített téglalap 3"/>
              <p:cNvSpPr/>
              <p:nvPr/>
            </p:nvSpPr>
            <p:spPr>
              <a:xfrm>
                <a:off x="4643136" y="1008112"/>
                <a:ext cx="4248472" cy="5949280"/>
              </a:xfrm>
              <a:prstGeom prst="roundRect">
                <a:avLst>
                  <a:gd name="adj" fmla="val 5996"/>
                </a:avLst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grpSp>
            <p:nvGrpSpPr>
              <p:cNvPr id="30" name="Csoportba foglalás 42"/>
              <p:cNvGrpSpPr/>
              <p:nvPr/>
            </p:nvGrpSpPr>
            <p:grpSpPr>
              <a:xfrm>
                <a:off x="4717671" y="1028364"/>
                <a:ext cx="4173937" cy="4876292"/>
                <a:chOff x="4717671" y="1144996"/>
                <a:chExt cx="4173937" cy="4876292"/>
              </a:xfrm>
            </p:grpSpPr>
            <p:sp>
              <p:nvSpPr>
                <p:cNvPr id="5" name="Szövegdoboz 4"/>
                <p:cNvSpPr txBox="1"/>
                <p:nvPr/>
              </p:nvSpPr>
              <p:spPr>
                <a:xfrm>
                  <a:off x="4717671" y="1144996"/>
                  <a:ext cx="968950" cy="40395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hu-HU" dirty="0" smtClean="0"/>
                    <a:t>Pozíció:</a:t>
                  </a:r>
                  <a:endParaRPr lang="hu-HU" dirty="0"/>
                </a:p>
              </p:txBody>
            </p:sp>
            <p:sp>
              <p:nvSpPr>
                <p:cNvPr id="6" name="Szövegdoboz 5"/>
                <p:cNvSpPr txBox="1"/>
                <p:nvPr/>
              </p:nvSpPr>
              <p:spPr>
                <a:xfrm>
                  <a:off x="6879174" y="1144996"/>
                  <a:ext cx="1267088" cy="40395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hu-HU" dirty="0" smtClean="0"/>
                    <a:t>Alapérték:</a:t>
                  </a:r>
                  <a:endParaRPr lang="hu-HU" dirty="0"/>
                </a:p>
              </p:txBody>
            </p:sp>
            <p:grpSp>
              <p:nvGrpSpPr>
                <p:cNvPr id="41" name="Csoportba foglalás 41"/>
                <p:cNvGrpSpPr/>
                <p:nvPr/>
              </p:nvGrpSpPr>
              <p:grpSpPr>
                <a:xfrm>
                  <a:off x="4787152" y="1538790"/>
                  <a:ext cx="4104456" cy="4482498"/>
                  <a:chOff x="4787152" y="1538790"/>
                  <a:chExt cx="4104456" cy="4482498"/>
                </a:xfrm>
              </p:grpSpPr>
              <p:sp>
                <p:nvSpPr>
                  <p:cNvPr id="7" name="Téglalap 6"/>
                  <p:cNvSpPr/>
                  <p:nvPr/>
                </p:nvSpPr>
                <p:spPr>
                  <a:xfrm>
                    <a:off x="4866740" y="1538790"/>
                    <a:ext cx="1490692" cy="315035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/>
                  </a:p>
                </p:txBody>
              </p:sp>
              <p:sp>
                <p:nvSpPr>
                  <p:cNvPr id="8" name="Téglalap 7"/>
                  <p:cNvSpPr/>
                  <p:nvPr/>
                </p:nvSpPr>
                <p:spPr>
                  <a:xfrm>
                    <a:off x="4866740" y="1884960"/>
                    <a:ext cx="1490692" cy="1229005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/>
                  </a:p>
                </p:txBody>
              </p:sp>
              <p:sp>
                <p:nvSpPr>
                  <p:cNvPr id="9" name="Téglalap 8"/>
                  <p:cNvSpPr/>
                  <p:nvPr/>
                </p:nvSpPr>
                <p:spPr>
                  <a:xfrm>
                    <a:off x="6096590" y="1885574"/>
                    <a:ext cx="260842" cy="1220625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/>
                  </a:p>
                </p:txBody>
              </p:sp>
              <p:sp>
                <p:nvSpPr>
                  <p:cNvPr id="11" name="Háromszög 10"/>
                  <p:cNvSpPr/>
                  <p:nvPr/>
                </p:nvSpPr>
                <p:spPr>
                  <a:xfrm>
                    <a:off x="6148851" y="1932584"/>
                    <a:ext cx="149069" cy="157518"/>
                  </a:xfrm>
                  <a:prstGeom prst="triangl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/>
                  </a:p>
                </p:txBody>
              </p:sp>
              <p:sp>
                <p:nvSpPr>
                  <p:cNvPr id="12" name="Háromszög 11"/>
                  <p:cNvSpPr/>
                  <p:nvPr/>
                </p:nvSpPr>
                <p:spPr>
                  <a:xfrm rot="10800000">
                    <a:off x="6148852" y="2877688"/>
                    <a:ext cx="149069" cy="157518"/>
                  </a:xfrm>
                  <a:prstGeom prst="triangl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/>
                  </a:p>
                </p:txBody>
              </p:sp>
              <p:sp>
                <p:nvSpPr>
                  <p:cNvPr id="13" name="Téglalap 12"/>
                  <p:cNvSpPr/>
                  <p:nvPr/>
                </p:nvSpPr>
                <p:spPr>
                  <a:xfrm>
                    <a:off x="6953708" y="1538790"/>
                    <a:ext cx="1490692" cy="315035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hu-HU" dirty="0" smtClean="0">
                        <a:solidFill>
                          <a:schemeClr val="tx1"/>
                        </a:solidFill>
                      </a:rPr>
                      <a:t>1,25 cm</a:t>
                    </a:r>
                    <a:endParaRPr lang="hu-HU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4" name="Háromszög 13"/>
                  <p:cNvSpPr/>
                  <p:nvPr/>
                </p:nvSpPr>
                <p:spPr>
                  <a:xfrm>
                    <a:off x="8294822" y="1555411"/>
                    <a:ext cx="111789" cy="118125"/>
                  </a:xfrm>
                  <a:prstGeom prst="triangl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/>
                  </a:p>
                </p:txBody>
              </p:sp>
              <p:sp>
                <p:nvSpPr>
                  <p:cNvPr id="15" name="Háromszög 14"/>
                  <p:cNvSpPr/>
                  <p:nvPr/>
                </p:nvSpPr>
                <p:spPr>
                  <a:xfrm rot="10800000">
                    <a:off x="8294822" y="1728058"/>
                    <a:ext cx="111789" cy="118125"/>
                  </a:xfrm>
                  <a:prstGeom prst="triangl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/>
                  </a:p>
                </p:txBody>
              </p:sp>
              <p:sp>
                <p:nvSpPr>
                  <p:cNvPr id="16" name="Szövegdoboz 15"/>
                  <p:cNvSpPr txBox="1"/>
                  <p:nvPr/>
                </p:nvSpPr>
                <p:spPr>
                  <a:xfrm>
                    <a:off x="6581036" y="1932584"/>
                    <a:ext cx="2310572" cy="40395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hu-HU" dirty="0" smtClean="0"/>
                      <a:t>Törlendő tabulátorok:</a:t>
                    </a:r>
                    <a:endParaRPr lang="hu-HU" dirty="0"/>
                  </a:p>
                </p:txBody>
              </p:sp>
              <p:sp>
                <p:nvSpPr>
                  <p:cNvPr id="18" name="Téglalap 17"/>
                  <p:cNvSpPr/>
                  <p:nvPr/>
                </p:nvSpPr>
                <p:spPr>
                  <a:xfrm>
                    <a:off x="4792205" y="3554768"/>
                    <a:ext cx="3950334" cy="1023864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/>
                  </a:p>
                </p:txBody>
              </p:sp>
              <p:sp>
                <p:nvSpPr>
                  <p:cNvPr id="17" name="Szövegdoboz 16"/>
                  <p:cNvSpPr txBox="1"/>
                  <p:nvPr/>
                </p:nvSpPr>
                <p:spPr>
                  <a:xfrm>
                    <a:off x="4792205" y="3192724"/>
                    <a:ext cx="968950" cy="40395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hu-HU" dirty="0" smtClean="0"/>
                      <a:t>Igazítás</a:t>
                    </a:r>
                    <a:endParaRPr lang="hu-HU" dirty="0"/>
                  </a:p>
                </p:txBody>
              </p:sp>
              <p:sp>
                <p:nvSpPr>
                  <p:cNvPr id="20" name="Ellipszis 19"/>
                  <p:cNvSpPr/>
                  <p:nvPr/>
                </p:nvSpPr>
                <p:spPr>
                  <a:xfrm>
                    <a:off x="4941274" y="3665276"/>
                    <a:ext cx="149069" cy="157518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/>
                  </a:p>
                </p:txBody>
              </p:sp>
              <p:sp>
                <p:nvSpPr>
                  <p:cNvPr id="21" name="Ellipszis 20"/>
                  <p:cNvSpPr/>
                  <p:nvPr/>
                </p:nvSpPr>
                <p:spPr>
                  <a:xfrm>
                    <a:off x="6431966" y="3665276"/>
                    <a:ext cx="149069" cy="157518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/>
                  </a:p>
                </p:txBody>
              </p:sp>
              <p:sp>
                <p:nvSpPr>
                  <p:cNvPr id="22" name="Ellipszis 21"/>
                  <p:cNvSpPr/>
                  <p:nvPr/>
                </p:nvSpPr>
                <p:spPr>
                  <a:xfrm>
                    <a:off x="7698473" y="3665276"/>
                    <a:ext cx="149069" cy="157518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/>
                  </a:p>
                </p:txBody>
              </p:sp>
              <p:sp>
                <p:nvSpPr>
                  <p:cNvPr id="23" name="Ellipszis 22"/>
                  <p:cNvSpPr/>
                  <p:nvPr/>
                </p:nvSpPr>
                <p:spPr>
                  <a:xfrm>
                    <a:off x="4941274" y="4137829"/>
                    <a:ext cx="149069" cy="157518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/>
                  </a:p>
                </p:txBody>
              </p:sp>
              <p:sp>
                <p:nvSpPr>
                  <p:cNvPr id="24" name="Ellipszis 23"/>
                  <p:cNvSpPr/>
                  <p:nvPr/>
                </p:nvSpPr>
                <p:spPr>
                  <a:xfrm>
                    <a:off x="6431966" y="4137829"/>
                    <a:ext cx="149069" cy="157518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/>
                  </a:p>
                </p:txBody>
              </p:sp>
              <p:sp>
                <p:nvSpPr>
                  <p:cNvPr id="25" name="Szövegdoboz 24"/>
                  <p:cNvSpPr txBox="1"/>
                  <p:nvPr/>
                </p:nvSpPr>
                <p:spPr>
                  <a:xfrm>
                    <a:off x="5090344" y="3544605"/>
                    <a:ext cx="745346" cy="40395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hu-HU" dirty="0" smtClean="0"/>
                      <a:t>Balra</a:t>
                    </a:r>
                    <a:endParaRPr lang="hu-HU" dirty="0"/>
                  </a:p>
                </p:txBody>
              </p:sp>
              <p:sp>
                <p:nvSpPr>
                  <p:cNvPr id="26" name="Szövegdoboz 25"/>
                  <p:cNvSpPr txBox="1"/>
                  <p:nvPr/>
                </p:nvSpPr>
                <p:spPr>
                  <a:xfrm>
                    <a:off x="6581036" y="3544605"/>
                    <a:ext cx="1043484" cy="40395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hu-HU" dirty="0" smtClean="0"/>
                      <a:t>Középre</a:t>
                    </a:r>
                    <a:endParaRPr lang="hu-HU" dirty="0"/>
                  </a:p>
                </p:txBody>
              </p:sp>
              <p:sp>
                <p:nvSpPr>
                  <p:cNvPr id="27" name="Szövegdoboz 26"/>
                  <p:cNvSpPr txBox="1"/>
                  <p:nvPr/>
                </p:nvSpPr>
                <p:spPr>
                  <a:xfrm>
                    <a:off x="7848124" y="3539508"/>
                    <a:ext cx="1043484" cy="40395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hu-HU" dirty="0" smtClean="0"/>
                      <a:t>Jobbra</a:t>
                    </a:r>
                    <a:endParaRPr lang="hu-HU" dirty="0"/>
                  </a:p>
                </p:txBody>
              </p:sp>
              <p:sp>
                <p:nvSpPr>
                  <p:cNvPr id="28" name="Szövegdoboz 27"/>
                  <p:cNvSpPr txBox="1"/>
                  <p:nvPr/>
                </p:nvSpPr>
                <p:spPr>
                  <a:xfrm>
                    <a:off x="5082835" y="3986023"/>
                    <a:ext cx="1200062" cy="40395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hu-HU" dirty="0" smtClean="0"/>
                      <a:t>Decimális</a:t>
                    </a:r>
                    <a:endParaRPr lang="hu-HU" dirty="0"/>
                  </a:p>
                </p:txBody>
              </p:sp>
              <p:sp>
                <p:nvSpPr>
                  <p:cNvPr id="29" name="Szövegdoboz 28"/>
                  <p:cNvSpPr txBox="1"/>
                  <p:nvPr/>
                </p:nvSpPr>
                <p:spPr>
                  <a:xfrm>
                    <a:off x="6611082" y="3996186"/>
                    <a:ext cx="1043484" cy="40395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hu-HU" dirty="0" smtClean="0"/>
                      <a:t>Vonal</a:t>
                    </a:r>
                    <a:endParaRPr lang="hu-HU" dirty="0"/>
                  </a:p>
                </p:txBody>
              </p:sp>
              <p:sp>
                <p:nvSpPr>
                  <p:cNvPr id="31" name="Téglalap 30"/>
                  <p:cNvSpPr/>
                  <p:nvPr/>
                </p:nvSpPr>
                <p:spPr>
                  <a:xfrm>
                    <a:off x="4787152" y="4997424"/>
                    <a:ext cx="3950334" cy="1023864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/>
                  </a:p>
                </p:txBody>
              </p:sp>
              <p:sp>
                <p:nvSpPr>
                  <p:cNvPr id="32" name="Szövegdoboz 31"/>
                  <p:cNvSpPr txBox="1"/>
                  <p:nvPr/>
                </p:nvSpPr>
                <p:spPr>
                  <a:xfrm>
                    <a:off x="4787152" y="4635380"/>
                    <a:ext cx="96895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hu-HU" dirty="0" smtClean="0"/>
                      <a:t>Kitöltés</a:t>
                    </a:r>
                    <a:endParaRPr lang="hu-HU" dirty="0"/>
                  </a:p>
                </p:txBody>
              </p:sp>
              <p:sp>
                <p:nvSpPr>
                  <p:cNvPr id="33" name="Ellipszis 32"/>
                  <p:cNvSpPr/>
                  <p:nvPr/>
                </p:nvSpPr>
                <p:spPr>
                  <a:xfrm>
                    <a:off x="4936221" y="5107932"/>
                    <a:ext cx="149069" cy="157518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/>
                  </a:p>
                </p:txBody>
              </p:sp>
              <p:sp>
                <p:nvSpPr>
                  <p:cNvPr id="34" name="Ellipszis 33"/>
                  <p:cNvSpPr/>
                  <p:nvPr/>
                </p:nvSpPr>
                <p:spPr>
                  <a:xfrm>
                    <a:off x="6426913" y="5107932"/>
                    <a:ext cx="149069" cy="157518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/>
                  </a:p>
                </p:txBody>
              </p:sp>
              <p:sp>
                <p:nvSpPr>
                  <p:cNvPr id="35" name="Ellipszis 34"/>
                  <p:cNvSpPr/>
                  <p:nvPr/>
                </p:nvSpPr>
                <p:spPr>
                  <a:xfrm>
                    <a:off x="7693420" y="5107932"/>
                    <a:ext cx="149069" cy="157518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/>
                  </a:p>
                </p:txBody>
              </p:sp>
              <p:sp>
                <p:nvSpPr>
                  <p:cNvPr id="36" name="Ellipszis 35"/>
                  <p:cNvSpPr/>
                  <p:nvPr/>
                </p:nvSpPr>
                <p:spPr>
                  <a:xfrm>
                    <a:off x="4936221" y="5580485"/>
                    <a:ext cx="149069" cy="157518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/>
                  </a:p>
                </p:txBody>
              </p:sp>
              <p:sp>
                <p:nvSpPr>
                  <p:cNvPr id="37" name="Szövegdoboz 36"/>
                  <p:cNvSpPr txBox="1"/>
                  <p:nvPr/>
                </p:nvSpPr>
                <p:spPr>
                  <a:xfrm>
                    <a:off x="5085290" y="4987261"/>
                    <a:ext cx="107001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hu-HU" dirty="0" smtClean="0"/>
                      <a:t>1 Nincs</a:t>
                    </a:r>
                    <a:endParaRPr lang="hu-HU" dirty="0"/>
                  </a:p>
                </p:txBody>
              </p:sp>
              <p:sp>
                <p:nvSpPr>
                  <p:cNvPr id="38" name="Szövegdoboz 37"/>
                  <p:cNvSpPr txBox="1"/>
                  <p:nvPr/>
                </p:nvSpPr>
                <p:spPr>
                  <a:xfrm>
                    <a:off x="6575983" y="4987261"/>
                    <a:ext cx="104348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hu-HU" dirty="0" smtClean="0"/>
                      <a:t>2 ……….</a:t>
                    </a:r>
                    <a:endParaRPr lang="hu-HU" dirty="0"/>
                  </a:p>
                </p:txBody>
              </p:sp>
              <p:sp>
                <p:nvSpPr>
                  <p:cNvPr id="39" name="Szövegdoboz 38"/>
                  <p:cNvSpPr txBox="1"/>
                  <p:nvPr/>
                </p:nvSpPr>
                <p:spPr>
                  <a:xfrm>
                    <a:off x="7843071" y="4982164"/>
                    <a:ext cx="104348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hu-HU" dirty="0" smtClean="0"/>
                      <a:t>3 --------</a:t>
                    </a:r>
                    <a:endParaRPr lang="hu-HU" dirty="0"/>
                  </a:p>
                </p:txBody>
              </p:sp>
              <p:sp>
                <p:nvSpPr>
                  <p:cNvPr id="40" name="Szövegdoboz 39"/>
                  <p:cNvSpPr txBox="1"/>
                  <p:nvPr/>
                </p:nvSpPr>
                <p:spPr>
                  <a:xfrm>
                    <a:off x="5077782" y="5457707"/>
                    <a:ext cx="1200062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hu-HU" dirty="0" smtClean="0"/>
                      <a:t>4 _____</a:t>
                    </a:r>
                    <a:endParaRPr lang="hu-HU" dirty="0"/>
                  </a:p>
                </p:txBody>
              </p:sp>
            </p:grpSp>
          </p:grpSp>
          <p:sp>
            <p:nvSpPr>
              <p:cNvPr id="45" name="Lekerekített téglalap 44"/>
              <p:cNvSpPr/>
              <p:nvPr/>
            </p:nvSpPr>
            <p:spPr>
              <a:xfrm>
                <a:off x="4788024" y="6093296"/>
                <a:ext cx="1008112" cy="288032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hu-HU" dirty="0" smtClean="0">
                    <a:solidFill>
                      <a:schemeClr val="tx1"/>
                    </a:solidFill>
                  </a:rPr>
                  <a:t>Felvétel</a:t>
                </a:r>
                <a:endParaRPr lang="hu-HU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Lekerekített téglalap 45"/>
              <p:cNvSpPr/>
              <p:nvPr/>
            </p:nvSpPr>
            <p:spPr>
              <a:xfrm>
                <a:off x="5985266" y="6093296"/>
                <a:ext cx="1008112" cy="288032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hu-HU" dirty="0" smtClean="0">
                    <a:solidFill>
                      <a:schemeClr val="tx1"/>
                    </a:solidFill>
                  </a:rPr>
                  <a:t>Törlés</a:t>
                </a:r>
                <a:endParaRPr lang="hu-HU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Lekerekített téglalap 46"/>
              <p:cNvSpPr/>
              <p:nvPr/>
            </p:nvSpPr>
            <p:spPr>
              <a:xfrm>
                <a:off x="7164288" y="6093296"/>
                <a:ext cx="1548000" cy="288032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hu-HU" dirty="0" smtClean="0">
                    <a:solidFill>
                      <a:schemeClr val="tx1"/>
                    </a:solidFill>
                  </a:rPr>
                  <a:t>Összes törlése</a:t>
                </a:r>
                <a:endParaRPr lang="hu-HU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8" name="Lekerekített téglalap 47"/>
              <p:cNvSpPr/>
              <p:nvPr/>
            </p:nvSpPr>
            <p:spPr>
              <a:xfrm>
                <a:off x="6316668" y="6534508"/>
                <a:ext cx="1008112" cy="288032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hu-HU" dirty="0" smtClean="0">
                    <a:solidFill>
                      <a:schemeClr val="tx1"/>
                    </a:solidFill>
                  </a:rPr>
                  <a:t>OK</a:t>
                </a:r>
                <a:endParaRPr lang="hu-HU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0" name="Lekerekített téglalap 49"/>
            <p:cNvSpPr/>
            <p:nvPr/>
          </p:nvSpPr>
          <p:spPr>
            <a:xfrm>
              <a:off x="7538280" y="6064268"/>
              <a:ext cx="1008112" cy="28803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>
                  <a:solidFill>
                    <a:schemeClr val="tx1"/>
                  </a:solidFill>
                </a:rPr>
                <a:t>Mégse</a:t>
              </a:r>
              <a:endParaRPr lang="hu-HU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tabulátorok kitöltése</a:t>
            </a:r>
            <a:endParaRPr lang="hu-HU" dirty="0"/>
          </a:p>
        </p:txBody>
      </p:sp>
      <p:grpSp>
        <p:nvGrpSpPr>
          <p:cNvPr id="44" name="Csoportba foglalás 20"/>
          <p:cNvGrpSpPr/>
          <p:nvPr/>
        </p:nvGrpSpPr>
        <p:grpSpPr>
          <a:xfrm>
            <a:off x="3131840" y="1088760"/>
            <a:ext cx="180000" cy="180000"/>
            <a:chOff x="1625216" y="5013176"/>
            <a:chExt cx="180000" cy="180000"/>
          </a:xfrm>
        </p:grpSpPr>
        <p:cxnSp>
          <p:nvCxnSpPr>
            <p:cNvPr id="60" name="Egyenes összekötő 59"/>
            <p:cNvCxnSpPr/>
            <p:nvPr/>
          </p:nvCxnSpPr>
          <p:spPr>
            <a:xfrm rot="16200000">
              <a:off x="1702816" y="5103176"/>
              <a:ext cx="180000" cy="0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Egyenes összekötő 60"/>
            <p:cNvCxnSpPr/>
            <p:nvPr/>
          </p:nvCxnSpPr>
          <p:spPr>
            <a:xfrm>
              <a:off x="1625216" y="5176693"/>
              <a:ext cx="180000" cy="0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Szövegdoboz 62"/>
          <p:cNvSpPr txBox="1"/>
          <p:nvPr/>
        </p:nvSpPr>
        <p:spPr>
          <a:xfrm>
            <a:off x="-21272" y="1527175"/>
            <a:ext cx="1835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Beírt szöveg</a:t>
            </a:r>
            <a:endParaRPr lang="hu-HU" sz="2400" dirty="0"/>
          </a:p>
        </p:txBody>
      </p:sp>
      <p:sp>
        <p:nvSpPr>
          <p:cNvPr id="73" name="Jobbra nyíl 72"/>
          <p:cNvSpPr/>
          <p:nvPr/>
        </p:nvSpPr>
        <p:spPr>
          <a:xfrm>
            <a:off x="2195736" y="1397536"/>
            <a:ext cx="360040" cy="288032"/>
          </a:xfrm>
          <a:prstGeom prst="rightArrow">
            <a:avLst>
              <a:gd name="adj1" fmla="val 32363"/>
              <a:gd name="adj2" fmla="val 5352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7" name="Lekerekített téglalap feliratnak 56"/>
          <p:cNvSpPr/>
          <p:nvPr/>
        </p:nvSpPr>
        <p:spPr>
          <a:xfrm>
            <a:off x="683568" y="3429000"/>
            <a:ext cx="2664296" cy="1224136"/>
          </a:xfrm>
          <a:prstGeom prst="wedgeRoundRectCallout">
            <a:avLst>
              <a:gd name="adj1" fmla="val 107727"/>
              <a:gd name="adj2" fmla="val -214336"/>
              <a:gd name="adj3" fmla="val 16667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smtClean="0"/>
              <a:t>Írjuk be a tabulátor kívánt helyzetét.</a:t>
            </a:r>
            <a:endParaRPr lang="hu-HU" sz="2800" dirty="0"/>
          </a:p>
        </p:txBody>
      </p:sp>
      <p:sp>
        <p:nvSpPr>
          <p:cNvPr id="58" name="Szövegdoboz 57"/>
          <p:cNvSpPr txBox="1"/>
          <p:nvPr/>
        </p:nvSpPr>
        <p:spPr>
          <a:xfrm>
            <a:off x="5004048" y="119675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4</a:t>
            </a:r>
            <a:endParaRPr lang="hu-HU" b="1" dirty="0"/>
          </a:p>
        </p:txBody>
      </p:sp>
      <p:sp>
        <p:nvSpPr>
          <p:cNvPr id="66" name="Ellipszis 65"/>
          <p:cNvSpPr/>
          <p:nvPr/>
        </p:nvSpPr>
        <p:spPr>
          <a:xfrm>
            <a:off x="7812360" y="3356992"/>
            <a:ext cx="216024" cy="21602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1" name="Téglalap 90"/>
          <p:cNvSpPr/>
          <p:nvPr/>
        </p:nvSpPr>
        <p:spPr>
          <a:xfrm>
            <a:off x="5024944" y="1613560"/>
            <a:ext cx="1224000" cy="2880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9" name="Szövegdoboz 68"/>
          <p:cNvSpPr txBox="1"/>
          <p:nvPr/>
        </p:nvSpPr>
        <p:spPr>
          <a:xfrm>
            <a:off x="5004048" y="157203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4 CM</a:t>
            </a:r>
            <a:endParaRPr lang="hu-HU" b="1" dirty="0"/>
          </a:p>
        </p:txBody>
      </p:sp>
      <p:sp>
        <p:nvSpPr>
          <p:cNvPr id="79" name="Lekerekített téglalap feliratnak 78"/>
          <p:cNvSpPr/>
          <p:nvPr/>
        </p:nvSpPr>
        <p:spPr>
          <a:xfrm>
            <a:off x="755576" y="3429000"/>
            <a:ext cx="2664296" cy="1224136"/>
          </a:xfrm>
          <a:prstGeom prst="wedgeRoundRectCallout">
            <a:avLst>
              <a:gd name="adj1" fmla="val 99719"/>
              <a:gd name="adj2" fmla="val -27592"/>
              <a:gd name="adj3" fmla="val 16667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smtClean="0"/>
              <a:t>Válasszuk ki a kívánt típust.</a:t>
            </a:r>
            <a:endParaRPr lang="hu-HU" sz="2800" dirty="0"/>
          </a:p>
        </p:txBody>
      </p:sp>
      <p:sp>
        <p:nvSpPr>
          <p:cNvPr id="81" name="Lekerekített téglalap feliratnak 80"/>
          <p:cNvSpPr/>
          <p:nvPr/>
        </p:nvSpPr>
        <p:spPr>
          <a:xfrm>
            <a:off x="683568" y="3429000"/>
            <a:ext cx="2664296" cy="1224136"/>
          </a:xfrm>
          <a:prstGeom prst="wedgeRoundRectCallout">
            <a:avLst>
              <a:gd name="adj1" fmla="val 100291"/>
              <a:gd name="adj2" fmla="val 84454"/>
              <a:gd name="adj3" fmla="val 16667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smtClean="0"/>
              <a:t>Válasszunk kitöltést.</a:t>
            </a:r>
            <a:endParaRPr lang="hu-HU" sz="2800" dirty="0"/>
          </a:p>
        </p:txBody>
      </p:sp>
      <p:sp>
        <p:nvSpPr>
          <p:cNvPr id="82" name="Ellipszis 81"/>
          <p:cNvSpPr/>
          <p:nvPr/>
        </p:nvSpPr>
        <p:spPr>
          <a:xfrm>
            <a:off x="6516216" y="4797152"/>
            <a:ext cx="216024" cy="21602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2" name="Szövegdoboz 101"/>
          <p:cNvSpPr txBox="1"/>
          <p:nvPr/>
        </p:nvSpPr>
        <p:spPr>
          <a:xfrm>
            <a:off x="1490896" y="1619508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…………………………...</a:t>
            </a:r>
            <a:endParaRPr lang="hu-HU" dirty="0"/>
          </a:p>
        </p:txBody>
      </p:sp>
      <p:sp>
        <p:nvSpPr>
          <p:cNvPr id="104" name="Ellipszis 103"/>
          <p:cNvSpPr/>
          <p:nvPr/>
        </p:nvSpPr>
        <p:spPr>
          <a:xfrm>
            <a:off x="7812360" y="4797152"/>
            <a:ext cx="216024" cy="21602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5" name="Lekerekített téglalap feliratnak 104"/>
          <p:cNvSpPr/>
          <p:nvPr/>
        </p:nvSpPr>
        <p:spPr>
          <a:xfrm>
            <a:off x="1484040" y="4365104"/>
            <a:ext cx="2727920" cy="1440160"/>
          </a:xfrm>
          <a:prstGeom prst="wedgeRoundRectCallout">
            <a:avLst>
              <a:gd name="adj1" fmla="val 69986"/>
              <a:gd name="adj2" fmla="val 20702"/>
              <a:gd name="adj3" fmla="val 16667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smtClean="0"/>
              <a:t>Válasszuk ki az új típust.</a:t>
            </a:r>
            <a:endParaRPr lang="hu-HU" sz="2800" dirty="0"/>
          </a:p>
        </p:txBody>
      </p:sp>
      <p:sp>
        <p:nvSpPr>
          <p:cNvPr id="107" name="Szövegdoboz 106"/>
          <p:cNvSpPr txBox="1"/>
          <p:nvPr/>
        </p:nvSpPr>
        <p:spPr>
          <a:xfrm>
            <a:off x="1506136" y="1572032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-----------------------</a:t>
            </a:r>
            <a:endParaRPr lang="hu-HU" dirty="0"/>
          </a:p>
        </p:txBody>
      </p:sp>
      <p:sp>
        <p:nvSpPr>
          <p:cNvPr id="88" name="Lekerekített téglalap feliratnak 87"/>
          <p:cNvSpPr/>
          <p:nvPr/>
        </p:nvSpPr>
        <p:spPr>
          <a:xfrm>
            <a:off x="251520" y="3356992"/>
            <a:ext cx="3096344" cy="1728192"/>
          </a:xfrm>
          <a:prstGeom prst="wedgeRoundRectCallout">
            <a:avLst>
              <a:gd name="adj1" fmla="val 99958"/>
              <a:gd name="adj2" fmla="val 104374"/>
              <a:gd name="adj3" fmla="val 16667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smtClean="0"/>
              <a:t>A „Felvétel” gomb segítségével adjuk hozzá a listához.</a:t>
            </a:r>
            <a:endParaRPr lang="hu-HU" sz="2800" dirty="0"/>
          </a:p>
        </p:txBody>
      </p:sp>
      <p:sp>
        <p:nvSpPr>
          <p:cNvPr id="89" name="Lekerekített téglalap feliratnak 88"/>
          <p:cNvSpPr/>
          <p:nvPr/>
        </p:nvSpPr>
        <p:spPr>
          <a:xfrm>
            <a:off x="683568" y="3356992"/>
            <a:ext cx="2664296" cy="2232248"/>
          </a:xfrm>
          <a:prstGeom prst="wedgeRoundRectCallout">
            <a:avLst>
              <a:gd name="adj1" fmla="val 46522"/>
              <a:gd name="adj2" fmla="val -137650"/>
              <a:gd name="adj3" fmla="val 16667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smtClean="0"/>
              <a:t>Az „OK” gomb lenyomását követően a vonalzón is megjelenik.</a:t>
            </a:r>
            <a:endParaRPr lang="hu-HU" sz="2800" dirty="0"/>
          </a:p>
        </p:txBody>
      </p:sp>
      <p:sp>
        <p:nvSpPr>
          <p:cNvPr id="103" name="Lekerekített téglalap feliratnak 102"/>
          <p:cNvSpPr/>
          <p:nvPr/>
        </p:nvSpPr>
        <p:spPr>
          <a:xfrm>
            <a:off x="755576" y="3284984"/>
            <a:ext cx="3024336" cy="2511896"/>
          </a:xfrm>
          <a:prstGeom prst="wedgeRoundRectCallout">
            <a:avLst>
              <a:gd name="adj1" fmla="val 99595"/>
              <a:gd name="adj2" fmla="val -106101"/>
              <a:gd name="adj3" fmla="val 16667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smtClean="0"/>
              <a:t>Módosításhoz jelöljük ki a szerkeszteni kívánt tabulátorpozíciót.</a:t>
            </a:r>
            <a:endParaRPr lang="hu-HU" sz="2800" dirty="0"/>
          </a:p>
        </p:txBody>
      </p:sp>
      <p:sp>
        <p:nvSpPr>
          <p:cNvPr id="62" name="Felfelé nyíl 61"/>
          <p:cNvSpPr/>
          <p:nvPr/>
        </p:nvSpPr>
        <p:spPr>
          <a:xfrm rot="18463646">
            <a:off x="2276898" y="5565112"/>
            <a:ext cx="629761" cy="696330"/>
          </a:xfrm>
          <a:prstGeom prst="upArrow">
            <a:avLst>
              <a:gd name="adj1" fmla="val 23121"/>
              <a:gd name="adj2" fmla="val 64704"/>
            </a:avLst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6" name="Lekerekített téglalap feliratnak 105"/>
          <p:cNvSpPr/>
          <p:nvPr/>
        </p:nvSpPr>
        <p:spPr>
          <a:xfrm>
            <a:off x="1403648" y="3068960"/>
            <a:ext cx="2727920" cy="2160240"/>
          </a:xfrm>
          <a:prstGeom prst="wedgeRoundRectCallout">
            <a:avLst>
              <a:gd name="adj1" fmla="val -16049"/>
              <a:gd name="adj2" fmla="val -98820"/>
              <a:gd name="adj3" fmla="val 16667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smtClean="0"/>
              <a:t>Az „OK” gomb lenyomása után máris módosul a kitöltés. </a:t>
            </a:r>
            <a:endParaRPr lang="hu-HU" sz="2800" dirty="0"/>
          </a:p>
        </p:txBody>
      </p:sp>
      <p:grpSp>
        <p:nvGrpSpPr>
          <p:cNvPr id="96" name="Csoportba foglalás 95"/>
          <p:cNvGrpSpPr/>
          <p:nvPr/>
        </p:nvGrpSpPr>
        <p:grpSpPr>
          <a:xfrm>
            <a:off x="683568" y="2780928"/>
            <a:ext cx="3672408" cy="2880320"/>
            <a:chOff x="323528" y="3068960"/>
            <a:chExt cx="3672408" cy="2880320"/>
          </a:xfrm>
        </p:grpSpPr>
        <p:sp>
          <p:nvSpPr>
            <p:cNvPr id="97" name="Lekerekített téglalap feliratnak 96"/>
            <p:cNvSpPr/>
            <p:nvPr/>
          </p:nvSpPr>
          <p:spPr>
            <a:xfrm>
              <a:off x="323528" y="3068960"/>
              <a:ext cx="3672408" cy="2880320"/>
            </a:xfrm>
            <a:prstGeom prst="wedgeRoundRectCallout">
              <a:avLst>
                <a:gd name="adj1" fmla="val -23780"/>
                <a:gd name="adj2" fmla="val -70736"/>
                <a:gd name="adj3" fmla="val 1666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2800" dirty="0" smtClean="0"/>
                <a:t>A sor végén nyomjuk meg a billentyűzet</a:t>
              </a:r>
            </a:p>
            <a:p>
              <a:pPr algn="ctr"/>
              <a:endParaRPr lang="hu-HU" sz="2800" dirty="0" smtClean="0"/>
            </a:p>
            <a:p>
              <a:pPr algn="ctr"/>
              <a:endParaRPr lang="hu-HU" sz="2800" dirty="0" smtClean="0"/>
            </a:p>
            <a:p>
              <a:pPr algn="ctr"/>
              <a:r>
                <a:rPr lang="hu-HU" sz="2800" dirty="0" smtClean="0"/>
                <a:t>tabulátor gombját.</a:t>
              </a:r>
              <a:endParaRPr lang="hu-HU" sz="2800" dirty="0"/>
            </a:p>
          </p:txBody>
        </p:sp>
        <p:grpSp>
          <p:nvGrpSpPr>
            <p:cNvPr id="98" name="Csoportba foglalás 122"/>
            <p:cNvGrpSpPr/>
            <p:nvPr/>
          </p:nvGrpSpPr>
          <p:grpSpPr>
            <a:xfrm>
              <a:off x="1547664" y="4437112"/>
              <a:ext cx="1080120" cy="648072"/>
              <a:chOff x="683568" y="4509120"/>
              <a:chExt cx="1080120" cy="648072"/>
            </a:xfrm>
          </p:grpSpPr>
          <p:sp>
            <p:nvSpPr>
              <p:cNvPr id="99" name="Lekerekített téglalap 98"/>
              <p:cNvSpPr/>
              <p:nvPr/>
            </p:nvSpPr>
            <p:spPr>
              <a:xfrm>
                <a:off x="683568" y="4509120"/>
                <a:ext cx="1080120" cy="648072"/>
              </a:xfrm>
              <a:prstGeom prst="roundRect">
                <a:avLst/>
              </a:prstGeom>
              <a:solidFill>
                <a:schemeClr val="bg2"/>
              </a:solidFill>
              <a:effectLst>
                <a:outerShdw blurRad="50800" dist="38100" dir="2700000" sx="102000" sy="102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cxnSp>
            <p:nvCxnSpPr>
              <p:cNvPr id="100" name="Egyenes összekötő nyíllal 99"/>
              <p:cNvCxnSpPr/>
              <p:nvPr/>
            </p:nvCxnSpPr>
            <p:spPr>
              <a:xfrm>
                <a:off x="781761" y="4962770"/>
                <a:ext cx="883735" cy="1429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Egyenes összekötő nyíllal 100"/>
              <p:cNvCxnSpPr/>
              <p:nvPr/>
            </p:nvCxnSpPr>
            <p:spPr>
              <a:xfrm rot="10800000">
                <a:off x="781761" y="4703542"/>
                <a:ext cx="883735" cy="1429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8" name="Csoportba foglalás 77"/>
          <p:cNvGrpSpPr/>
          <p:nvPr/>
        </p:nvGrpSpPr>
        <p:grpSpPr>
          <a:xfrm>
            <a:off x="1418888" y="1613560"/>
            <a:ext cx="317060" cy="360040"/>
            <a:chOff x="1014580" y="260648"/>
            <a:chExt cx="374554" cy="576064"/>
          </a:xfrm>
        </p:grpSpPr>
        <p:cxnSp>
          <p:nvCxnSpPr>
            <p:cNvPr id="80" name="Egyenes összekötő 79"/>
            <p:cNvCxnSpPr/>
            <p:nvPr/>
          </p:nvCxnSpPr>
          <p:spPr>
            <a:xfrm rot="5400000">
              <a:off x="899592" y="548680"/>
              <a:ext cx="576064" cy="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Egyenes összekötő 83"/>
            <p:cNvCxnSpPr/>
            <p:nvPr/>
          </p:nvCxnSpPr>
          <p:spPr>
            <a:xfrm>
              <a:off x="1014580" y="260648"/>
              <a:ext cx="360040" cy="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Egyenes összekötő 84"/>
            <p:cNvCxnSpPr/>
            <p:nvPr/>
          </p:nvCxnSpPr>
          <p:spPr>
            <a:xfrm>
              <a:off x="1029094" y="836712"/>
              <a:ext cx="360040" cy="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0.00069 L 0.32691 -0.6358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" y="-3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2691 -0.63588 L 0.66545 -0.33079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" y="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6545 -0.33079 L 0.52379 -0.12084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" y="1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2379 -0.12083 L 0.32691 0.05764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" y="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0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2691 0.05764 L 0.50799 0.09977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" y="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00"/>
                            </p:stCondLst>
                            <p:childTnLst>
                              <p:par>
                                <p:cTn id="1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0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0798 0.09977 L 0.36632 -0.58287 " pathEditMode="relative" rAng="0" ptsTypes="AA">
                                      <p:cBhvr>
                                        <p:cTn id="150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" y="-3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0" presetClass="path" presetSubtype="0" accel="50000" decel="5000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7414 -0.58287 L 0.66545 -0.13125 " pathEditMode="relative" rAng="0" ptsTypes="AA">
                                      <p:cBhvr>
                                        <p:cTn id="172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2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0" presetClass="path" presetSubtype="0" accel="50000" decel="5000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6545 -0.13125 L 0.50798 0.11018 " pathEditMode="relative" rAng="0" ptsTypes="AA">
                                      <p:cBhvr>
                                        <p:cTn id="197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" y="1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2000"/>
                            </p:stCondLst>
                            <p:childTnLst>
                              <p:par>
                                <p:cTn id="20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2500"/>
                            </p:stCondLst>
                            <p:childTnLst>
                              <p:par>
                                <p:cTn id="208" presetID="9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57" grpId="0" animBg="1"/>
      <p:bldP spid="57" grpId="1" animBg="1"/>
      <p:bldP spid="58" grpId="0"/>
      <p:bldP spid="66" grpId="0" animBg="1"/>
      <p:bldP spid="91" grpId="0" animBg="1"/>
      <p:bldP spid="69" grpId="0"/>
      <p:bldP spid="79" grpId="0" animBg="1"/>
      <p:bldP spid="79" grpId="1" animBg="1"/>
      <p:bldP spid="81" grpId="0" animBg="1"/>
      <p:bldP spid="81" grpId="1" animBg="1"/>
      <p:bldP spid="82" grpId="0" animBg="1"/>
      <p:bldP spid="82" grpId="1" animBg="1"/>
      <p:bldP spid="102" grpId="0"/>
      <p:bldP spid="102" grpId="1"/>
      <p:bldP spid="104" grpId="0" animBg="1"/>
      <p:bldP spid="105" grpId="0" animBg="1"/>
      <p:bldP spid="105" grpId="1" animBg="1"/>
      <p:bldP spid="107" grpId="0"/>
      <p:bldP spid="107" grpId="2"/>
      <p:bldP spid="88" grpId="0" animBg="1"/>
      <p:bldP spid="88" grpId="1" animBg="1"/>
      <p:bldP spid="89" grpId="0" animBg="1"/>
      <p:bldP spid="89" grpId="1" animBg="1"/>
      <p:bldP spid="103" grpId="0" animBg="1"/>
      <p:bldP spid="103" grpId="1" animBg="1"/>
      <p:bldP spid="62" grpId="0" animBg="1"/>
      <p:bldP spid="62" grpId="1" animBg="1"/>
      <p:bldP spid="62" grpId="2" animBg="1"/>
      <p:bldP spid="62" grpId="3" animBg="1"/>
      <p:bldP spid="62" grpId="4" animBg="1"/>
      <p:bldP spid="62" grpId="5" animBg="1"/>
      <p:bldP spid="62" grpId="6" animBg="1"/>
      <p:bldP spid="62" grpId="7" animBg="1"/>
      <p:bldP spid="106" grpId="0" animBg="1"/>
      <p:bldP spid="106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2946648"/>
            <a:ext cx="9144000" cy="964704"/>
          </a:xfrm>
          <a:solidFill>
            <a:srgbClr val="FFFF99"/>
          </a:solidFill>
        </p:spPr>
        <p:txBody>
          <a:bodyPr>
            <a:noAutofit/>
          </a:bodyPr>
          <a:lstStyle/>
          <a:p>
            <a:pPr algn="ctr">
              <a:buNone/>
            </a:pPr>
            <a:r>
              <a:rPr lang="hu-HU" sz="6000" dirty="0" smtClean="0"/>
              <a:t>Példák</a:t>
            </a:r>
            <a:endParaRPr lang="hu-HU" sz="60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Csoportba foglalás 56"/>
          <p:cNvGrpSpPr/>
          <p:nvPr/>
        </p:nvGrpSpPr>
        <p:grpSpPr>
          <a:xfrm>
            <a:off x="4788024" y="838622"/>
            <a:ext cx="4248472" cy="5949280"/>
            <a:chOff x="4716016" y="533822"/>
            <a:chExt cx="4248472" cy="5949280"/>
          </a:xfrm>
        </p:grpSpPr>
        <p:grpSp>
          <p:nvGrpSpPr>
            <p:cNvPr id="19" name="Csoportba foglalás 48"/>
            <p:cNvGrpSpPr/>
            <p:nvPr/>
          </p:nvGrpSpPr>
          <p:grpSpPr>
            <a:xfrm>
              <a:off x="4716016" y="533822"/>
              <a:ext cx="4248472" cy="5949280"/>
              <a:chOff x="4643136" y="1008112"/>
              <a:chExt cx="4248472" cy="5949280"/>
            </a:xfrm>
          </p:grpSpPr>
          <p:sp>
            <p:nvSpPr>
              <p:cNvPr id="4" name="Lekerekített téglalap 3"/>
              <p:cNvSpPr/>
              <p:nvPr/>
            </p:nvSpPr>
            <p:spPr>
              <a:xfrm>
                <a:off x="4643136" y="1008112"/>
                <a:ext cx="4248472" cy="5949280"/>
              </a:xfrm>
              <a:prstGeom prst="roundRect">
                <a:avLst>
                  <a:gd name="adj" fmla="val 5996"/>
                </a:avLst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grpSp>
            <p:nvGrpSpPr>
              <p:cNvPr id="30" name="Csoportba foglalás 42"/>
              <p:cNvGrpSpPr/>
              <p:nvPr/>
            </p:nvGrpSpPr>
            <p:grpSpPr>
              <a:xfrm>
                <a:off x="4717671" y="1028364"/>
                <a:ext cx="4173937" cy="4876292"/>
                <a:chOff x="4717671" y="1144996"/>
                <a:chExt cx="4173937" cy="4876292"/>
              </a:xfrm>
            </p:grpSpPr>
            <p:sp>
              <p:nvSpPr>
                <p:cNvPr id="5" name="Szövegdoboz 4"/>
                <p:cNvSpPr txBox="1"/>
                <p:nvPr/>
              </p:nvSpPr>
              <p:spPr>
                <a:xfrm>
                  <a:off x="4717671" y="1144996"/>
                  <a:ext cx="968950" cy="40395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hu-HU" dirty="0" smtClean="0"/>
                    <a:t>Pozíció:</a:t>
                  </a:r>
                  <a:endParaRPr lang="hu-HU" dirty="0"/>
                </a:p>
              </p:txBody>
            </p:sp>
            <p:sp>
              <p:nvSpPr>
                <p:cNvPr id="6" name="Szövegdoboz 5"/>
                <p:cNvSpPr txBox="1"/>
                <p:nvPr/>
              </p:nvSpPr>
              <p:spPr>
                <a:xfrm>
                  <a:off x="6879174" y="1144996"/>
                  <a:ext cx="1267088" cy="40395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hu-HU" dirty="0" smtClean="0"/>
                    <a:t>Alapérték:</a:t>
                  </a:r>
                  <a:endParaRPr lang="hu-HU" dirty="0"/>
                </a:p>
              </p:txBody>
            </p:sp>
            <p:grpSp>
              <p:nvGrpSpPr>
                <p:cNvPr id="41" name="Csoportba foglalás 41"/>
                <p:cNvGrpSpPr/>
                <p:nvPr/>
              </p:nvGrpSpPr>
              <p:grpSpPr>
                <a:xfrm>
                  <a:off x="4787152" y="1538790"/>
                  <a:ext cx="4104456" cy="4482498"/>
                  <a:chOff x="4787152" y="1538790"/>
                  <a:chExt cx="4104456" cy="4482498"/>
                </a:xfrm>
              </p:grpSpPr>
              <p:sp>
                <p:nvSpPr>
                  <p:cNvPr id="7" name="Téglalap 6"/>
                  <p:cNvSpPr/>
                  <p:nvPr/>
                </p:nvSpPr>
                <p:spPr>
                  <a:xfrm>
                    <a:off x="4866740" y="1538790"/>
                    <a:ext cx="1490692" cy="315035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/>
                  </a:p>
                </p:txBody>
              </p:sp>
              <p:sp>
                <p:nvSpPr>
                  <p:cNvPr id="8" name="Téglalap 7"/>
                  <p:cNvSpPr/>
                  <p:nvPr/>
                </p:nvSpPr>
                <p:spPr>
                  <a:xfrm>
                    <a:off x="4866740" y="1884960"/>
                    <a:ext cx="1490692" cy="1229005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/>
                  </a:p>
                </p:txBody>
              </p:sp>
              <p:sp>
                <p:nvSpPr>
                  <p:cNvPr id="9" name="Téglalap 8"/>
                  <p:cNvSpPr/>
                  <p:nvPr/>
                </p:nvSpPr>
                <p:spPr>
                  <a:xfrm>
                    <a:off x="6096590" y="1885574"/>
                    <a:ext cx="260842" cy="1220625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/>
                  </a:p>
                </p:txBody>
              </p:sp>
              <p:sp>
                <p:nvSpPr>
                  <p:cNvPr id="11" name="Háromszög 10"/>
                  <p:cNvSpPr/>
                  <p:nvPr/>
                </p:nvSpPr>
                <p:spPr>
                  <a:xfrm>
                    <a:off x="6148851" y="1932584"/>
                    <a:ext cx="149069" cy="157518"/>
                  </a:xfrm>
                  <a:prstGeom prst="triangl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/>
                  </a:p>
                </p:txBody>
              </p:sp>
              <p:sp>
                <p:nvSpPr>
                  <p:cNvPr id="12" name="Háromszög 11"/>
                  <p:cNvSpPr/>
                  <p:nvPr/>
                </p:nvSpPr>
                <p:spPr>
                  <a:xfrm rot="10800000">
                    <a:off x="6148852" y="2877688"/>
                    <a:ext cx="149069" cy="157518"/>
                  </a:xfrm>
                  <a:prstGeom prst="triangl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/>
                  </a:p>
                </p:txBody>
              </p:sp>
              <p:sp>
                <p:nvSpPr>
                  <p:cNvPr id="13" name="Téglalap 12"/>
                  <p:cNvSpPr/>
                  <p:nvPr/>
                </p:nvSpPr>
                <p:spPr>
                  <a:xfrm>
                    <a:off x="6953708" y="1538790"/>
                    <a:ext cx="1490692" cy="315035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hu-HU" dirty="0" smtClean="0">
                        <a:solidFill>
                          <a:schemeClr val="tx1"/>
                        </a:solidFill>
                      </a:rPr>
                      <a:t>1,25 cm</a:t>
                    </a:r>
                    <a:endParaRPr lang="hu-HU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4" name="Háromszög 13"/>
                  <p:cNvSpPr/>
                  <p:nvPr/>
                </p:nvSpPr>
                <p:spPr>
                  <a:xfrm>
                    <a:off x="8294822" y="1555411"/>
                    <a:ext cx="111789" cy="118125"/>
                  </a:xfrm>
                  <a:prstGeom prst="triangl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/>
                  </a:p>
                </p:txBody>
              </p:sp>
              <p:sp>
                <p:nvSpPr>
                  <p:cNvPr id="15" name="Háromszög 14"/>
                  <p:cNvSpPr/>
                  <p:nvPr/>
                </p:nvSpPr>
                <p:spPr>
                  <a:xfrm rot="10800000">
                    <a:off x="8294822" y="1728058"/>
                    <a:ext cx="111789" cy="118125"/>
                  </a:xfrm>
                  <a:prstGeom prst="triangl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/>
                  </a:p>
                </p:txBody>
              </p:sp>
              <p:sp>
                <p:nvSpPr>
                  <p:cNvPr id="16" name="Szövegdoboz 15"/>
                  <p:cNvSpPr txBox="1"/>
                  <p:nvPr/>
                </p:nvSpPr>
                <p:spPr>
                  <a:xfrm>
                    <a:off x="6581036" y="1932584"/>
                    <a:ext cx="2310572" cy="40395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hu-HU" dirty="0" smtClean="0"/>
                      <a:t>Törlendő tabulátorok:</a:t>
                    </a:r>
                    <a:endParaRPr lang="hu-HU" dirty="0"/>
                  </a:p>
                </p:txBody>
              </p:sp>
              <p:sp>
                <p:nvSpPr>
                  <p:cNvPr id="18" name="Téglalap 17"/>
                  <p:cNvSpPr/>
                  <p:nvPr/>
                </p:nvSpPr>
                <p:spPr>
                  <a:xfrm>
                    <a:off x="4792205" y="3554768"/>
                    <a:ext cx="3950334" cy="1023864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/>
                  </a:p>
                </p:txBody>
              </p:sp>
              <p:sp>
                <p:nvSpPr>
                  <p:cNvPr id="17" name="Szövegdoboz 16"/>
                  <p:cNvSpPr txBox="1"/>
                  <p:nvPr/>
                </p:nvSpPr>
                <p:spPr>
                  <a:xfrm>
                    <a:off x="4792205" y="3192724"/>
                    <a:ext cx="968950" cy="40395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hu-HU" dirty="0" smtClean="0"/>
                      <a:t>Igazítás</a:t>
                    </a:r>
                    <a:endParaRPr lang="hu-HU" dirty="0"/>
                  </a:p>
                </p:txBody>
              </p:sp>
              <p:sp>
                <p:nvSpPr>
                  <p:cNvPr id="20" name="Ellipszis 19"/>
                  <p:cNvSpPr/>
                  <p:nvPr/>
                </p:nvSpPr>
                <p:spPr>
                  <a:xfrm>
                    <a:off x="4941274" y="3665276"/>
                    <a:ext cx="149069" cy="157518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/>
                  </a:p>
                </p:txBody>
              </p:sp>
              <p:sp>
                <p:nvSpPr>
                  <p:cNvPr id="21" name="Ellipszis 20"/>
                  <p:cNvSpPr/>
                  <p:nvPr/>
                </p:nvSpPr>
                <p:spPr>
                  <a:xfrm>
                    <a:off x="6431966" y="3665276"/>
                    <a:ext cx="149069" cy="157518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/>
                  </a:p>
                </p:txBody>
              </p:sp>
              <p:sp>
                <p:nvSpPr>
                  <p:cNvPr id="22" name="Ellipszis 21"/>
                  <p:cNvSpPr/>
                  <p:nvPr/>
                </p:nvSpPr>
                <p:spPr>
                  <a:xfrm>
                    <a:off x="7698473" y="3665276"/>
                    <a:ext cx="149069" cy="157518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/>
                  </a:p>
                </p:txBody>
              </p:sp>
              <p:sp>
                <p:nvSpPr>
                  <p:cNvPr id="23" name="Ellipszis 22"/>
                  <p:cNvSpPr/>
                  <p:nvPr/>
                </p:nvSpPr>
                <p:spPr>
                  <a:xfrm>
                    <a:off x="4941274" y="4137829"/>
                    <a:ext cx="149069" cy="157518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/>
                  </a:p>
                </p:txBody>
              </p:sp>
              <p:sp>
                <p:nvSpPr>
                  <p:cNvPr id="24" name="Ellipszis 23"/>
                  <p:cNvSpPr/>
                  <p:nvPr/>
                </p:nvSpPr>
                <p:spPr>
                  <a:xfrm>
                    <a:off x="6431966" y="4137829"/>
                    <a:ext cx="149069" cy="157518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/>
                  </a:p>
                </p:txBody>
              </p:sp>
              <p:sp>
                <p:nvSpPr>
                  <p:cNvPr id="25" name="Szövegdoboz 24"/>
                  <p:cNvSpPr txBox="1"/>
                  <p:nvPr/>
                </p:nvSpPr>
                <p:spPr>
                  <a:xfrm>
                    <a:off x="5090344" y="3544605"/>
                    <a:ext cx="745346" cy="40395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hu-HU" dirty="0" smtClean="0"/>
                      <a:t>Balra</a:t>
                    </a:r>
                    <a:endParaRPr lang="hu-HU" dirty="0"/>
                  </a:p>
                </p:txBody>
              </p:sp>
              <p:sp>
                <p:nvSpPr>
                  <p:cNvPr id="26" name="Szövegdoboz 25"/>
                  <p:cNvSpPr txBox="1"/>
                  <p:nvPr/>
                </p:nvSpPr>
                <p:spPr>
                  <a:xfrm>
                    <a:off x="6581036" y="3544605"/>
                    <a:ext cx="1043484" cy="40395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hu-HU" dirty="0" smtClean="0"/>
                      <a:t>Középre</a:t>
                    </a:r>
                    <a:endParaRPr lang="hu-HU" dirty="0"/>
                  </a:p>
                </p:txBody>
              </p:sp>
              <p:sp>
                <p:nvSpPr>
                  <p:cNvPr id="27" name="Szövegdoboz 26"/>
                  <p:cNvSpPr txBox="1"/>
                  <p:nvPr/>
                </p:nvSpPr>
                <p:spPr>
                  <a:xfrm>
                    <a:off x="7848124" y="3539508"/>
                    <a:ext cx="1043484" cy="40395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hu-HU" dirty="0" smtClean="0"/>
                      <a:t>Jobbra</a:t>
                    </a:r>
                    <a:endParaRPr lang="hu-HU" dirty="0"/>
                  </a:p>
                </p:txBody>
              </p:sp>
              <p:sp>
                <p:nvSpPr>
                  <p:cNvPr id="28" name="Szövegdoboz 27"/>
                  <p:cNvSpPr txBox="1"/>
                  <p:nvPr/>
                </p:nvSpPr>
                <p:spPr>
                  <a:xfrm>
                    <a:off x="5082835" y="3986023"/>
                    <a:ext cx="1200062" cy="40395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hu-HU" dirty="0" smtClean="0"/>
                      <a:t>Decimális</a:t>
                    </a:r>
                    <a:endParaRPr lang="hu-HU" dirty="0"/>
                  </a:p>
                </p:txBody>
              </p:sp>
              <p:sp>
                <p:nvSpPr>
                  <p:cNvPr id="29" name="Szövegdoboz 28"/>
                  <p:cNvSpPr txBox="1"/>
                  <p:nvPr/>
                </p:nvSpPr>
                <p:spPr>
                  <a:xfrm>
                    <a:off x="6611082" y="3996186"/>
                    <a:ext cx="1043484" cy="40395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hu-HU" dirty="0" smtClean="0"/>
                      <a:t>Vonal</a:t>
                    </a:r>
                    <a:endParaRPr lang="hu-HU" dirty="0"/>
                  </a:p>
                </p:txBody>
              </p:sp>
              <p:sp>
                <p:nvSpPr>
                  <p:cNvPr id="31" name="Téglalap 30"/>
                  <p:cNvSpPr/>
                  <p:nvPr/>
                </p:nvSpPr>
                <p:spPr>
                  <a:xfrm>
                    <a:off x="4787152" y="4997424"/>
                    <a:ext cx="3950334" cy="1023864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/>
                  </a:p>
                </p:txBody>
              </p:sp>
              <p:sp>
                <p:nvSpPr>
                  <p:cNvPr id="32" name="Szövegdoboz 31"/>
                  <p:cNvSpPr txBox="1"/>
                  <p:nvPr/>
                </p:nvSpPr>
                <p:spPr>
                  <a:xfrm>
                    <a:off x="4787152" y="4635380"/>
                    <a:ext cx="96895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hu-HU" dirty="0" smtClean="0"/>
                      <a:t>Kitöltés</a:t>
                    </a:r>
                    <a:endParaRPr lang="hu-HU" dirty="0"/>
                  </a:p>
                </p:txBody>
              </p:sp>
              <p:sp>
                <p:nvSpPr>
                  <p:cNvPr id="33" name="Ellipszis 32"/>
                  <p:cNvSpPr/>
                  <p:nvPr/>
                </p:nvSpPr>
                <p:spPr>
                  <a:xfrm>
                    <a:off x="4936221" y="5107932"/>
                    <a:ext cx="149069" cy="157518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/>
                  </a:p>
                </p:txBody>
              </p:sp>
              <p:sp>
                <p:nvSpPr>
                  <p:cNvPr id="34" name="Ellipszis 33"/>
                  <p:cNvSpPr/>
                  <p:nvPr/>
                </p:nvSpPr>
                <p:spPr>
                  <a:xfrm>
                    <a:off x="6426913" y="5107932"/>
                    <a:ext cx="149069" cy="157518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/>
                  </a:p>
                </p:txBody>
              </p:sp>
              <p:sp>
                <p:nvSpPr>
                  <p:cNvPr id="35" name="Ellipszis 34"/>
                  <p:cNvSpPr/>
                  <p:nvPr/>
                </p:nvSpPr>
                <p:spPr>
                  <a:xfrm>
                    <a:off x="7693420" y="5107932"/>
                    <a:ext cx="149069" cy="157518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/>
                  </a:p>
                </p:txBody>
              </p:sp>
              <p:sp>
                <p:nvSpPr>
                  <p:cNvPr id="36" name="Ellipszis 35"/>
                  <p:cNvSpPr/>
                  <p:nvPr/>
                </p:nvSpPr>
                <p:spPr>
                  <a:xfrm>
                    <a:off x="4936221" y="5580485"/>
                    <a:ext cx="149069" cy="157518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/>
                  </a:p>
                </p:txBody>
              </p:sp>
              <p:sp>
                <p:nvSpPr>
                  <p:cNvPr id="37" name="Szövegdoboz 36"/>
                  <p:cNvSpPr txBox="1"/>
                  <p:nvPr/>
                </p:nvSpPr>
                <p:spPr>
                  <a:xfrm>
                    <a:off x="5085290" y="4987261"/>
                    <a:ext cx="107001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hu-HU" dirty="0" smtClean="0"/>
                      <a:t>1 Nincs</a:t>
                    </a:r>
                    <a:endParaRPr lang="hu-HU" dirty="0"/>
                  </a:p>
                </p:txBody>
              </p:sp>
              <p:sp>
                <p:nvSpPr>
                  <p:cNvPr id="38" name="Szövegdoboz 37"/>
                  <p:cNvSpPr txBox="1"/>
                  <p:nvPr/>
                </p:nvSpPr>
                <p:spPr>
                  <a:xfrm>
                    <a:off x="6575983" y="4987261"/>
                    <a:ext cx="104348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hu-HU" dirty="0" smtClean="0"/>
                      <a:t>2 ……….</a:t>
                    </a:r>
                    <a:endParaRPr lang="hu-HU" dirty="0"/>
                  </a:p>
                </p:txBody>
              </p:sp>
              <p:sp>
                <p:nvSpPr>
                  <p:cNvPr id="39" name="Szövegdoboz 38"/>
                  <p:cNvSpPr txBox="1"/>
                  <p:nvPr/>
                </p:nvSpPr>
                <p:spPr>
                  <a:xfrm>
                    <a:off x="7843071" y="4982164"/>
                    <a:ext cx="104348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hu-HU" dirty="0" smtClean="0"/>
                      <a:t>3 --------</a:t>
                    </a:r>
                    <a:endParaRPr lang="hu-HU" dirty="0"/>
                  </a:p>
                </p:txBody>
              </p:sp>
              <p:sp>
                <p:nvSpPr>
                  <p:cNvPr id="40" name="Szövegdoboz 39"/>
                  <p:cNvSpPr txBox="1"/>
                  <p:nvPr/>
                </p:nvSpPr>
                <p:spPr>
                  <a:xfrm>
                    <a:off x="5077782" y="5457707"/>
                    <a:ext cx="1200062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hu-HU" dirty="0" smtClean="0"/>
                      <a:t>4 _____</a:t>
                    </a:r>
                    <a:endParaRPr lang="hu-HU" dirty="0"/>
                  </a:p>
                </p:txBody>
              </p:sp>
            </p:grpSp>
          </p:grpSp>
          <p:sp>
            <p:nvSpPr>
              <p:cNvPr id="45" name="Lekerekített téglalap 44"/>
              <p:cNvSpPr/>
              <p:nvPr/>
            </p:nvSpPr>
            <p:spPr>
              <a:xfrm>
                <a:off x="4788024" y="6093296"/>
                <a:ext cx="1008112" cy="288032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hu-HU" dirty="0" smtClean="0">
                    <a:solidFill>
                      <a:schemeClr val="tx1"/>
                    </a:solidFill>
                  </a:rPr>
                  <a:t>Felvétel</a:t>
                </a:r>
                <a:endParaRPr lang="hu-HU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Lekerekített téglalap 45"/>
              <p:cNvSpPr/>
              <p:nvPr/>
            </p:nvSpPr>
            <p:spPr>
              <a:xfrm>
                <a:off x="5985266" y="6093296"/>
                <a:ext cx="1008112" cy="288032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hu-HU" dirty="0" smtClean="0">
                    <a:solidFill>
                      <a:schemeClr val="tx1"/>
                    </a:solidFill>
                  </a:rPr>
                  <a:t>Törlés</a:t>
                </a:r>
                <a:endParaRPr lang="hu-HU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Lekerekített téglalap 46"/>
              <p:cNvSpPr/>
              <p:nvPr/>
            </p:nvSpPr>
            <p:spPr>
              <a:xfrm>
                <a:off x="7164288" y="6093296"/>
                <a:ext cx="1548000" cy="288032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hu-HU" dirty="0" smtClean="0">
                    <a:solidFill>
                      <a:schemeClr val="tx1"/>
                    </a:solidFill>
                  </a:rPr>
                  <a:t>Összes törlése</a:t>
                </a:r>
                <a:endParaRPr lang="hu-HU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8" name="Lekerekített téglalap 47"/>
              <p:cNvSpPr/>
              <p:nvPr/>
            </p:nvSpPr>
            <p:spPr>
              <a:xfrm>
                <a:off x="6316668" y="6534508"/>
                <a:ext cx="1008112" cy="288032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hu-HU" dirty="0" smtClean="0">
                    <a:solidFill>
                      <a:schemeClr val="tx1"/>
                    </a:solidFill>
                  </a:rPr>
                  <a:t>OK</a:t>
                </a:r>
                <a:endParaRPr lang="hu-HU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0" name="Lekerekített téglalap 49"/>
            <p:cNvSpPr/>
            <p:nvPr/>
          </p:nvSpPr>
          <p:spPr>
            <a:xfrm>
              <a:off x="7538280" y="6064268"/>
              <a:ext cx="1008112" cy="28803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>
                  <a:solidFill>
                    <a:schemeClr val="tx1"/>
                  </a:solidFill>
                </a:rPr>
                <a:t>Mégse</a:t>
              </a:r>
              <a:endParaRPr lang="hu-HU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Csoportba foglalás 52"/>
          <p:cNvGrpSpPr/>
          <p:nvPr/>
        </p:nvGrpSpPr>
        <p:grpSpPr>
          <a:xfrm>
            <a:off x="72008" y="981024"/>
            <a:ext cx="4572000" cy="2231952"/>
            <a:chOff x="179512" y="2276872"/>
            <a:chExt cx="8712968" cy="2745905"/>
          </a:xfrm>
        </p:grpSpPr>
        <p:sp>
          <p:nvSpPr>
            <p:cNvPr id="55" name="Téglalap 54"/>
            <p:cNvSpPr/>
            <p:nvPr/>
          </p:nvSpPr>
          <p:spPr>
            <a:xfrm>
              <a:off x="179512" y="2276872"/>
              <a:ext cx="8712968" cy="27459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56" name="Téglalap 55"/>
            <p:cNvSpPr/>
            <p:nvPr/>
          </p:nvSpPr>
          <p:spPr>
            <a:xfrm>
              <a:off x="179512" y="2276872"/>
              <a:ext cx="8712968" cy="43684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1	2	3	4	5</a:t>
              </a:r>
              <a:endParaRPr lang="hu-HU" dirty="0"/>
            </a:p>
          </p:txBody>
        </p:sp>
      </p:grp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Aláírás készítése</a:t>
            </a:r>
            <a:endParaRPr lang="hu-HU" dirty="0"/>
          </a:p>
        </p:txBody>
      </p:sp>
      <p:sp>
        <p:nvSpPr>
          <p:cNvPr id="95" name="Tartalom helye 9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grpSp>
        <p:nvGrpSpPr>
          <p:cNvPr id="44" name="Csoportba foglalás 20"/>
          <p:cNvGrpSpPr/>
          <p:nvPr/>
        </p:nvGrpSpPr>
        <p:grpSpPr>
          <a:xfrm>
            <a:off x="1403648" y="1088760"/>
            <a:ext cx="180000" cy="180000"/>
            <a:chOff x="1689604" y="5013176"/>
            <a:chExt cx="180000" cy="180000"/>
          </a:xfrm>
        </p:grpSpPr>
        <p:cxnSp>
          <p:nvCxnSpPr>
            <p:cNvPr id="60" name="Egyenes összekötő 59"/>
            <p:cNvCxnSpPr/>
            <p:nvPr/>
          </p:nvCxnSpPr>
          <p:spPr>
            <a:xfrm rot="16200000">
              <a:off x="1635588" y="5103176"/>
              <a:ext cx="180000" cy="0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Egyenes összekötő 60"/>
            <p:cNvCxnSpPr/>
            <p:nvPr/>
          </p:nvCxnSpPr>
          <p:spPr>
            <a:xfrm>
              <a:off x="1689604" y="5176693"/>
              <a:ext cx="180000" cy="0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Szövegdoboz 62"/>
          <p:cNvSpPr txBox="1"/>
          <p:nvPr/>
        </p:nvSpPr>
        <p:spPr>
          <a:xfrm>
            <a:off x="0" y="2003354"/>
            <a:ext cx="1835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Igazgató</a:t>
            </a:r>
            <a:endParaRPr lang="hu-HU" sz="2400" dirty="0"/>
          </a:p>
        </p:txBody>
      </p:sp>
      <p:sp>
        <p:nvSpPr>
          <p:cNvPr id="73" name="Jobbra nyíl 72"/>
          <p:cNvSpPr/>
          <p:nvPr/>
        </p:nvSpPr>
        <p:spPr>
          <a:xfrm>
            <a:off x="2123728" y="1484784"/>
            <a:ext cx="360040" cy="288032"/>
          </a:xfrm>
          <a:prstGeom prst="rightArrow">
            <a:avLst>
              <a:gd name="adj1" fmla="val 32363"/>
              <a:gd name="adj2" fmla="val 5352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8" name="Szövegdoboz 57"/>
          <p:cNvSpPr txBox="1"/>
          <p:nvPr/>
        </p:nvSpPr>
        <p:spPr>
          <a:xfrm>
            <a:off x="5004048" y="119675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2</a:t>
            </a:r>
            <a:endParaRPr lang="hu-HU" b="1" dirty="0"/>
          </a:p>
        </p:txBody>
      </p:sp>
      <p:sp>
        <p:nvSpPr>
          <p:cNvPr id="66" name="Ellipszis 65"/>
          <p:cNvSpPr/>
          <p:nvPr/>
        </p:nvSpPr>
        <p:spPr>
          <a:xfrm>
            <a:off x="5045342" y="3356992"/>
            <a:ext cx="216024" cy="21602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9" name="Szövegdoboz 68"/>
          <p:cNvSpPr txBox="1"/>
          <p:nvPr/>
        </p:nvSpPr>
        <p:spPr>
          <a:xfrm>
            <a:off x="5004048" y="157130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2 CM</a:t>
            </a:r>
            <a:endParaRPr lang="hu-HU" b="1" dirty="0"/>
          </a:p>
        </p:txBody>
      </p:sp>
      <p:sp>
        <p:nvSpPr>
          <p:cNvPr id="79" name="Szövegdoboz 78"/>
          <p:cNvSpPr txBox="1"/>
          <p:nvPr/>
        </p:nvSpPr>
        <p:spPr>
          <a:xfrm>
            <a:off x="1331640" y="162880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……...........................</a:t>
            </a:r>
            <a:endParaRPr lang="hu-HU" dirty="0"/>
          </a:p>
        </p:txBody>
      </p:sp>
      <p:sp>
        <p:nvSpPr>
          <p:cNvPr id="89" name="Ellipszis 88"/>
          <p:cNvSpPr/>
          <p:nvPr/>
        </p:nvSpPr>
        <p:spPr>
          <a:xfrm>
            <a:off x="5076056" y="4797152"/>
            <a:ext cx="216024" cy="21602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3" name="Jobbra nyíl 112"/>
          <p:cNvSpPr/>
          <p:nvPr/>
        </p:nvSpPr>
        <p:spPr>
          <a:xfrm>
            <a:off x="323528" y="1484784"/>
            <a:ext cx="360040" cy="288032"/>
          </a:xfrm>
          <a:prstGeom prst="rightArrow">
            <a:avLst>
              <a:gd name="adj1" fmla="val 32363"/>
              <a:gd name="adj2" fmla="val 5352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4" name="Jobbra nyíl 113"/>
          <p:cNvSpPr/>
          <p:nvPr/>
        </p:nvSpPr>
        <p:spPr>
          <a:xfrm>
            <a:off x="251520" y="2132856"/>
            <a:ext cx="360040" cy="288032"/>
          </a:xfrm>
          <a:prstGeom prst="rightArrow">
            <a:avLst>
              <a:gd name="adj1" fmla="val 32363"/>
              <a:gd name="adj2" fmla="val 5352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pSp>
        <p:nvGrpSpPr>
          <p:cNvPr id="115" name="Csoportba foglalás 20"/>
          <p:cNvGrpSpPr/>
          <p:nvPr/>
        </p:nvGrpSpPr>
        <p:grpSpPr>
          <a:xfrm>
            <a:off x="3111096" y="1088760"/>
            <a:ext cx="180000" cy="180000"/>
            <a:chOff x="1689604" y="5013176"/>
            <a:chExt cx="180000" cy="180000"/>
          </a:xfrm>
        </p:grpSpPr>
        <p:cxnSp>
          <p:nvCxnSpPr>
            <p:cNvPr id="116" name="Egyenes összekötő 115"/>
            <p:cNvCxnSpPr/>
            <p:nvPr/>
          </p:nvCxnSpPr>
          <p:spPr>
            <a:xfrm rot="16200000">
              <a:off x="1757508" y="5103176"/>
              <a:ext cx="180000" cy="0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Egyenes összekötő 116"/>
            <p:cNvCxnSpPr/>
            <p:nvPr/>
          </p:nvCxnSpPr>
          <p:spPr>
            <a:xfrm>
              <a:off x="1689604" y="5176693"/>
              <a:ext cx="180000" cy="0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8" name="Szövegdoboz 117"/>
          <p:cNvSpPr txBox="1"/>
          <p:nvPr/>
        </p:nvSpPr>
        <p:spPr>
          <a:xfrm>
            <a:off x="5004048" y="119675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4</a:t>
            </a:r>
            <a:endParaRPr lang="hu-HU" b="1" dirty="0"/>
          </a:p>
        </p:txBody>
      </p:sp>
      <p:sp>
        <p:nvSpPr>
          <p:cNvPr id="119" name="Szövegdoboz 118"/>
          <p:cNvSpPr txBox="1"/>
          <p:nvPr/>
        </p:nvSpPr>
        <p:spPr>
          <a:xfrm>
            <a:off x="5004048" y="119675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3</a:t>
            </a:r>
            <a:endParaRPr lang="hu-HU" b="1" dirty="0"/>
          </a:p>
        </p:txBody>
      </p:sp>
      <p:sp>
        <p:nvSpPr>
          <p:cNvPr id="120" name="Ellipszis 119"/>
          <p:cNvSpPr/>
          <p:nvPr/>
        </p:nvSpPr>
        <p:spPr>
          <a:xfrm>
            <a:off x="7812360" y="3356992"/>
            <a:ext cx="216024" cy="21602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1" name="Ellipszis 120"/>
          <p:cNvSpPr/>
          <p:nvPr/>
        </p:nvSpPr>
        <p:spPr>
          <a:xfrm>
            <a:off x="6516216" y="4797152"/>
            <a:ext cx="216024" cy="21602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2" name="Szövegdoboz 121"/>
          <p:cNvSpPr txBox="1"/>
          <p:nvPr/>
        </p:nvSpPr>
        <p:spPr>
          <a:xfrm>
            <a:off x="5004048" y="190754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4 CM</a:t>
            </a:r>
            <a:endParaRPr lang="hu-HU" b="1" dirty="0"/>
          </a:p>
        </p:txBody>
      </p:sp>
      <p:sp>
        <p:nvSpPr>
          <p:cNvPr id="129" name="Lekerekített téglalap feliratnak 128"/>
          <p:cNvSpPr/>
          <p:nvPr/>
        </p:nvSpPr>
        <p:spPr>
          <a:xfrm>
            <a:off x="1547664" y="3501008"/>
            <a:ext cx="3024336" cy="2016224"/>
          </a:xfrm>
          <a:prstGeom prst="wedgeRoundRectCallout">
            <a:avLst>
              <a:gd name="adj1" fmla="val -77215"/>
              <a:gd name="adj2" fmla="val -98148"/>
              <a:gd name="adj3" fmla="val 16667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smtClean="0"/>
              <a:t>Álljunk a következő sorba a kurzorral.</a:t>
            </a:r>
            <a:endParaRPr lang="hu-HU" sz="2800" dirty="0"/>
          </a:p>
        </p:txBody>
      </p:sp>
      <p:grpSp>
        <p:nvGrpSpPr>
          <p:cNvPr id="135" name="Csoportba foglalás 134"/>
          <p:cNvGrpSpPr/>
          <p:nvPr/>
        </p:nvGrpSpPr>
        <p:grpSpPr>
          <a:xfrm>
            <a:off x="106942" y="1440680"/>
            <a:ext cx="317060" cy="360040"/>
            <a:chOff x="1014580" y="260648"/>
            <a:chExt cx="374554" cy="576064"/>
          </a:xfrm>
        </p:grpSpPr>
        <p:cxnSp>
          <p:nvCxnSpPr>
            <p:cNvPr id="131" name="Egyenes összekötő 130"/>
            <p:cNvCxnSpPr/>
            <p:nvPr/>
          </p:nvCxnSpPr>
          <p:spPr>
            <a:xfrm rot="5400000">
              <a:off x="899592" y="548680"/>
              <a:ext cx="576064" cy="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Egyenes összekötő 132"/>
            <p:cNvCxnSpPr/>
            <p:nvPr/>
          </p:nvCxnSpPr>
          <p:spPr>
            <a:xfrm>
              <a:off x="1014580" y="260648"/>
              <a:ext cx="360040" cy="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Egyenes összekötő 133"/>
            <p:cNvCxnSpPr/>
            <p:nvPr/>
          </p:nvCxnSpPr>
          <p:spPr>
            <a:xfrm>
              <a:off x="1029094" y="836712"/>
              <a:ext cx="360040" cy="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Felfelé nyíl 61"/>
          <p:cNvSpPr/>
          <p:nvPr/>
        </p:nvSpPr>
        <p:spPr>
          <a:xfrm rot="18463646">
            <a:off x="2276898" y="5565112"/>
            <a:ext cx="629761" cy="696330"/>
          </a:xfrm>
          <a:prstGeom prst="upArrow">
            <a:avLst>
              <a:gd name="adj1" fmla="val 23121"/>
              <a:gd name="adj2" fmla="val 64704"/>
            </a:avLst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6" name="Ellipszis 135"/>
          <p:cNvSpPr/>
          <p:nvPr/>
        </p:nvSpPr>
        <p:spPr>
          <a:xfrm>
            <a:off x="6516216" y="3356992"/>
            <a:ext cx="216024" cy="21602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7" name="Ellipszis 136"/>
          <p:cNvSpPr/>
          <p:nvPr/>
        </p:nvSpPr>
        <p:spPr>
          <a:xfrm>
            <a:off x="5083316" y="4797152"/>
            <a:ext cx="216024" cy="21602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8" name="Szövegdoboz 137"/>
          <p:cNvSpPr txBox="1"/>
          <p:nvPr/>
        </p:nvSpPr>
        <p:spPr>
          <a:xfrm>
            <a:off x="5004048" y="155679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3 CM</a:t>
            </a:r>
            <a:endParaRPr lang="hu-HU" b="1" dirty="0"/>
          </a:p>
        </p:txBody>
      </p:sp>
      <p:grpSp>
        <p:nvGrpSpPr>
          <p:cNvPr id="139" name="Csoportba foglalás 20"/>
          <p:cNvGrpSpPr/>
          <p:nvPr/>
        </p:nvGrpSpPr>
        <p:grpSpPr>
          <a:xfrm>
            <a:off x="2224202" y="1052736"/>
            <a:ext cx="252000" cy="180000"/>
            <a:chOff x="1646062" y="5013176"/>
            <a:chExt cx="252000" cy="180000"/>
          </a:xfrm>
        </p:grpSpPr>
        <p:cxnSp>
          <p:nvCxnSpPr>
            <p:cNvPr id="140" name="Egyenes összekötő 139"/>
            <p:cNvCxnSpPr/>
            <p:nvPr/>
          </p:nvCxnSpPr>
          <p:spPr>
            <a:xfrm rot="16200000">
              <a:off x="1679130" y="5103176"/>
              <a:ext cx="180000" cy="0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Egyenes összekötő 140"/>
            <p:cNvCxnSpPr/>
            <p:nvPr/>
          </p:nvCxnSpPr>
          <p:spPr>
            <a:xfrm>
              <a:off x="1646062" y="5186220"/>
              <a:ext cx="252000" cy="0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3" name="Csoportba foglalás 142"/>
          <p:cNvGrpSpPr/>
          <p:nvPr/>
        </p:nvGrpSpPr>
        <p:grpSpPr>
          <a:xfrm>
            <a:off x="323528" y="3789040"/>
            <a:ext cx="3672408" cy="2880320"/>
            <a:chOff x="395536" y="3068960"/>
            <a:chExt cx="3672408" cy="2880320"/>
          </a:xfrm>
        </p:grpSpPr>
        <p:sp>
          <p:nvSpPr>
            <p:cNvPr id="144" name="Lekerekített téglalap feliratnak 143"/>
            <p:cNvSpPr/>
            <p:nvPr/>
          </p:nvSpPr>
          <p:spPr>
            <a:xfrm>
              <a:off x="395536" y="3068960"/>
              <a:ext cx="3672408" cy="2880320"/>
            </a:xfrm>
            <a:prstGeom prst="wedgeRoundRectCallout">
              <a:avLst>
                <a:gd name="adj1" fmla="val -54489"/>
                <a:gd name="adj2" fmla="val -96133"/>
                <a:gd name="adj3" fmla="val 1666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2800" dirty="0" smtClean="0"/>
                <a:t>Nyomjuk meg a billentyűzeten a</a:t>
              </a:r>
            </a:p>
            <a:p>
              <a:pPr algn="ctr"/>
              <a:endParaRPr lang="hu-HU" sz="2800" dirty="0" smtClean="0"/>
            </a:p>
            <a:p>
              <a:pPr algn="ctr"/>
              <a:endParaRPr lang="hu-HU" sz="2800" dirty="0" smtClean="0"/>
            </a:p>
            <a:p>
              <a:pPr algn="ctr"/>
              <a:r>
                <a:rPr lang="hu-HU" sz="2800" dirty="0" smtClean="0"/>
                <a:t>tabulátor gombot.</a:t>
              </a:r>
              <a:endParaRPr lang="hu-HU" sz="2800" dirty="0"/>
            </a:p>
          </p:txBody>
        </p:sp>
        <p:grpSp>
          <p:nvGrpSpPr>
            <p:cNvPr id="145" name="Csoportba foglalás 122"/>
            <p:cNvGrpSpPr/>
            <p:nvPr/>
          </p:nvGrpSpPr>
          <p:grpSpPr>
            <a:xfrm>
              <a:off x="1547664" y="4437112"/>
              <a:ext cx="1080120" cy="648072"/>
              <a:chOff x="683568" y="4509120"/>
              <a:chExt cx="1080120" cy="648072"/>
            </a:xfrm>
          </p:grpSpPr>
          <p:sp>
            <p:nvSpPr>
              <p:cNvPr id="146" name="Lekerekített téglalap 145"/>
              <p:cNvSpPr/>
              <p:nvPr/>
            </p:nvSpPr>
            <p:spPr>
              <a:xfrm>
                <a:off x="683568" y="4509120"/>
                <a:ext cx="1080120" cy="648072"/>
              </a:xfrm>
              <a:prstGeom prst="roundRect">
                <a:avLst/>
              </a:prstGeom>
              <a:solidFill>
                <a:schemeClr val="bg2"/>
              </a:solidFill>
              <a:effectLst>
                <a:outerShdw blurRad="50800" dist="38100" dir="2700000" sx="102000" sy="102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cxnSp>
            <p:nvCxnSpPr>
              <p:cNvPr id="147" name="Egyenes összekötő nyíllal 146"/>
              <p:cNvCxnSpPr/>
              <p:nvPr/>
            </p:nvCxnSpPr>
            <p:spPr>
              <a:xfrm>
                <a:off x="781761" y="4962770"/>
                <a:ext cx="883735" cy="1429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Egyenes összekötő nyíllal 147"/>
              <p:cNvCxnSpPr/>
              <p:nvPr/>
            </p:nvCxnSpPr>
            <p:spPr>
              <a:xfrm rot="10800000">
                <a:off x="781761" y="4703542"/>
                <a:ext cx="883735" cy="1429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2" name="Lekerekített téglalap feliratnak 81"/>
          <p:cNvSpPr/>
          <p:nvPr/>
        </p:nvSpPr>
        <p:spPr>
          <a:xfrm>
            <a:off x="1547664" y="2852936"/>
            <a:ext cx="3024336" cy="2160240"/>
          </a:xfrm>
          <a:prstGeom prst="wedgeRoundRectCallout">
            <a:avLst>
              <a:gd name="adj1" fmla="val -77215"/>
              <a:gd name="adj2" fmla="val -98148"/>
              <a:gd name="adj3" fmla="val 16667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smtClean="0"/>
              <a:t>A kurzorral álljunk bele abba a sorba, melyben a pontozást akarjuk elkészíteni.</a:t>
            </a:r>
            <a:endParaRPr lang="hu-HU" sz="2800" dirty="0"/>
          </a:p>
        </p:txBody>
      </p:sp>
      <p:grpSp>
        <p:nvGrpSpPr>
          <p:cNvPr id="128" name="Csoportba foglalás 127"/>
          <p:cNvGrpSpPr/>
          <p:nvPr/>
        </p:nvGrpSpPr>
        <p:grpSpPr>
          <a:xfrm>
            <a:off x="395536" y="3068960"/>
            <a:ext cx="3672408" cy="2880320"/>
            <a:chOff x="395536" y="3068960"/>
            <a:chExt cx="3672408" cy="2880320"/>
          </a:xfrm>
        </p:grpSpPr>
        <p:sp>
          <p:nvSpPr>
            <p:cNvPr id="127" name="Lekerekített téglalap feliratnak 126"/>
            <p:cNvSpPr/>
            <p:nvPr/>
          </p:nvSpPr>
          <p:spPr>
            <a:xfrm>
              <a:off x="395536" y="3068960"/>
              <a:ext cx="3672408" cy="2880320"/>
            </a:xfrm>
            <a:prstGeom prst="wedgeRoundRectCallout">
              <a:avLst>
                <a:gd name="adj1" fmla="val -53699"/>
                <a:gd name="adj2" fmla="val -100164"/>
                <a:gd name="adj3" fmla="val 1666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2800" dirty="0" smtClean="0"/>
                <a:t>Nyomjuk meg kétszer a billentyűzeten a</a:t>
              </a:r>
            </a:p>
            <a:p>
              <a:pPr algn="ctr"/>
              <a:endParaRPr lang="hu-HU" sz="2800" dirty="0" smtClean="0"/>
            </a:p>
            <a:p>
              <a:pPr algn="ctr"/>
              <a:endParaRPr lang="hu-HU" sz="2800" dirty="0" smtClean="0"/>
            </a:p>
            <a:p>
              <a:pPr algn="ctr"/>
              <a:r>
                <a:rPr lang="hu-HU" sz="2800" dirty="0" smtClean="0"/>
                <a:t>tabulátor gombot.</a:t>
              </a:r>
              <a:endParaRPr lang="hu-HU" sz="2800" dirty="0"/>
            </a:p>
          </p:txBody>
        </p:sp>
        <p:grpSp>
          <p:nvGrpSpPr>
            <p:cNvPr id="123" name="Csoportba foglalás 122"/>
            <p:cNvGrpSpPr/>
            <p:nvPr/>
          </p:nvGrpSpPr>
          <p:grpSpPr>
            <a:xfrm>
              <a:off x="1547664" y="4437112"/>
              <a:ext cx="1080120" cy="648072"/>
              <a:chOff x="683568" y="4509120"/>
              <a:chExt cx="1080120" cy="648072"/>
            </a:xfrm>
          </p:grpSpPr>
          <p:sp>
            <p:nvSpPr>
              <p:cNvPr id="124" name="Lekerekített téglalap 123"/>
              <p:cNvSpPr/>
              <p:nvPr/>
            </p:nvSpPr>
            <p:spPr>
              <a:xfrm>
                <a:off x="683568" y="4509120"/>
                <a:ext cx="1080120" cy="648072"/>
              </a:xfrm>
              <a:prstGeom prst="roundRect">
                <a:avLst/>
              </a:prstGeom>
              <a:solidFill>
                <a:schemeClr val="bg2"/>
              </a:solidFill>
              <a:effectLst>
                <a:outerShdw blurRad="50800" dist="38100" dir="2700000" sx="102000" sy="102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cxnSp>
            <p:nvCxnSpPr>
              <p:cNvPr id="125" name="Egyenes összekötő nyíllal 124"/>
              <p:cNvCxnSpPr/>
              <p:nvPr/>
            </p:nvCxnSpPr>
            <p:spPr>
              <a:xfrm>
                <a:off x="781761" y="4962770"/>
                <a:ext cx="883735" cy="1429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Egyenes összekötő nyíllal 125"/>
              <p:cNvCxnSpPr/>
              <p:nvPr/>
            </p:nvCxnSpPr>
            <p:spPr>
              <a:xfrm rot="10800000">
                <a:off x="781761" y="4703542"/>
                <a:ext cx="883735" cy="1429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4444E-6 -2.08092E-6 L -0.2361 -0.60832 " pathEditMode="relative" ptsTypes="AA">
                                      <p:cBhvr>
                                        <p:cTn id="14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3611 -0.60832 L 0.37414 -0.63445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5" y="-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7414 -0.63445 L 0.34271 -0.34081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" y="1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271 -0.34081 L 0.33472 -0.1100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1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0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3473 -0.11006 L 0.31111 0.03676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" y="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0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1111 0.02612 L 0.36632 -0.65573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" y="-3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0" presetClass="path" presetSubtype="0" accel="50000" decel="5000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7414 -0.63449 L 0.64983 -0.34121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" y="1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0" presetClass="path" presetSubtype="0" accel="50000" decel="5000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4184 -0.35185 L 0.50018 -0.12083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0" presetClass="path" presetSubtype="0" accel="50000" decel="5000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0816 -0.14151 L 0.32708 0.05757 " pathEditMode="relative" rAng="0" ptsTypes="AA">
                                      <p:cBhvr>
                                        <p:cTn id="101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" y="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0" presetClass="path" presetSubtype="0" accel="50000" decel="5000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191 0.02613 L 0.48438 0.11006 " pathEditMode="relative" rAng="0" ptsTypes="AA">
                                      <p:cBhvr>
                                        <p:cTn id="110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" y="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"/>
                            </p:stCondLst>
                            <p:childTnLst>
                              <p:par>
                                <p:cTn id="1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0" presetClass="path" presetSubtype="0" accel="50000" decel="50000" fill="hold" grpId="1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8437 0.11006 L -0.24028 -0.5193 " pathEditMode="relative" rAng="0" ptsTypes="AA">
                                      <p:cBhvr>
                                        <p:cTn id="157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2" y="-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-0.00301 L -0.01718 0.09248 " pathEditMode="relative" rAng="0" ptsTypes="AA">
                                      <p:cBhvr>
                                        <p:cTn id="161" dur="2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" y="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2000"/>
                            </p:stCondLst>
                            <p:childTnLst>
                              <p:par>
                                <p:cTn id="163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0" presetClass="path" presetSubtype="0" accel="50000" decel="50000" fill="hold" grpId="1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4027 -0.5193 L 0.35816 -0.64532 " pathEditMode="relative" rAng="0" ptsTypes="AA">
                                      <p:cBhvr>
                                        <p:cTn id="192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9" y="-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0" presetClass="path" presetSubtype="0" accel="50000" decel="50000" fill="hold" grpId="1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7414 -0.63445 L 0.51598 -0.35144 " pathEditMode="relative" rAng="0" ptsTypes="AA">
                                      <p:cBhvr>
                                        <p:cTn id="201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" y="1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6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0" presetClass="path" presetSubtype="0" accel="50000" decel="50000" fill="hold" grpId="1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1597 -0.35145 L 0.3507 -0.1207 " pathEditMode="relative" rAng="0" ptsTypes="AA">
                                      <p:cBhvr>
                                        <p:cTn id="210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" y="1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5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0" presetClass="path" presetSubtype="0" accel="50000" decel="50000" fill="hold" grpId="1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3472 -0.11006 L 0.32674 0.0682 " pathEditMode="relative" rAng="0" ptsTypes="AA">
                                      <p:cBhvr>
                                        <p:cTn id="219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4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0" presetClass="path" presetSubtype="0" accel="50000" decel="50000" fill="hold" grpId="1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1111 0.03676 L 0.48438 0.11006 " pathEditMode="relative" rAng="0" ptsTypes="AA">
                                      <p:cBhvr>
                                        <p:cTn id="228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3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6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4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9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0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2.08092E-6 L 0.19496 0.00624 " pathEditMode="relative" rAng="0" ptsTypes="AA">
                                      <p:cBhvr>
                                        <p:cTn id="252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6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73" grpId="0" animBg="1"/>
      <p:bldP spid="58" grpId="0"/>
      <p:bldP spid="58" grpId="1"/>
      <p:bldP spid="66" grpId="0" animBg="1"/>
      <p:bldP spid="66" grpId="1" animBg="1"/>
      <p:bldP spid="69" grpId="0"/>
      <p:bldP spid="69" grpId="1"/>
      <p:bldP spid="79" grpId="0"/>
      <p:bldP spid="89" grpId="0" animBg="1"/>
      <p:bldP spid="89" grpId="1" animBg="1"/>
      <p:bldP spid="113" grpId="0" animBg="1"/>
      <p:bldP spid="114" grpId="0" animBg="1"/>
      <p:bldP spid="118" grpId="0"/>
      <p:bldP spid="118" grpId="1"/>
      <p:bldP spid="119" grpId="0"/>
      <p:bldP spid="120" grpId="0" animBg="1"/>
      <p:bldP spid="120" grpId="1" animBg="1"/>
      <p:bldP spid="121" grpId="0" animBg="1"/>
      <p:bldP spid="121" grpId="1" animBg="1"/>
      <p:bldP spid="122" grpId="1"/>
      <p:bldP spid="122" grpId="2"/>
      <p:bldP spid="129" grpId="0" animBg="1"/>
      <p:bldP spid="62" grpId="0" animBg="1"/>
      <p:bldP spid="62" grpId="1" animBg="1"/>
      <p:bldP spid="62" grpId="2" animBg="1"/>
      <p:bldP spid="62" grpId="3" animBg="1"/>
      <p:bldP spid="62" grpId="4" animBg="1"/>
      <p:bldP spid="62" grpId="5" animBg="1"/>
      <p:bldP spid="62" grpId="6" animBg="1"/>
      <p:bldP spid="62" grpId="7" animBg="1"/>
      <p:bldP spid="62" grpId="8" animBg="1"/>
      <p:bldP spid="62" grpId="9" animBg="1"/>
      <p:bldP spid="62" grpId="10" animBg="1"/>
      <p:bldP spid="62" grpId="11" animBg="1"/>
      <p:bldP spid="62" grpId="12" animBg="1"/>
      <p:bldP spid="62" grpId="13" animBg="1"/>
      <p:bldP spid="62" grpId="14" animBg="1"/>
      <p:bldP spid="62" grpId="15" animBg="1"/>
      <p:bldP spid="136" grpId="0" animBg="1"/>
      <p:bldP spid="137" grpId="0" animBg="1"/>
      <p:bldP spid="138" grpId="0"/>
      <p:bldP spid="82" grpId="0" animBg="1"/>
      <p:bldP spid="82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Csoportba foglalás 56"/>
          <p:cNvGrpSpPr/>
          <p:nvPr/>
        </p:nvGrpSpPr>
        <p:grpSpPr>
          <a:xfrm>
            <a:off x="4788024" y="838622"/>
            <a:ext cx="4248472" cy="5949280"/>
            <a:chOff x="4716016" y="533822"/>
            <a:chExt cx="4248472" cy="5949280"/>
          </a:xfrm>
        </p:grpSpPr>
        <p:grpSp>
          <p:nvGrpSpPr>
            <p:cNvPr id="10" name="Csoportba foglalás 48"/>
            <p:cNvGrpSpPr/>
            <p:nvPr/>
          </p:nvGrpSpPr>
          <p:grpSpPr>
            <a:xfrm>
              <a:off x="4716016" y="533822"/>
              <a:ext cx="4248472" cy="5949280"/>
              <a:chOff x="4643136" y="1008112"/>
              <a:chExt cx="4248472" cy="5949280"/>
            </a:xfrm>
          </p:grpSpPr>
          <p:sp>
            <p:nvSpPr>
              <p:cNvPr id="4" name="Lekerekített téglalap 3"/>
              <p:cNvSpPr/>
              <p:nvPr/>
            </p:nvSpPr>
            <p:spPr>
              <a:xfrm>
                <a:off x="4643136" y="1008112"/>
                <a:ext cx="4248472" cy="5949280"/>
              </a:xfrm>
              <a:prstGeom prst="roundRect">
                <a:avLst>
                  <a:gd name="adj" fmla="val 5996"/>
                </a:avLst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grpSp>
            <p:nvGrpSpPr>
              <p:cNvPr id="19" name="Csoportba foglalás 42"/>
              <p:cNvGrpSpPr/>
              <p:nvPr/>
            </p:nvGrpSpPr>
            <p:grpSpPr>
              <a:xfrm>
                <a:off x="4717671" y="1028364"/>
                <a:ext cx="4173937" cy="4876292"/>
                <a:chOff x="4717671" y="1144996"/>
                <a:chExt cx="4173937" cy="4876292"/>
              </a:xfrm>
            </p:grpSpPr>
            <p:sp>
              <p:nvSpPr>
                <p:cNvPr id="5" name="Szövegdoboz 4"/>
                <p:cNvSpPr txBox="1"/>
                <p:nvPr/>
              </p:nvSpPr>
              <p:spPr>
                <a:xfrm>
                  <a:off x="4717671" y="1144996"/>
                  <a:ext cx="968950" cy="40395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hu-HU" dirty="0" smtClean="0"/>
                    <a:t>Pozíció:</a:t>
                  </a:r>
                  <a:endParaRPr lang="hu-HU" dirty="0"/>
                </a:p>
              </p:txBody>
            </p:sp>
            <p:sp>
              <p:nvSpPr>
                <p:cNvPr id="6" name="Szövegdoboz 5"/>
                <p:cNvSpPr txBox="1"/>
                <p:nvPr/>
              </p:nvSpPr>
              <p:spPr>
                <a:xfrm>
                  <a:off x="6879174" y="1144996"/>
                  <a:ext cx="1267088" cy="40395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hu-HU" dirty="0" smtClean="0"/>
                    <a:t>Alapérték:</a:t>
                  </a:r>
                  <a:endParaRPr lang="hu-HU" dirty="0"/>
                </a:p>
              </p:txBody>
            </p:sp>
            <p:grpSp>
              <p:nvGrpSpPr>
                <p:cNvPr id="30" name="Csoportba foglalás 41"/>
                <p:cNvGrpSpPr/>
                <p:nvPr/>
              </p:nvGrpSpPr>
              <p:grpSpPr>
                <a:xfrm>
                  <a:off x="4787152" y="1538790"/>
                  <a:ext cx="4104456" cy="4482498"/>
                  <a:chOff x="4787152" y="1538790"/>
                  <a:chExt cx="4104456" cy="4482498"/>
                </a:xfrm>
              </p:grpSpPr>
              <p:sp>
                <p:nvSpPr>
                  <p:cNvPr id="7" name="Téglalap 6"/>
                  <p:cNvSpPr/>
                  <p:nvPr/>
                </p:nvSpPr>
                <p:spPr>
                  <a:xfrm>
                    <a:off x="4866740" y="1538790"/>
                    <a:ext cx="1490692" cy="315035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/>
                  </a:p>
                </p:txBody>
              </p:sp>
              <p:sp>
                <p:nvSpPr>
                  <p:cNvPr id="8" name="Téglalap 7"/>
                  <p:cNvSpPr/>
                  <p:nvPr/>
                </p:nvSpPr>
                <p:spPr>
                  <a:xfrm>
                    <a:off x="4866740" y="1884960"/>
                    <a:ext cx="1490692" cy="1229005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/>
                  </a:p>
                </p:txBody>
              </p:sp>
              <p:sp>
                <p:nvSpPr>
                  <p:cNvPr id="9" name="Téglalap 8"/>
                  <p:cNvSpPr/>
                  <p:nvPr/>
                </p:nvSpPr>
                <p:spPr>
                  <a:xfrm>
                    <a:off x="6096590" y="1885574"/>
                    <a:ext cx="260842" cy="1220625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/>
                  </a:p>
                </p:txBody>
              </p:sp>
              <p:sp>
                <p:nvSpPr>
                  <p:cNvPr id="11" name="Háromszög 10"/>
                  <p:cNvSpPr/>
                  <p:nvPr/>
                </p:nvSpPr>
                <p:spPr>
                  <a:xfrm>
                    <a:off x="6148851" y="1932584"/>
                    <a:ext cx="149069" cy="157518"/>
                  </a:xfrm>
                  <a:prstGeom prst="triangl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/>
                  </a:p>
                </p:txBody>
              </p:sp>
              <p:sp>
                <p:nvSpPr>
                  <p:cNvPr id="12" name="Háromszög 11"/>
                  <p:cNvSpPr/>
                  <p:nvPr/>
                </p:nvSpPr>
                <p:spPr>
                  <a:xfrm rot="10800000">
                    <a:off x="6148852" y="2877688"/>
                    <a:ext cx="149069" cy="157518"/>
                  </a:xfrm>
                  <a:prstGeom prst="triangl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/>
                  </a:p>
                </p:txBody>
              </p:sp>
              <p:sp>
                <p:nvSpPr>
                  <p:cNvPr id="13" name="Téglalap 12"/>
                  <p:cNvSpPr/>
                  <p:nvPr/>
                </p:nvSpPr>
                <p:spPr>
                  <a:xfrm>
                    <a:off x="6953708" y="1538790"/>
                    <a:ext cx="1490692" cy="315035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hu-HU" dirty="0" smtClean="0">
                        <a:solidFill>
                          <a:schemeClr val="tx1"/>
                        </a:solidFill>
                      </a:rPr>
                      <a:t>1,25 cm</a:t>
                    </a:r>
                    <a:endParaRPr lang="hu-HU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4" name="Háromszög 13"/>
                  <p:cNvSpPr/>
                  <p:nvPr/>
                </p:nvSpPr>
                <p:spPr>
                  <a:xfrm>
                    <a:off x="8294822" y="1555411"/>
                    <a:ext cx="111789" cy="118125"/>
                  </a:xfrm>
                  <a:prstGeom prst="triangl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/>
                  </a:p>
                </p:txBody>
              </p:sp>
              <p:sp>
                <p:nvSpPr>
                  <p:cNvPr id="15" name="Háromszög 14"/>
                  <p:cNvSpPr/>
                  <p:nvPr/>
                </p:nvSpPr>
                <p:spPr>
                  <a:xfrm rot="10800000">
                    <a:off x="8294822" y="1728058"/>
                    <a:ext cx="111789" cy="118125"/>
                  </a:xfrm>
                  <a:prstGeom prst="triangl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/>
                  </a:p>
                </p:txBody>
              </p:sp>
              <p:sp>
                <p:nvSpPr>
                  <p:cNvPr id="16" name="Szövegdoboz 15"/>
                  <p:cNvSpPr txBox="1"/>
                  <p:nvPr/>
                </p:nvSpPr>
                <p:spPr>
                  <a:xfrm>
                    <a:off x="6581036" y="1932584"/>
                    <a:ext cx="2310572" cy="40395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hu-HU" dirty="0" smtClean="0"/>
                      <a:t>Törlendő tabulátorok:</a:t>
                    </a:r>
                    <a:endParaRPr lang="hu-HU" dirty="0"/>
                  </a:p>
                </p:txBody>
              </p:sp>
              <p:sp>
                <p:nvSpPr>
                  <p:cNvPr id="18" name="Téglalap 17"/>
                  <p:cNvSpPr/>
                  <p:nvPr/>
                </p:nvSpPr>
                <p:spPr>
                  <a:xfrm>
                    <a:off x="4792205" y="3554768"/>
                    <a:ext cx="3950334" cy="1023864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/>
                  </a:p>
                </p:txBody>
              </p:sp>
              <p:sp>
                <p:nvSpPr>
                  <p:cNvPr id="17" name="Szövegdoboz 16"/>
                  <p:cNvSpPr txBox="1"/>
                  <p:nvPr/>
                </p:nvSpPr>
                <p:spPr>
                  <a:xfrm>
                    <a:off x="4792205" y="3192724"/>
                    <a:ext cx="968950" cy="40395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hu-HU" dirty="0" smtClean="0"/>
                      <a:t>Igazítás</a:t>
                    </a:r>
                    <a:endParaRPr lang="hu-HU" dirty="0"/>
                  </a:p>
                </p:txBody>
              </p:sp>
              <p:sp>
                <p:nvSpPr>
                  <p:cNvPr id="20" name="Ellipszis 19"/>
                  <p:cNvSpPr/>
                  <p:nvPr/>
                </p:nvSpPr>
                <p:spPr>
                  <a:xfrm>
                    <a:off x="4941274" y="3665276"/>
                    <a:ext cx="149069" cy="157518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/>
                  </a:p>
                </p:txBody>
              </p:sp>
              <p:sp>
                <p:nvSpPr>
                  <p:cNvPr id="21" name="Ellipszis 20"/>
                  <p:cNvSpPr/>
                  <p:nvPr/>
                </p:nvSpPr>
                <p:spPr>
                  <a:xfrm>
                    <a:off x="6431966" y="3665276"/>
                    <a:ext cx="149069" cy="157518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/>
                  </a:p>
                </p:txBody>
              </p:sp>
              <p:sp>
                <p:nvSpPr>
                  <p:cNvPr id="22" name="Ellipszis 21"/>
                  <p:cNvSpPr/>
                  <p:nvPr/>
                </p:nvSpPr>
                <p:spPr>
                  <a:xfrm>
                    <a:off x="7698473" y="3665276"/>
                    <a:ext cx="149069" cy="157518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/>
                  </a:p>
                </p:txBody>
              </p:sp>
              <p:sp>
                <p:nvSpPr>
                  <p:cNvPr id="23" name="Ellipszis 22"/>
                  <p:cNvSpPr/>
                  <p:nvPr/>
                </p:nvSpPr>
                <p:spPr>
                  <a:xfrm>
                    <a:off x="4941274" y="4137829"/>
                    <a:ext cx="149069" cy="157518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/>
                  </a:p>
                </p:txBody>
              </p:sp>
              <p:sp>
                <p:nvSpPr>
                  <p:cNvPr id="24" name="Ellipszis 23"/>
                  <p:cNvSpPr/>
                  <p:nvPr/>
                </p:nvSpPr>
                <p:spPr>
                  <a:xfrm>
                    <a:off x="6431966" y="4137829"/>
                    <a:ext cx="149069" cy="157518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/>
                  </a:p>
                </p:txBody>
              </p:sp>
              <p:sp>
                <p:nvSpPr>
                  <p:cNvPr id="25" name="Szövegdoboz 24"/>
                  <p:cNvSpPr txBox="1"/>
                  <p:nvPr/>
                </p:nvSpPr>
                <p:spPr>
                  <a:xfrm>
                    <a:off x="5090344" y="3544605"/>
                    <a:ext cx="745346" cy="40395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hu-HU" dirty="0" smtClean="0"/>
                      <a:t>Balra</a:t>
                    </a:r>
                    <a:endParaRPr lang="hu-HU" dirty="0"/>
                  </a:p>
                </p:txBody>
              </p:sp>
              <p:sp>
                <p:nvSpPr>
                  <p:cNvPr id="26" name="Szövegdoboz 25"/>
                  <p:cNvSpPr txBox="1"/>
                  <p:nvPr/>
                </p:nvSpPr>
                <p:spPr>
                  <a:xfrm>
                    <a:off x="6581036" y="3544605"/>
                    <a:ext cx="1043484" cy="40395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hu-HU" dirty="0" smtClean="0"/>
                      <a:t>Középre</a:t>
                    </a:r>
                    <a:endParaRPr lang="hu-HU" dirty="0"/>
                  </a:p>
                </p:txBody>
              </p:sp>
              <p:sp>
                <p:nvSpPr>
                  <p:cNvPr id="27" name="Szövegdoboz 26"/>
                  <p:cNvSpPr txBox="1"/>
                  <p:nvPr/>
                </p:nvSpPr>
                <p:spPr>
                  <a:xfrm>
                    <a:off x="7848124" y="3539508"/>
                    <a:ext cx="1043484" cy="40395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hu-HU" dirty="0" smtClean="0"/>
                      <a:t>Jobbra</a:t>
                    </a:r>
                    <a:endParaRPr lang="hu-HU" dirty="0"/>
                  </a:p>
                </p:txBody>
              </p:sp>
              <p:sp>
                <p:nvSpPr>
                  <p:cNvPr id="28" name="Szövegdoboz 27"/>
                  <p:cNvSpPr txBox="1"/>
                  <p:nvPr/>
                </p:nvSpPr>
                <p:spPr>
                  <a:xfrm>
                    <a:off x="5082835" y="3986023"/>
                    <a:ext cx="1200062" cy="40395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hu-HU" dirty="0" smtClean="0"/>
                      <a:t>Decimális</a:t>
                    </a:r>
                    <a:endParaRPr lang="hu-HU" dirty="0"/>
                  </a:p>
                </p:txBody>
              </p:sp>
              <p:sp>
                <p:nvSpPr>
                  <p:cNvPr id="29" name="Szövegdoboz 28"/>
                  <p:cNvSpPr txBox="1"/>
                  <p:nvPr/>
                </p:nvSpPr>
                <p:spPr>
                  <a:xfrm>
                    <a:off x="6611082" y="3996186"/>
                    <a:ext cx="1043484" cy="40395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hu-HU" dirty="0" smtClean="0"/>
                      <a:t>Vonal</a:t>
                    </a:r>
                    <a:endParaRPr lang="hu-HU" dirty="0"/>
                  </a:p>
                </p:txBody>
              </p:sp>
              <p:sp>
                <p:nvSpPr>
                  <p:cNvPr id="31" name="Téglalap 30"/>
                  <p:cNvSpPr/>
                  <p:nvPr/>
                </p:nvSpPr>
                <p:spPr>
                  <a:xfrm>
                    <a:off x="4787152" y="4997424"/>
                    <a:ext cx="3950334" cy="1023864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/>
                  </a:p>
                </p:txBody>
              </p:sp>
              <p:sp>
                <p:nvSpPr>
                  <p:cNvPr id="32" name="Szövegdoboz 31"/>
                  <p:cNvSpPr txBox="1"/>
                  <p:nvPr/>
                </p:nvSpPr>
                <p:spPr>
                  <a:xfrm>
                    <a:off x="4787152" y="4635380"/>
                    <a:ext cx="96895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hu-HU" dirty="0" smtClean="0"/>
                      <a:t>Kitöltés</a:t>
                    </a:r>
                    <a:endParaRPr lang="hu-HU" dirty="0"/>
                  </a:p>
                </p:txBody>
              </p:sp>
              <p:sp>
                <p:nvSpPr>
                  <p:cNvPr id="33" name="Ellipszis 32"/>
                  <p:cNvSpPr/>
                  <p:nvPr/>
                </p:nvSpPr>
                <p:spPr>
                  <a:xfrm>
                    <a:off x="4936221" y="5107932"/>
                    <a:ext cx="149069" cy="157518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/>
                  </a:p>
                </p:txBody>
              </p:sp>
              <p:sp>
                <p:nvSpPr>
                  <p:cNvPr id="34" name="Ellipszis 33"/>
                  <p:cNvSpPr/>
                  <p:nvPr/>
                </p:nvSpPr>
                <p:spPr>
                  <a:xfrm>
                    <a:off x="6426913" y="5107932"/>
                    <a:ext cx="149069" cy="157518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/>
                  </a:p>
                </p:txBody>
              </p:sp>
              <p:sp>
                <p:nvSpPr>
                  <p:cNvPr id="35" name="Ellipszis 34"/>
                  <p:cNvSpPr/>
                  <p:nvPr/>
                </p:nvSpPr>
                <p:spPr>
                  <a:xfrm>
                    <a:off x="7693420" y="5107932"/>
                    <a:ext cx="149069" cy="157518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/>
                  </a:p>
                </p:txBody>
              </p:sp>
              <p:sp>
                <p:nvSpPr>
                  <p:cNvPr id="36" name="Ellipszis 35"/>
                  <p:cNvSpPr/>
                  <p:nvPr/>
                </p:nvSpPr>
                <p:spPr>
                  <a:xfrm>
                    <a:off x="4936221" y="5580485"/>
                    <a:ext cx="149069" cy="157518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/>
                  </a:p>
                </p:txBody>
              </p:sp>
              <p:sp>
                <p:nvSpPr>
                  <p:cNvPr id="37" name="Szövegdoboz 36"/>
                  <p:cNvSpPr txBox="1"/>
                  <p:nvPr/>
                </p:nvSpPr>
                <p:spPr>
                  <a:xfrm>
                    <a:off x="5085290" y="4987261"/>
                    <a:ext cx="107001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hu-HU" dirty="0" smtClean="0"/>
                      <a:t>1 Nincs</a:t>
                    </a:r>
                    <a:endParaRPr lang="hu-HU" dirty="0"/>
                  </a:p>
                </p:txBody>
              </p:sp>
              <p:sp>
                <p:nvSpPr>
                  <p:cNvPr id="38" name="Szövegdoboz 37"/>
                  <p:cNvSpPr txBox="1"/>
                  <p:nvPr/>
                </p:nvSpPr>
                <p:spPr>
                  <a:xfrm>
                    <a:off x="6575983" y="4987261"/>
                    <a:ext cx="104348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hu-HU" dirty="0" smtClean="0"/>
                      <a:t>2 ……….</a:t>
                    </a:r>
                    <a:endParaRPr lang="hu-HU" dirty="0"/>
                  </a:p>
                </p:txBody>
              </p:sp>
              <p:sp>
                <p:nvSpPr>
                  <p:cNvPr id="39" name="Szövegdoboz 38"/>
                  <p:cNvSpPr txBox="1"/>
                  <p:nvPr/>
                </p:nvSpPr>
                <p:spPr>
                  <a:xfrm>
                    <a:off x="7843071" y="4982164"/>
                    <a:ext cx="104348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hu-HU" dirty="0" smtClean="0"/>
                      <a:t>3 --------</a:t>
                    </a:r>
                    <a:endParaRPr lang="hu-HU" dirty="0"/>
                  </a:p>
                </p:txBody>
              </p:sp>
              <p:sp>
                <p:nvSpPr>
                  <p:cNvPr id="40" name="Szövegdoboz 39"/>
                  <p:cNvSpPr txBox="1"/>
                  <p:nvPr/>
                </p:nvSpPr>
                <p:spPr>
                  <a:xfrm>
                    <a:off x="5077782" y="5457707"/>
                    <a:ext cx="1200062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hu-HU" dirty="0" smtClean="0"/>
                      <a:t>4 _____</a:t>
                    </a:r>
                    <a:endParaRPr lang="hu-HU" dirty="0"/>
                  </a:p>
                </p:txBody>
              </p:sp>
            </p:grpSp>
          </p:grpSp>
          <p:sp>
            <p:nvSpPr>
              <p:cNvPr id="45" name="Lekerekített téglalap 44"/>
              <p:cNvSpPr/>
              <p:nvPr/>
            </p:nvSpPr>
            <p:spPr>
              <a:xfrm>
                <a:off x="4788024" y="6093296"/>
                <a:ext cx="1008112" cy="288032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hu-HU" dirty="0" smtClean="0">
                    <a:solidFill>
                      <a:schemeClr val="tx1"/>
                    </a:solidFill>
                  </a:rPr>
                  <a:t>Felvétel</a:t>
                </a:r>
                <a:endParaRPr lang="hu-HU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Lekerekített téglalap 45"/>
              <p:cNvSpPr/>
              <p:nvPr/>
            </p:nvSpPr>
            <p:spPr>
              <a:xfrm>
                <a:off x="5985266" y="6093296"/>
                <a:ext cx="1008112" cy="288032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hu-HU" dirty="0" smtClean="0">
                    <a:solidFill>
                      <a:schemeClr val="tx1"/>
                    </a:solidFill>
                  </a:rPr>
                  <a:t>Törlés</a:t>
                </a:r>
                <a:endParaRPr lang="hu-HU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Lekerekített téglalap 46"/>
              <p:cNvSpPr/>
              <p:nvPr/>
            </p:nvSpPr>
            <p:spPr>
              <a:xfrm>
                <a:off x="7164288" y="6093296"/>
                <a:ext cx="1548000" cy="288032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hu-HU" dirty="0" smtClean="0">
                    <a:solidFill>
                      <a:schemeClr val="tx1"/>
                    </a:solidFill>
                  </a:rPr>
                  <a:t>Összes törlése</a:t>
                </a:r>
                <a:endParaRPr lang="hu-HU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8" name="Lekerekített téglalap 47"/>
              <p:cNvSpPr/>
              <p:nvPr/>
            </p:nvSpPr>
            <p:spPr>
              <a:xfrm>
                <a:off x="6316668" y="6534508"/>
                <a:ext cx="1008112" cy="288032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hu-HU" dirty="0" smtClean="0">
                    <a:solidFill>
                      <a:schemeClr val="tx1"/>
                    </a:solidFill>
                  </a:rPr>
                  <a:t>OK</a:t>
                </a:r>
                <a:endParaRPr lang="hu-HU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0" name="Lekerekített téglalap 49"/>
            <p:cNvSpPr/>
            <p:nvPr/>
          </p:nvSpPr>
          <p:spPr>
            <a:xfrm>
              <a:off x="7538280" y="6064268"/>
              <a:ext cx="1008112" cy="28803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>
                  <a:solidFill>
                    <a:schemeClr val="tx1"/>
                  </a:solidFill>
                </a:rPr>
                <a:t>Mégse</a:t>
              </a:r>
              <a:endParaRPr lang="hu-HU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1" name="Csoportba foglalás 52"/>
          <p:cNvGrpSpPr/>
          <p:nvPr/>
        </p:nvGrpSpPr>
        <p:grpSpPr>
          <a:xfrm>
            <a:off x="72008" y="981024"/>
            <a:ext cx="4572000" cy="2231952"/>
            <a:chOff x="179512" y="2276872"/>
            <a:chExt cx="8712968" cy="2745905"/>
          </a:xfrm>
        </p:grpSpPr>
        <p:sp>
          <p:nvSpPr>
            <p:cNvPr id="55" name="Téglalap 54"/>
            <p:cNvSpPr/>
            <p:nvPr/>
          </p:nvSpPr>
          <p:spPr>
            <a:xfrm>
              <a:off x="179512" y="2276872"/>
              <a:ext cx="8712968" cy="27459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56" name="Téglalap 55"/>
            <p:cNvSpPr/>
            <p:nvPr/>
          </p:nvSpPr>
          <p:spPr>
            <a:xfrm>
              <a:off x="179512" y="2276872"/>
              <a:ext cx="8712968" cy="43684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1	2	3	4	5</a:t>
              </a:r>
              <a:endParaRPr lang="hu-HU" dirty="0"/>
            </a:p>
          </p:txBody>
        </p:sp>
      </p:grp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mtClean="0"/>
              <a:t>Űrlap készítése</a:t>
            </a:r>
            <a:endParaRPr lang="hu-HU" dirty="0"/>
          </a:p>
        </p:txBody>
      </p:sp>
      <p:sp>
        <p:nvSpPr>
          <p:cNvPr id="72" name="Tartalom helye 7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8" name="Szövegdoboz 57"/>
          <p:cNvSpPr txBox="1"/>
          <p:nvPr/>
        </p:nvSpPr>
        <p:spPr>
          <a:xfrm>
            <a:off x="5004048" y="119675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5</a:t>
            </a:r>
            <a:endParaRPr lang="hu-HU" b="1" dirty="0"/>
          </a:p>
        </p:txBody>
      </p:sp>
      <p:sp>
        <p:nvSpPr>
          <p:cNvPr id="66" name="Ellipszis 65"/>
          <p:cNvSpPr/>
          <p:nvPr/>
        </p:nvSpPr>
        <p:spPr>
          <a:xfrm>
            <a:off x="7812360" y="3356992"/>
            <a:ext cx="216024" cy="21602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9" name="Szövegdoboz 68"/>
          <p:cNvSpPr txBox="1"/>
          <p:nvPr/>
        </p:nvSpPr>
        <p:spPr>
          <a:xfrm>
            <a:off x="5004048" y="157130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5 CM</a:t>
            </a:r>
            <a:endParaRPr lang="hu-HU" b="1" dirty="0"/>
          </a:p>
        </p:txBody>
      </p:sp>
      <p:sp>
        <p:nvSpPr>
          <p:cNvPr id="121" name="Ellipszis 120"/>
          <p:cNvSpPr/>
          <p:nvPr/>
        </p:nvSpPr>
        <p:spPr>
          <a:xfrm>
            <a:off x="5047590" y="5229200"/>
            <a:ext cx="216024" cy="21602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9" name="Lekerekített téglalap feliratnak 128"/>
          <p:cNvSpPr/>
          <p:nvPr/>
        </p:nvSpPr>
        <p:spPr>
          <a:xfrm>
            <a:off x="1619672" y="4005064"/>
            <a:ext cx="2880320" cy="1512168"/>
          </a:xfrm>
          <a:prstGeom prst="wedgeRoundRectCallout">
            <a:avLst>
              <a:gd name="adj1" fmla="val -63105"/>
              <a:gd name="adj2" fmla="val -112546"/>
              <a:gd name="adj3" fmla="val 16667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smtClean="0"/>
              <a:t>Jelöljük ki az összes sort.</a:t>
            </a:r>
            <a:endParaRPr lang="hu-HU" sz="2800" dirty="0"/>
          </a:p>
        </p:txBody>
      </p:sp>
      <p:grpSp>
        <p:nvGrpSpPr>
          <p:cNvPr id="52" name="Csoportba foglalás 20"/>
          <p:cNvGrpSpPr/>
          <p:nvPr/>
        </p:nvGrpSpPr>
        <p:grpSpPr>
          <a:xfrm>
            <a:off x="3995936" y="1038222"/>
            <a:ext cx="252000" cy="187558"/>
            <a:chOff x="1646062" y="4998662"/>
            <a:chExt cx="252000" cy="187558"/>
          </a:xfrm>
        </p:grpSpPr>
        <p:cxnSp>
          <p:nvCxnSpPr>
            <p:cNvPr id="140" name="Egyenes összekötő 139"/>
            <p:cNvCxnSpPr/>
            <p:nvPr/>
          </p:nvCxnSpPr>
          <p:spPr>
            <a:xfrm rot="16200000">
              <a:off x="1766214" y="5088662"/>
              <a:ext cx="180000" cy="0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Egyenes összekötő 140"/>
            <p:cNvCxnSpPr/>
            <p:nvPr/>
          </p:nvCxnSpPr>
          <p:spPr>
            <a:xfrm>
              <a:off x="1646062" y="5186220"/>
              <a:ext cx="252000" cy="0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6" name="Téglalap 95"/>
          <p:cNvSpPr/>
          <p:nvPr/>
        </p:nvSpPr>
        <p:spPr>
          <a:xfrm>
            <a:off x="144016" y="1484784"/>
            <a:ext cx="4125438" cy="158417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4" name="Szövegdoboz 93"/>
          <p:cNvSpPr txBox="1"/>
          <p:nvPr/>
        </p:nvSpPr>
        <p:spPr>
          <a:xfrm>
            <a:off x="179512" y="1484784"/>
            <a:ext cx="36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Név:</a:t>
            </a:r>
          </a:p>
          <a:p>
            <a:r>
              <a:rPr lang="hu-HU" sz="2400" dirty="0" smtClean="0"/>
              <a:t>Osztály:</a:t>
            </a:r>
          </a:p>
          <a:p>
            <a:r>
              <a:rPr lang="hu-HU" sz="2400" dirty="0" smtClean="0"/>
              <a:t>Javaslat:</a:t>
            </a:r>
            <a:endParaRPr lang="hu-HU" sz="2400" dirty="0"/>
          </a:p>
        </p:txBody>
      </p:sp>
      <p:sp>
        <p:nvSpPr>
          <p:cNvPr id="95" name="Szövegdoboz 94"/>
          <p:cNvSpPr txBox="1"/>
          <p:nvPr/>
        </p:nvSpPr>
        <p:spPr>
          <a:xfrm>
            <a:off x="179512" y="1484786"/>
            <a:ext cx="42484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Név: ______________________</a:t>
            </a:r>
          </a:p>
          <a:p>
            <a:r>
              <a:rPr lang="hu-HU" sz="2400" dirty="0" smtClean="0"/>
              <a:t>Osztály:  ___________________</a:t>
            </a:r>
          </a:p>
          <a:p>
            <a:r>
              <a:rPr lang="hu-HU" sz="2400" dirty="0" smtClean="0"/>
              <a:t>Javaslat: ___________________</a:t>
            </a:r>
          </a:p>
          <a:p>
            <a:r>
              <a:rPr lang="hu-HU" sz="2400" dirty="0" smtClean="0"/>
              <a:t>__________________________</a:t>
            </a:r>
            <a:endParaRPr lang="hu-HU" sz="2400" dirty="0"/>
          </a:p>
        </p:txBody>
      </p:sp>
      <p:sp>
        <p:nvSpPr>
          <p:cNvPr id="62" name="Felfelé nyíl 61"/>
          <p:cNvSpPr/>
          <p:nvPr/>
        </p:nvSpPr>
        <p:spPr>
          <a:xfrm rot="18463646">
            <a:off x="2276898" y="5565112"/>
            <a:ext cx="629761" cy="696330"/>
          </a:xfrm>
          <a:prstGeom prst="upArrow">
            <a:avLst>
              <a:gd name="adj1" fmla="val 23121"/>
              <a:gd name="adj2" fmla="val 64704"/>
            </a:avLst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3" name="Jobbra nyíl 112"/>
          <p:cNvSpPr/>
          <p:nvPr/>
        </p:nvSpPr>
        <p:spPr>
          <a:xfrm>
            <a:off x="2123728" y="1542278"/>
            <a:ext cx="360040" cy="288032"/>
          </a:xfrm>
          <a:prstGeom prst="rightArrow">
            <a:avLst>
              <a:gd name="adj1" fmla="val 32363"/>
              <a:gd name="adj2" fmla="val 5352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3" name="Jobbra nyíl 102"/>
          <p:cNvSpPr/>
          <p:nvPr/>
        </p:nvSpPr>
        <p:spPr>
          <a:xfrm>
            <a:off x="2123728" y="1916832"/>
            <a:ext cx="360040" cy="288032"/>
          </a:xfrm>
          <a:prstGeom prst="rightArrow">
            <a:avLst>
              <a:gd name="adj1" fmla="val 32363"/>
              <a:gd name="adj2" fmla="val 5352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4" name="Jobbra nyíl 103"/>
          <p:cNvSpPr/>
          <p:nvPr/>
        </p:nvSpPr>
        <p:spPr>
          <a:xfrm>
            <a:off x="2123728" y="2276872"/>
            <a:ext cx="360040" cy="288032"/>
          </a:xfrm>
          <a:prstGeom prst="rightArrow">
            <a:avLst>
              <a:gd name="adj1" fmla="val 32363"/>
              <a:gd name="adj2" fmla="val 5352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5" name="Jobbra nyíl 104"/>
          <p:cNvSpPr/>
          <p:nvPr/>
        </p:nvSpPr>
        <p:spPr>
          <a:xfrm>
            <a:off x="1475656" y="2636912"/>
            <a:ext cx="360040" cy="288032"/>
          </a:xfrm>
          <a:prstGeom prst="rightArrow">
            <a:avLst>
              <a:gd name="adj1" fmla="val 32363"/>
              <a:gd name="adj2" fmla="val 5352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pSp>
        <p:nvGrpSpPr>
          <p:cNvPr id="97" name="Csoportba foglalás 96"/>
          <p:cNvGrpSpPr/>
          <p:nvPr/>
        </p:nvGrpSpPr>
        <p:grpSpPr>
          <a:xfrm>
            <a:off x="323528" y="3789040"/>
            <a:ext cx="3672408" cy="2880320"/>
            <a:chOff x="395536" y="3068960"/>
            <a:chExt cx="3672408" cy="2880320"/>
          </a:xfrm>
        </p:grpSpPr>
        <p:sp>
          <p:nvSpPr>
            <p:cNvPr id="98" name="Lekerekített téglalap feliratnak 97"/>
            <p:cNvSpPr/>
            <p:nvPr/>
          </p:nvSpPr>
          <p:spPr>
            <a:xfrm>
              <a:off x="395536" y="3068960"/>
              <a:ext cx="3672408" cy="2880320"/>
            </a:xfrm>
            <a:prstGeom prst="wedgeRoundRectCallout">
              <a:avLst>
                <a:gd name="adj1" fmla="val -12595"/>
                <a:gd name="adj2" fmla="val -73457"/>
                <a:gd name="adj3" fmla="val 1666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2800" dirty="0" smtClean="0"/>
                <a:t>Minden sor végén nyomjuk meg a billentyűzet</a:t>
              </a:r>
            </a:p>
            <a:p>
              <a:pPr algn="ctr"/>
              <a:endParaRPr lang="hu-HU" sz="2800" dirty="0" smtClean="0"/>
            </a:p>
            <a:p>
              <a:pPr algn="ctr"/>
              <a:endParaRPr lang="hu-HU" sz="2800" dirty="0" smtClean="0"/>
            </a:p>
            <a:p>
              <a:pPr algn="ctr"/>
              <a:r>
                <a:rPr lang="hu-HU" sz="2800" dirty="0" smtClean="0"/>
                <a:t>tabulátor gombját.</a:t>
              </a:r>
              <a:endParaRPr lang="hu-HU" sz="2800" dirty="0"/>
            </a:p>
          </p:txBody>
        </p:sp>
        <p:grpSp>
          <p:nvGrpSpPr>
            <p:cNvPr id="99" name="Csoportba foglalás 122"/>
            <p:cNvGrpSpPr/>
            <p:nvPr/>
          </p:nvGrpSpPr>
          <p:grpSpPr>
            <a:xfrm>
              <a:off x="1547664" y="4624670"/>
              <a:ext cx="1080120" cy="648072"/>
              <a:chOff x="683568" y="4696678"/>
              <a:chExt cx="1080120" cy="648072"/>
            </a:xfrm>
          </p:grpSpPr>
          <p:sp>
            <p:nvSpPr>
              <p:cNvPr id="100" name="Lekerekített téglalap 99"/>
              <p:cNvSpPr/>
              <p:nvPr/>
            </p:nvSpPr>
            <p:spPr>
              <a:xfrm>
                <a:off x="683568" y="4696678"/>
                <a:ext cx="1080120" cy="648072"/>
              </a:xfrm>
              <a:prstGeom prst="roundRect">
                <a:avLst/>
              </a:prstGeom>
              <a:solidFill>
                <a:schemeClr val="bg2"/>
              </a:solidFill>
              <a:effectLst>
                <a:outerShdw blurRad="50800" dist="38100" dir="2700000" sx="102000" sy="102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cxnSp>
            <p:nvCxnSpPr>
              <p:cNvPr id="101" name="Egyenes összekötő nyíllal 100"/>
              <p:cNvCxnSpPr/>
              <p:nvPr/>
            </p:nvCxnSpPr>
            <p:spPr>
              <a:xfrm>
                <a:off x="781761" y="5127297"/>
                <a:ext cx="883735" cy="1429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Egyenes összekötő nyíllal 101"/>
              <p:cNvCxnSpPr/>
              <p:nvPr/>
            </p:nvCxnSpPr>
            <p:spPr>
              <a:xfrm rot="10800000">
                <a:off x="781761" y="4868069"/>
                <a:ext cx="883735" cy="1429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4444E-6 -2.08092E-6 L -0.25989 -0.62913 " pathEditMode="relative" ptsTypes="AA">
                                      <p:cBhvr>
                                        <p:cTn id="14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99 -0.62913 C -0.08021 -0.54589 0.09966 -0.46242 0.13369 -0.4326 C 0.16771 -0.40277 -0.02987 -0.45133 -0.05521 -0.44948 C -0.08056 -0.44763 -0.00694 -0.42335 -0.01875 -0.42196 C -0.03073 -0.42057 -0.07865 -0.43098 -0.12657 -0.44115 " pathEditMode="relative" rAng="0" ptsTypes="aaaaA">
                                      <p:cBhvr>
                                        <p:cTn id="17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4" y="113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656 -0.44115 L 0.37414 -0.63445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" y="-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7414 -0.63445 L 0.65764 -0.34081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" y="1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5764 -0.34081 L 0.35833 -0.04717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0" y="1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834 -0.04717 L 0.32691 0.05757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" y="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0" presetClass="path" presetSubtype="0" accel="50000" decel="5000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2691 0.05757 L 0.50799 0.09965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" y="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000"/>
                            </p:stCondLst>
                            <p:childTnLst>
                              <p:par>
                                <p:cTn id="9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000"/>
                            </p:stCondLst>
                            <p:childTnLst>
                              <p:par>
                                <p:cTn id="10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66" grpId="0" animBg="1"/>
      <p:bldP spid="69" grpId="0"/>
      <p:bldP spid="121" grpId="0" animBg="1"/>
      <p:bldP spid="129" grpId="0" animBg="1"/>
      <p:bldP spid="129" grpId="1" animBg="1"/>
      <p:bldP spid="96" grpId="0" animBg="1"/>
      <p:bldP spid="96" grpId="1" animBg="1"/>
      <p:bldP spid="95" grpId="0"/>
      <p:bldP spid="62" grpId="0" animBg="1"/>
      <p:bldP spid="62" grpId="1" animBg="1"/>
      <p:bldP spid="62" grpId="2" animBg="1"/>
      <p:bldP spid="62" grpId="3" animBg="1"/>
      <p:bldP spid="62" grpId="4" animBg="1"/>
      <p:bldP spid="62" grpId="5" animBg="1"/>
      <p:bldP spid="62" grpId="6" animBg="1"/>
      <p:bldP spid="113" grpId="0" animBg="1"/>
      <p:bldP spid="103" grpId="0" animBg="1"/>
      <p:bldP spid="104" grpId="0" animBg="1"/>
      <p:bldP spid="10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doboz 7"/>
          <p:cNvSpPr txBox="1"/>
          <p:nvPr/>
        </p:nvSpPr>
        <p:spPr>
          <a:xfrm>
            <a:off x="0" y="2951947"/>
            <a:ext cx="9144000" cy="95410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chemeClr val="bg1"/>
                </a:solidFill>
              </a:rPr>
              <a:t>Szerkeszd meg tabulátorok segítségével Vargha Ágnes  – Ház című képversét! </a:t>
            </a:r>
            <a:endParaRPr lang="hu-HU" sz="2800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t="6887" b="9421"/>
          <a:stretch>
            <a:fillRect/>
          </a:stretch>
        </p:blipFill>
        <p:spPr bwMode="auto">
          <a:xfrm>
            <a:off x="2339752" y="1628800"/>
            <a:ext cx="4464496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Feladat</a:t>
            </a:r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11248" y="6466352"/>
            <a:ext cx="4776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Forrás</a:t>
            </a:r>
            <a:r>
              <a:rPr lang="hu-HU" dirty="0" smtClean="0"/>
              <a:t>: </a:t>
            </a:r>
            <a:r>
              <a:rPr lang="hu-HU" dirty="0" smtClean="0">
                <a:hlinkClick r:id="rId4"/>
              </a:rPr>
              <a:t>http</a:t>
            </a:r>
            <a:r>
              <a:rPr lang="hu-HU" dirty="0" smtClean="0">
                <a:hlinkClick r:id="rId4"/>
              </a:rPr>
              <a:t>://koteltancos.uw.hu/kepversek.html</a:t>
            </a:r>
            <a:endParaRPr lang="hu-HU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00463 L 0 -0.3379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4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4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2"/>
          <p:cNvSpPr>
            <a:spLocks noGrp="1"/>
          </p:cNvSpPr>
          <p:nvPr>
            <p:ph idx="1"/>
          </p:nvPr>
        </p:nvSpPr>
        <p:spPr>
          <a:xfrm>
            <a:off x="0" y="2467744"/>
            <a:ext cx="9144000" cy="1922512"/>
          </a:xfrm>
          <a:solidFill>
            <a:srgbClr val="FFFF99"/>
          </a:solidFill>
        </p:spPr>
        <p:txBody>
          <a:bodyPr>
            <a:noAutofit/>
          </a:bodyPr>
          <a:lstStyle/>
          <a:p>
            <a:pPr algn="ctr">
              <a:buNone/>
            </a:pPr>
            <a:r>
              <a:rPr lang="hu-HU" sz="6000" dirty="0" smtClean="0"/>
              <a:t>Sok sikert kívánok a tabulátorok használatához!</a:t>
            </a:r>
            <a:endParaRPr lang="hu-HU" sz="60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Mire jók a tabulátorok?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1094011"/>
            <a:ext cx="5184576" cy="52153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b="1" dirty="0" smtClean="0"/>
              <a:t>Lehetőséget nyújtanak </a:t>
            </a:r>
          </a:p>
          <a:p>
            <a:pPr marL="722313">
              <a:spcBef>
                <a:spcPts val="1800"/>
              </a:spcBef>
            </a:pPr>
            <a:r>
              <a:rPr lang="hu-HU" dirty="0" smtClean="0"/>
              <a:t>az adott szövegrészek bekezdésenkénti pozícionálására,</a:t>
            </a:r>
          </a:p>
          <a:p>
            <a:pPr marL="722313">
              <a:spcBef>
                <a:spcPts val="1800"/>
              </a:spcBef>
            </a:pPr>
            <a:r>
              <a:rPr lang="hu-HU" dirty="0" smtClean="0"/>
              <a:t>számok, szavak oszlopokba rendezésére,</a:t>
            </a:r>
          </a:p>
          <a:p>
            <a:pPr marL="722313">
              <a:spcBef>
                <a:spcPts val="1800"/>
              </a:spcBef>
            </a:pPr>
            <a:r>
              <a:rPr lang="hu-HU" dirty="0" smtClean="0"/>
              <a:t>különböző helykitöltők alkalmazására.</a:t>
            </a:r>
          </a:p>
        </p:txBody>
      </p:sp>
      <p:grpSp>
        <p:nvGrpSpPr>
          <p:cNvPr id="7" name="Csoportba foglalás 6"/>
          <p:cNvGrpSpPr/>
          <p:nvPr/>
        </p:nvGrpSpPr>
        <p:grpSpPr>
          <a:xfrm>
            <a:off x="5508104" y="2420888"/>
            <a:ext cx="3096344" cy="2016224"/>
            <a:chOff x="6228184" y="2276872"/>
            <a:chExt cx="1080120" cy="648072"/>
          </a:xfrm>
        </p:grpSpPr>
        <p:sp>
          <p:nvSpPr>
            <p:cNvPr id="4" name="Lekerekített téglalap 3"/>
            <p:cNvSpPr/>
            <p:nvPr/>
          </p:nvSpPr>
          <p:spPr>
            <a:xfrm>
              <a:off x="6228184" y="2276872"/>
              <a:ext cx="1080120" cy="648072"/>
            </a:xfrm>
            <a:prstGeom prst="roundRect">
              <a:avLst/>
            </a:prstGeom>
            <a:solidFill>
              <a:schemeClr val="bg2"/>
            </a:solidFill>
            <a:effectLst>
              <a:outerShdw blurRad="50800" dist="38100" dir="2700000" sx="102000" sy="102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cxnSp>
          <p:nvCxnSpPr>
            <p:cNvPr id="5" name="Egyenes összekötő nyíllal 4"/>
            <p:cNvCxnSpPr/>
            <p:nvPr/>
          </p:nvCxnSpPr>
          <p:spPr>
            <a:xfrm>
              <a:off x="6326377" y="2730522"/>
              <a:ext cx="883735" cy="1429"/>
            </a:xfrm>
            <a:prstGeom prst="straightConnector1">
              <a:avLst/>
            </a:prstGeom>
            <a:ln w="635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Egyenes összekötő nyíllal 5"/>
            <p:cNvCxnSpPr/>
            <p:nvPr/>
          </p:nvCxnSpPr>
          <p:spPr>
            <a:xfrm rot="10800000">
              <a:off x="6326377" y="2471294"/>
              <a:ext cx="883735" cy="1429"/>
            </a:xfrm>
            <a:prstGeom prst="straightConnector1">
              <a:avLst/>
            </a:prstGeom>
            <a:ln w="635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Jelölésük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395536" y="1196752"/>
          <a:ext cx="8229600" cy="477863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4320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800" b="1" dirty="0" smtClean="0">
                          <a:solidFill>
                            <a:schemeClr val="bg1"/>
                          </a:solidFill>
                        </a:rPr>
                        <a:t>Jel</a:t>
                      </a:r>
                      <a:endParaRPr lang="hu-HU" sz="2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b="1" dirty="0" smtClean="0">
                          <a:solidFill>
                            <a:schemeClr val="bg1"/>
                          </a:solidFill>
                        </a:rPr>
                        <a:t>Típus</a:t>
                      </a:r>
                      <a:endParaRPr lang="hu-HU" sz="2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</a:tr>
              <a:tr h="852095">
                <a:tc>
                  <a:txBody>
                    <a:bodyPr/>
                    <a:lstStyle/>
                    <a:p>
                      <a:pPr algn="ctr"/>
                      <a:endParaRPr lang="hu-HU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</a:tr>
              <a:tr h="852095">
                <a:tc>
                  <a:txBody>
                    <a:bodyPr/>
                    <a:lstStyle/>
                    <a:p>
                      <a:pPr algn="ctr"/>
                      <a:endParaRPr lang="hu-HU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</a:tr>
              <a:tr h="852095">
                <a:tc>
                  <a:txBody>
                    <a:bodyPr/>
                    <a:lstStyle/>
                    <a:p>
                      <a:pPr algn="ctr"/>
                      <a:endParaRPr lang="hu-HU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</a:tr>
              <a:tr h="852095">
                <a:tc>
                  <a:txBody>
                    <a:bodyPr/>
                    <a:lstStyle/>
                    <a:p>
                      <a:pPr algn="ctr"/>
                      <a:endParaRPr lang="hu-HU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</a:tr>
              <a:tr h="852095">
                <a:tc>
                  <a:txBody>
                    <a:bodyPr/>
                    <a:lstStyle/>
                    <a:p>
                      <a:pPr algn="ctr"/>
                      <a:endParaRPr lang="hu-HU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28" name="Csoportba foglalás 27"/>
          <p:cNvGrpSpPr/>
          <p:nvPr/>
        </p:nvGrpSpPr>
        <p:grpSpPr>
          <a:xfrm>
            <a:off x="2169889" y="1818608"/>
            <a:ext cx="6445607" cy="648000"/>
            <a:chOff x="2169889" y="1818608"/>
            <a:chExt cx="6445607" cy="648000"/>
          </a:xfrm>
        </p:grpSpPr>
        <p:grpSp>
          <p:nvGrpSpPr>
            <p:cNvPr id="5" name="Csoportba foglalás 4"/>
            <p:cNvGrpSpPr>
              <a:grpSpLocks noChangeAspect="1"/>
            </p:cNvGrpSpPr>
            <p:nvPr/>
          </p:nvGrpSpPr>
          <p:grpSpPr>
            <a:xfrm>
              <a:off x="2169889" y="1818608"/>
              <a:ext cx="673919" cy="648000"/>
              <a:chOff x="1043813" y="2979950"/>
              <a:chExt cx="1872207" cy="1800200"/>
            </a:xfrm>
          </p:grpSpPr>
          <p:cxnSp>
            <p:nvCxnSpPr>
              <p:cNvPr id="6" name="Egyenes összekötő 5"/>
              <p:cNvCxnSpPr/>
              <p:nvPr/>
            </p:nvCxnSpPr>
            <p:spPr>
              <a:xfrm rot="5400000">
                <a:off x="287524" y="3880050"/>
                <a:ext cx="1800200" cy="0"/>
              </a:xfrm>
              <a:prstGeom prst="line">
                <a:avLst/>
              </a:prstGeom>
              <a:ln w="165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Egyenes összekötő 6"/>
              <p:cNvCxnSpPr/>
              <p:nvPr/>
            </p:nvCxnSpPr>
            <p:spPr>
              <a:xfrm rot="10800000">
                <a:off x="1043813" y="4581128"/>
                <a:ext cx="1872207" cy="0"/>
              </a:xfrm>
              <a:prstGeom prst="line">
                <a:avLst/>
              </a:prstGeom>
              <a:ln w="165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Szövegdoboz 22"/>
            <p:cNvSpPr txBox="1"/>
            <p:nvPr/>
          </p:nvSpPr>
          <p:spPr>
            <a:xfrm>
              <a:off x="4511040" y="1860064"/>
              <a:ext cx="41044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2800" dirty="0" smtClean="0">
                  <a:solidFill>
                    <a:sysClr val="windowText" lastClr="000000"/>
                  </a:solidFill>
                </a:rPr>
                <a:t>Balra igazított</a:t>
              </a:r>
              <a:endParaRPr lang="hu-HU" sz="2800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32" name="Csoportba foglalás 31"/>
          <p:cNvGrpSpPr/>
          <p:nvPr/>
        </p:nvGrpSpPr>
        <p:grpSpPr>
          <a:xfrm>
            <a:off x="2453288" y="5229272"/>
            <a:ext cx="6166400" cy="648000"/>
            <a:chOff x="2453288" y="5229272"/>
            <a:chExt cx="6166400" cy="648000"/>
          </a:xfrm>
        </p:grpSpPr>
        <p:cxnSp>
          <p:nvCxnSpPr>
            <p:cNvPr id="22" name="Egyenes összekötő 21"/>
            <p:cNvCxnSpPr/>
            <p:nvPr/>
          </p:nvCxnSpPr>
          <p:spPr>
            <a:xfrm rot="5400000">
              <a:off x="2129288" y="5553272"/>
              <a:ext cx="648000" cy="0"/>
            </a:xfrm>
            <a:prstGeom prst="line">
              <a:avLst/>
            </a:prstGeom>
            <a:ln w="165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Szövegdoboz 23"/>
            <p:cNvSpPr txBox="1"/>
            <p:nvPr/>
          </p:nvSpPr>
          <p:spPr>
            <a:xfrm>
              <a:off x="4515232" y="5282044"/>
              <a:ext cx="41044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2800" dirty="0" smtClean="0">
                  <a:solidFill>
                    <a:sysClr val="windowText" lastClr="000000"/>
                  </a:solidFill>
                </a:rPr>
                <a:t>Vonal</a:t>
              </a:r>
              <a:endParaRPr lang="hu-HU" sz="2800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29" name="Csoportba foglalás 28"/>
          <p:cNvGrpSpPr/>
          <p:nvPr/>
        </p:nvGrpSpPr>
        <p:grpSpPr>
          <a:xfrm>
            <a:off x="2154208" y="2678512"/>
            <a:ext cx="6461288" cy="648000"/>
            <a:chOff x="2154208" y="2678512"/>
            <a:chExt cx="6461288" cy="648000"/>
          </a:xfrm>
        </p:grpSpPr>
        <p:grpSp>
          <p:nvGrpSpPr>
            <p:cNvPr id="12" name="Csoportba foglalás 11"/>
            <p:cNvGrpSpPr>
              <a:grpSpLocks noChangeAspect="1"/>
            </p:cNvGrpSpPr>
            <p:nvPr/>
          </p:nvGrpSpPr>
          <p:grpSpPr>
            <a:xfrm>
              <a:off x="2154208" y="2678512"/>
              <a:ext cx="673919" cy="648000"/>
              <a:chOff x="1043813" y="2979950"/>
              <a:chExt cx="1872207" cy="1800200"/>
            </a:xfrm>
          </p:grpSpPr>
          <p:cxnSp>
            <p:nvCxnSpPr>
              <p:cNvPr id="13" name="Egyenes összekötő 12"/>
              <p:cNvCxnSpPr/>
              <p:nvPr/>
            </p:nvCxnSpPr>
            <p:spPr>
              <a:xfrm rot="5400000">
                <a:off x="1828746" y="3880050"/>
                <a:ext cx="1800200" cy="0"/>
              </a:xfrm>
              <a:prstGeom prst="line">
                <a:avLst/>
              </a:prstGeom>
              <a:ln w="165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Egyenes összekötő 13"/>
              <p:cNvCxnSpPr/>
              <p:nvPr/>
            </p:nvCxnSpPr>
            <p:spPr>
              <a:xfrm rot="10800000">
                <a:off x="1043813" y="4581128"/>
                <a:ext cx="1872207" cy="0"/>
              </a:xfrm>
              <a:prstGeom prst="line">
                <a:avLst/>
              </a:prstGeom>
              <a:ln w="165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Szövegdoboz 24"/>
            <p:cNvSpPr txBox="1"/>
            <p:nvPr/>
          </p:nvSpPr>
          <p:spPr>
            <a:xfrm>
              <a:off x="4511040" y="2708920"/>
              <a:ext cx="41044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2800" dirty="0" smtClean="0">
                  <a:solidFill>
                    <a:sysClr val="windowText" lastClr="000000"/>
                  </a:solidFill>
                </a:rPr>
                <a:t>Jobbra igazított</a:t>
              </a:r>
              <a:endParaRPr lang="hu-HU" sz="2800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33" name="Csoportba foglalás 32"/>
          <p:cNvGrpSpPr/>
          <p:nvPr/>
        </p:nvGrpSpPr>
        <p:grpSpPr>
          <a:xfrm>
            <a:off x="2134776" y="4365176"/>
            <a:ext cx="6484912" cy="648000"/>
            <a:chOff x="2134776" y="4365176"/>
            <a:chExt cx="6484912" cy="648000"/>
          </a:xfrm>
        </p:grpSpPr>
        <p:sp>
          <p:nvSpPr>
            <p:cNvPr id="21" name="Ellipszis 20"/>
            <p:cNvSpPr/>
            <p:nvPr/>
          </p:nvSpPr>
          <p:spPr>
            <a:xfrm>
              <a:off x="2586256" y="4545144"/>
              <a:ext cx="180000" cy="180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grpSp>
          <p:nvGrpSpPr>
            <p:cNvPr id="31" name="Csoportba foglalás 30"/>
            <p:cNvGrpSpPr/>
            <p:nvPr/>
          </p:nvGrpSpPr>
          <p:grpSpPr>
            <a:xfrm>
              <a:off x="2134776" y="4365176"/>
              <a:ext cx="6484912" cy="648000"/>
              <a:chOff x="2134776" y="4365176"/>
              <a:chExt cx="6484912" cy="648000"/>
            </a:xfrm>
          </p:grpSpPr>
          <p:grpSp>
            <p:nvGrpSpPr>
              <p:cNvPr id="18" name="Csoportba foglalás 17"/>
              <p:cNvGrpSpPr>
                <a:grpSpLocks noChangeAspect="1"/>
              </p:cNvGrpSpPr>
              <p:nvPr/>
            </p:nvGrpSpPr>
            <p:grpSpPr>
              <a:xfrm>
                <a:off x="2134776" y="4365176"/>
                <a:ext cx="673919" cy="648000"/>
                <a:chOff x="1043813" y="2979950"/>
                <a:chExt cx="1872207" cy="1800200"/>
              </a:xfrm>
            </p:grpSpPr>
            <p:cxnSp>
              <p:nvCxnSpPr>
                <p:cNvPr id="19" name="Egyenes összekötő 18"/>
                <p:cNvCxnSpPr/>
                <p:nvPr/>
              </p:nvCxnSpPr>
              <p:spPr>
                <a:xfrm rot="5400000">
                  <a:off x="1049609" y="3880050"/>
                  <a:ext cx="1800200" cy="0"/>
                </a:xfrm>
                <a:prstGeom prst="line">
                  <a:avLst/>
                </a:prstGeom>
                <a:ln w="165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Egyenes összekötő 19"/>
                <p:cNvCxnSpPr/>
                <p:nvPr/>
              </p:nvCxnSpPr>
              <p:spPr>
                <a:xfrm rot="10800000">
                  <a:off x="1043813" y="4581128"/>
                  <a:ext cx="1872207" cy="0"/>
                </a:xfrm>
                <a:prstGeom prst="line">
                  <a:avLst/>
                </a:prstGeom>
                <a:ln w="165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6" name="Szövegdoboz 25"/>
              <p:cNvSpPr txBox="1"/>
              <p:nvPr/>
            </p:nvSpPr>
            <p:spPr>
              <a:xfrm>
                <a:off x="4515232" y="4417948"/>
                <a:ext cx="410445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hu-HU" sz="2800" dirty="0" smtClean="0">
                    <a:solidFill>
                      <a:sysClr val="windowText" lastClr="000000"/>
                    </a:solidFill>
                  </a:rPr>
                  <a:t>Decimális</a:t>
                </a:r>
                <a:endParaRPr lang="hu-HU" sz="2800" dirty="0">
                  <a:solidFill>
                    <a:sysClr val="windowText" lastClr="000000"/>
                  </a:solidFill>
                </a:endParaRPr>
              </a:p>
            </p:txBody>
          </p:sp>
        </p:grpSp>
      </p:grpSp>
      <p:grpSp>
        <p:nvGrpSpPr>
          <p:cNvPr id="30" name="Csoportba foglalás 29"/>
          <p:cNvGrpSpPr/>
          <p:nvPr/>
        </p:nvGrpSpPr>
        <p:grpSpPr>
          <a:xfrm>
            <a:off x="2123728" y="3527368"/>
            <a:ext cx="6495960" cy="648000"/>
            <a:chOff x="2123728" y="3527368"/>
            <a:chExt cx="6495960" cy="648000"/>
          </a:xfrm>
        </p:grpSpPr>
        <p:grpSp>
          <p:nvGrpSpPr>
            <p:cNvPr id="15" name="Csoportba foglalás 14"/>
            <p:cNvGrpSpPr>
              <a:grpSpLocks noChangeAspect="1"/>
            </p:cNvGrpSpPr>
            <p:nvPr/>
          </p:nvGrpSpPr>
          <p:grpSpPr>
            <a:xfrm>
              <a:off x="2123728" y="3527368"/>
              <a:ext cx="673919" cy="648000"/>
              <a:chOff x="1043813" y="2979950"/>
              <a:chExt cx="1872207" cy="1800200"/>
            </a:xfrm>
          </p:grpSpPr>
          <p:cxnSp>
            <p:nvCxnSpPr>
              <p:cNvPr id="16" name="Egyenes összekötő 15"/>
              <p:cNvCxnSpPr/>
              <p:nvPr/>
            </p:nvCxnSpPr>
            <p:spPr>
              <a:xfrm rot="5400000">
                <a:off x="1102293" y="3880050"/>
                <a:ext cx="1800200" cy="0"/>
              </a:xfrm>
              <a:prstGeom prst="line">
                <a:avLst/>
              </a:prstGeom>
              <a:ln w="165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Egyenes összekötő 16"/>
              <p:cNvCxnSpPr/>
              <p:nvPr/>
            </p:nvCxnSpPr>
            <p:spPr>
              <a:xfrm rot="10800000">
                <a:off x="1043813" y="4581128"/>
                <a:ext cx="1872207" cy="0"/>
              </a:xfrm>
              <a:prstGeom prst="line">
                <a:avLst/>
              </a:prstGeom>
              <a:ln w="165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Szövegdoboz 26"/>
            <p:cNvSpPr txBox="1"/>
            <p:nvPr/>
          </p:nvSpPr>
          <p:spPr>
            <a:xfrm>
              <a:off x="4515232" y="3573016"/>
              <a:ext cx="41044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2800" dirty="0" smtClean="0">
                  <a:solidFill>
                    <a:sysClr val="windowText" lastClr="000000"/>
                  </a:solidFill>
                </a:rPr>
                <a:t>Középre igazított</a:t>
              </a:r>
              <a:endParaRPr lang="hu-HU" sz="2800" dirty="0">
                <a:solidFill>
                  <a:sysClr val="windowText" lastClr="000000"/>
                </a:solidFill>
              </a:endParaRPr>
            </a:p>
          </p:txBody>
        </p:sp>
      </p:grp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églalap 18"/>
          <p:cNvSpPr/>
          <p:nvPr/>
        </p:nvSpPr>
        <p:spPr>
          <a:xfrm>
            <a:off x="179512" y="2276872"/>
            <a:ext cx="8712968" cy="37444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Típusai</a:t>
            </a:r>
            <a:endParaRPr lang="hu-HU" dirty="0"/>
          </a:p>
        </p:txBody>
      </p:sp>
      <p:grpSp>
        <p:nvGrpSpPr>
          <p:cNvPr id="14" name="Csoportba foglalás 13"/>
          <p:cNvGrpSpPr/>
          <p:nvPr/>
        </p:nvGrpSpPr>
        <p:grpSpPr>
          <a:xfrm>
            <a:off x="4860032" y="2924944"/>
            <a:ext cx="1872207" cy="1800200"/>
            <a:chOff x="1115618" y="2852936"/>
            <a:chExt cx="1872207" cy="1800200"/>
          </a:xfrm>
        </p:grpSpPr>
        <p:cxnSp>
          <p:nvCxnSpPr>
            <p:cNvPr id="10" name="Egyenes összekötő 9"/>
            <p:cNvCxnSpPr/>
            <p:nvPr/>
          </p:nvCxnSpPr>
          <p:spPr>
            <a:xfrm rot="5400000">
              <a:off x="287524" y="3753036"/>
              <a:ext cx="1800200" cy="0"/>
            </a:xfrm>
            <a:prstGeom prst="line">
              <a:avLst/>
            </a:prstGeom>
            <a:ln w="165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Egyenes összekötő 10"/>
            <p:cNvCxnSpPr/>
            <p:nvPr/>
          </p:nvCxnSpPr>
          <p:spPr>
            <a:xfrm rot="10800000">
              <a:off x="1115618" y="4581128"/>
              <a:ext cx="1872207" cy="0"/>
            </a:xfrm>
            <a:prstGeom prst="line">
              <a:avLst/>
            </a:prstGeom>
            <a:ln w="165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Szövegdoboz 14"/>
          <p:cNvSpPr txBox="1"/>
          <p:nvPr/>
        </p:nvSpPr>
        <p:spPr>
          <a:xfrm>
            <a:off x="35496" y="3225750"/>
            <a:ext cx="4032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5400" dirty="0" smtClean="0"/>
              <a:t>Beírt szöveg</a:t>
            </a:r>
            <a:endParaRPr lang="hu-HU" sz="5400" dirty="0"/>
          </a:p>
        </p:txBody>
      </p:sp>
      <p:cxnSp>
        <p:nvCxnSpPr>
          <p:cNvPr id="17" name="Egyenes összekötő nyíllal 16"/>
          <p:cNvCxnSpPr/>
          <p:nvPr/>
        </p:nvCxnSpPr>
        <p:spPr>
          <a:xfrm>
            <a:off x="395536" y="3717032"/>
            <a:ext cx="792088" cy="1588"/>
          </a:xfrm>
          <a:prstGeom prst="straightConnector1">
            <a:avLst/>
          </a:prstGeom>
          <a:ln w="1016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églalap 19"/>
          <p:cNvSpPr/>
          <p:nvPr/>
        </p:nvSpPr>
        <p:spPr>
          <a:xfrm>
            <a:off x="179512" y="2276872"/>
            <a:ext cx="8712968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1	2	3	4	5	6	7	8	9	10</a:t>
            </a:r>
            <a:endParaRPr lang="hu-HU" dirty="0"/>
          </a:p>
        </p:txBody>
      </p:sp>
      <p:sp>
        <p:nvSpPr>
          <p:cNvPr id="34" name="Lekerekített téglalap feliratnak 33"/>
          <p:cNvSpPr/>
          <p:nvPr/>
        </p:nvSpPr>
        <p:spPr>
          <a:xfrm>
            <a:off x="1763688" y="4005064"/>
            <a:ext cx="2520280" cy="1728192"/>
          </a:xfrm>
          <a:prstGeom prst="wedgeRoundRectCallout">
            <a:avLst>
              <a:gd name="adj1" fmla="val 61349"/>
              <a:gd name="adj2" fmla="val -77893"/>
              <a:gd name="adj3" fmla="val 16667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smtClean="0"/>
              <a:t>A szöveg BAL oldala feszül a tengelyhez.</a:t>
            </a:r>
            <a:endParaRPr lang="hu-HU" sz="2800" dirty="0"/>
          </a:p>
        </p:txBody>
      </p:sp>
      <p:grpSp>
        <p:nvGrpSpPr>
          <p:cNvPr id="31" name="Csoportba foglalás 30"/>
          <p:cNvGrpSpPr/>
          <p:nvPr/>
        </p:nvGrpSpPr>
        <p:grpSpPr>
          <a:xfrm>
            <a:off x="4870607" y="2321842"/>
            <a:ext cx="210953" cy="180578"/>
            <a:chOff x="4901087" y="2321842"/>
            <a:chExt cx="210953" cy="180578"/>
          </a:xfrm>
        </p:grpSpPr>
        <p:grpSp>
          <p:nvGrpSpPr>
            <p:cNvPr id="32" name="Csoportba foglalás 31"/>
            <p:cNvGrpSpPr>
              <a:grpSpLocks noChangeAspect="1"/>
            </p:cNvGrpSpPr>
            <p:nvPr/>
          </p:nvGrpSpPr>
          <p:grpSpPr>
            <a:xfrm>
              <a:off x="4932040" y="2321842"/>
              <a:ext cx="180000" cy="180000"/>
              <a:chOff x="2411760" y="2996954"/>
              <a:chExt cx="648072" cy="648073"/>
            </a:xfrm>
          </p:grpSpPr>
          <p:cxnSp>
            <p:nvCxnSpPr>
              <p:cNvPr id="28" name="Egyenes összekötő 27"/>
              <p:cNvCxnSpPr/>
              <p:nvPr/>
            </p:nvCxnSpPr>
            <p:spPr>
              <a:xfrm rot="5400000">
                <a:off x="2087724" y="3320991"/>
                <a:ext cx="648073" cy="0"/>
              </a:xfrm>
              <a:prstGeom prst="line">
                <a:avLst/>
              </a:prstGeom>
              <a:ln w="635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Egyenes összekötő 29"/>
              <p:cNvCxnSpPr/>
              <p:nvPr/>
            </p:nvCxnSpPr>
            <p:spPr>
              <a:xfrm>
                <a:off x="2411760" y="3645024"/>
                <a:ext cx="648072" cy="0"/>
              </a:xfrm>
              <a:prstGeom prst="line">
                <a:avLst/>
              </a:prstGeom>
              <a:ln w="635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" name="Egyenes összekötő 21"/>
            <p:cNvCxnSpPr/>
            <p:nvPr/>
          </p:nvCxnSpPr>
          <p:spPr>
            <a:xfrm rot="10800000">
              <a:off x="4901087" y="2502420"/>
              <a:ext cx="72008" cy="0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Balra igazított</a:t>
            </a:r>
            <a:endParaRPr lang="hu-HU" dirty="0"/>
          </a:p>
        </p:txBody>
      </p:sp>
      <p:sp>
        <p:nvSpPr>
          <p:cNvPr id="18" name="Téglalap 17"/>
          <p:cNvSpPr/>
          <p:nvPr/>
        </p:nvSpPr>
        <p:spPr>
          <a:xfrm>
            <a:off x="0" y="2204864"/>
            <a:ext cx="9144000" cy="3960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3 -1.48148E-6 L 0.52777 -0.00625 " pathEditMode="relative" rAng="0" ptsTypes="AA">
                                      <p:cBhvr>
                                        <p:cTn id="21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3" y="-3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4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églalap 18"/>
          <p:cNvSpPr/>
          <p:nvPr/>
        </p:nvSpPr>
        <p:spPr>
          <a:xfrm>
            <a:off x="179512" y="2276872"/>
            <a:ext cx="8712968" cy="37444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Típusai</a:t>
            </a:r>
            <a:endParaRPr lang="hu-HU" dirty="0"/>
          </a:p>
        </p:txBody>
      </p:sp>
      <p:grpSp>
        <p:nvGrpSpPr>
          <p:cNvPr id="4" name="Csoportba foglalás 13"/>
          <p:cNvGrpSpPr/>
          <p:nvPr/>
        </p:nvGrpSpPr>
        <p:grpSpPr>
          <a:xfrm rot="16200000">
            <a:off x="3239853" y="2924944"/>
            <a:ext cx="1872207" cy="1800200"/>
            <a:chOff x="1115618" y="2852936"/>
            <a:chExt cx="1872207" cy="1800200"/>
          </a:xfrm>
        </p:grpSpPr>
        <p:cxnSp>
          <p:nvCxnSpPr>
            <p:cNvPr id="10" name="Egyenes összekötő 9"/>
            <p:cNvCxnSpPr/>
            <p:nvPr/>
          </p:nvCxnSpPr>
          <p:spPr>
            <a:xfrm rot="5400000">
              <a:off x="287524" y="3753036"/>
              <a:ext cx="1800200" cy="0"/>
            </a:xfrm>
            <a:prstGeom prst="line">
              <a:avLst/>
            </a:prstGeom>
            <a:ln w="165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Egyenes összekötő 10"/>
            <p:cNvCxnSpPr/>
            <p:nvPr/>
          </p:nvCxnSpPr>
          <p:spPr>
            <a:xfrm rot="10800000">
              <a:off x="1115618" y="4581128"/>
              <a:ext cx="1872207" cy="0"/>
            </a:xfrm>
            <a:prstGeom prst="line">
              <a:avLst/>
            </a:prstGeom>
            <a:ln w="165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Szövegdoboz 14"/>
          <p:cNvSpPr txBox="1"/>
          <p:nvPr/>
        </p:nvSpPr>
        <p:spPr>
          <a:xfrm>
            <a:off x="35496" y="3225750"/>
            <a:ext cx="4032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5400" dirty="0" smtClean="0"/>
              <a:t>Beírt szöveg</a:t>
            </a:r>
            <a:endParaRPr lang="hu-HU" sz="5400" dirty="0"/>
          </a:p>
        </p:txBody>
      </p:sp>
      <p:cxnSp>
        <p:nvCxnSpPr>
          <p:cNvPr id="17" name="Egyenes összekötő nyíllal 16"/>
          <p:cNvCxnSpPr/>
          <p:nvPr/>
        </p:nvCxnSpPr>
        <p:spPr>
          <a:xfrm>
            <a:off x="395536" y="3717032"/>
            <a:ext cx="792088" cy="1588"/>
          </a:xfrm>
          <a:prstGeom prst="straightConnector1">
            <a:avLst/>
          </a:prstGeom>
          <a:ln w="1016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églalap 19"/>
          <p:cNvSpPr/>
          <p:nvPr/>
        </p:nvSpPr>
        <p:spPr>
          <a:xfrm>
            <a:off x="179512" y="2276872"/>
            <a:ext cx="8712968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1	2	3	4	5	6	7	8	9	10</a:t>
            </a:r>
            <a:endParaRPr lang="hu-HU" dirty="0"/>
          </a:p>
        </p:txBody>
      </p:sp>
      <p:sp>
        <p:nvSpPr>
          <p:cNvPr id="14" name="Lekerekített téglalap feliratnak 13"/>
          <p:cNvSpPr/>
          <p:nvPr/>
        </p:nvSpPr>
        <p:spPr>
          <a:xfrm>
            <a:off x="5652120" y="4149080"/>
            <a:ext cx="2520280" cy="1728192"/>
          </a:xfrm>
          <a:prstGeom prst="wedgeRoundRectCallout">
            <a:avLst>
              <a:gd name="adj1" fmla="val -65934"/>
              <a:gd name="adj2" fmla="val -70954"/>
              <a:gd name="adj3" fmla="val 16667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smtClean="0"/>
              <a:t>A szöveg JOBB oldala feszül a tengelyhez.</a:t>
            </a:r>
            <a:endParaRPr lang="hu-HU" sz="2800" dirty="0"/>
          </a:p>
        </p:txBody>
      </p:sp>
      <p:grpSp>
        <p:nvGrpSpPr>
          <p:cNvPr id="33" name="Csoportba foglalás 32"/>
          <p:cNvGrpSpPr/>
          <p:nvPr/>
        </p:nvGrpSpPr>
        <p:grpSpPr>
          <a:xfrm>
            <a:off x="4742207" y="2321842"/>
            <a:ext cx="180309" cy="211816"/>
            <a:chOff x="4778500" y="2321842"/>
            <a:chExt cx="180309" cy="211816"/>
          </a:xfrm>
        </p:grpSpPr>
        <p:grpSp>
          <p:nvGrpSpPr>
            <p:cNvPr id="5" name="Csoportba foglalás 31"/>
            <p:cNvGrpSpPr>
              <a:grpSpLocks noChangeAspect="1"/>
            </p:cNvGrpSpPr>
            <p:nvPr/>
          </p:nvGrpSpPr>
          <p:grpSpPr>
            <a:xfrm rot="16200000">
              <a:off x="4778500" y="2321842"/>
              <a:ext cx="180000" cy="180000"/>
              <a:chOff x="2411760" y="2996952"/>
              <a:chExt cx="648072" cy="648072"/>
            </a:xfrm>
          </p:grpSpPr>
          <p:cxnSp>
            <p:nvCxnSpPr>
              <p:cNvPr id="28" name="Egyenes összekötő 27"/>
              <p:cNvCxnSpPr/>
              <p:nvPr/>
            </p:nvCxnSpPr>
            <p:spPr>
              <a:xfrm rot="5400000">
                <a:off x="2087724" y="3320988"/>
                <a:ext cx="648072" cy="0"/>
              </a:xfrm>
              <a:prstGeom prst="line">
                <a:avLst/>
              </a:prstGeom>
              <a:ln w="635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Egyenes összekötő 29"/>
              <p:cNvCxnSpPr/>
              <p:nvPr/>
            </p:nvCxnSpPr>
            <p:spPr>
              <a:xfrm>
                <a:off x="2411760" y="3645024"/>
                <a:ext cx="648072" cy="0"/>
              </a:xfrm>
              <a:prstGeom prst="line">
                <a:avLst/>
              </a:prstGeom>
              <a:ln w="635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2" name="Egyenes összekötő 31"/>
            <p:cNvCxnSpPr/>
            <p:nvPr/>
          </p:nvCxnSpPr>
          <p:spPr>
            <a:xfrm rot="16200000">
              <a:off x="4940809" y="2515658"/>
              <a:ext cx="36000" cy="0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Jobbra igazított</a:t>
            </a:r>
            <a:endParaRPr lang="hu-HU" dirty="0"/>
          </a:p>
        </p:txBody>
      </p:sp>
      <p:sp>
        <p:nvSpPr>
          <p:cNvPr id="16" name="Téglalap 15"/>
          <p:cNvSpPr/>
          <p:nvPr/>
        </p:nvSpPr>
        <p:spPr>
          <a:xfrm>
            <a:off x="0" y="2204864"/>
            <a:ext cx="9144000" cy="3960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25 -0.00393 L 0.16371 -0.00393 " pathEditMode="relative" rAng="0" ptsTypes="AA">
                                      <p:cBhvr>
                                        <p:cTn id="21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" y="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4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églalap 18"/>
          <p:cNvSpPr/>
          <p:nvPr/>
        </p:nvSpPr>
        <p:spPr>
          <a:xfrm>
            <a:off x="179512" y="2276872"/>
            <a:ext cx="8712968" cy="37444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Típusai</a:t>
            </a:r>
            <a:endParaRPr lang="hu-HU" dirty="0"/>
          </a:p>
        </p:txBody>
      </p:sp>
      <p:cxnSp>
        <p:nvCxnSpPr>
          <p:cNvPr id="17" name="Egyenes összekötő nyíllal 16"/>
          <p:cNvCxnSpPr/>
          <p:nvPr/>
        </p:nvCxnSpPr>
        <p:spPr>
          <a:xfrm>
            <a:off x="395536" y="3717032"/>
            <a:ext cx="792088" cy="1588"/>
          </a:xfrm>
          <a:prstGeom prst="straightConnector1">
            <a:avLst/>
          </a:prstGeom>
          <a:ln w="1016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églalap 19"/>
          <p:cNvSpPr/>
          <p:nvPr/>
        </p:nvSpPr>
        <p:spPr>
          <a:xfrm>
            <a:off x="179512" y="2276872"/>
            <a:ext cx="8712968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1	2	3	4	5	6	7	8	9	10</a:t>
            </a:r>
            <a:endParaRPr lang="hu-HU" dirty="0"/>
          </a:p>
        </p:txBody>
      </p:sp>
      <p:grpSp>
        <p:nvGrpSpPr>
          <p:cNvPr id="4" name="Csoportba foglalás 23"/>
          <p:cNvGrpSpPr/>
          <p:nvPr/>
        </p:nvGrpSpPr>
        <p:grpSpPr>
          <a:xfrm>
            <a:off x="3275857" y="2924944"/>
            <a:ext cx="3528391" cy="1872207"/>
            <a:chOff x="3275857" y="2888940"/>
            <a:chExt cx="3528391" cy="1872207"/>
          </a:xfrm>
        </p:grpSpPr>
        <p:cxnSp>
          <p:nvCxnSpPr>
            <p:cNvPr id="10" name="Egyenes összekötő 9"/>
            <p:cNvCxnSpPr/>
            <p:nvPr/>
          </p:nvCxnSpPr>
          <p:spPr>
            <a:xfrm>
              <a:off x="3275857" y="4701187"/>
              <a:ext cx="1800200" cy="0"/>
            </a:xfrm>
            <a:prstGeom prst="line">
              <a:avLst/>
            </a:prstGeom>
            <a:ln w="165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Egyenes összekötő 10"/>
            <p:cNvCxnSpPr/>
            <p:nvPr/>
          </p:nvCxnSpPr>
          <p:spPr>
            <a:xfrm rot="5400000">
              <a:off x="4067945" y="3825044"/>
              <a:ext cx="1872207" cy="0"/>
            </a:xfrm>
            <a:prstGeom prst="line">
              <a:avLst/>
            </a:prstGeom>
            <a:ln w="165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Egyenes összekötő 13"/>
            <p:cNvCxnSpPr/>
            <p:nvPr/>
          </p:nvCxnSpPr>
          <p:spPr>
            <a:xfrm>
              <a:off x="5004048" y="4698106"/>
              <a:ext cx="1800200" cy="0"/>
            </a:xfrm>
            <a:prstGeom prst="line">
              <a:avLst/>
            </a:prstGeom>
            <a:ln w="165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Csoportba foglalás 20"/>
          <p:cNvGrpSpPr/>
          <p:nvPr/>
        </p:nvGrpSpPr>
        <p:grpSpPr>
          <a:xfrm>
            <a:off x="4731256" y="2337832"/>
            <a:ext cx="360040" cy="180000"/>
            <a:chOff x="1475656" y="5013176"/>
            <a:chExt cx="360040" cy="180000"/>
          </a:xfrm>
        </p:grpSpPr>
        <p:cxnSp>
          <p:nvCxnSpPr>
            <p:cNvPr id="28" name="Egyenes összekötő 27"/>
            <p:cNvCxnSpPr/>
            <p:nvPr/>
          </p:nvCxnSpPr>
          <p:spPr>
            <a:xfrm>
              <a:off x="1475656" y="5177936"/>
              <a:ext cx="180000" cy="0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Egyenes összekötő 29"/>
            <p:cNvCxnSpPr/>
            <p:nvPr/>
          </p:nvCxnSpPr>
          <p:spPr>
            <a:xfrm rot="16200000">
              <a:off x="1565656" y="5103176"/>
              <a:ext cx="180000" cy="0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Egyenes összekötő 15"/>
            <p:cNvCxnSpPr/>
            <p:nvPr/>
          </p:nvCxnSpPr>
          <p:spPr>
            <a:xfrm>
              <a:off x="1655696" y="5171932"/>
              <a:ext cx="180000" cy="0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Szövegdoboz 20"/>
          <p:cNvSpPr txBox="1"/>
          <p:nvPr/>
        </p:nvSpPr>
        <p:spPr>
          <a:xfrm>
            <a:off x="50736" y="3225750"/>
            <a:ext cx="4032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5400" spc="100" dirty="0" smtClean="0"/>
              <a:t>Beírt szöveg</a:t>
            </a:r>
            <a:endParaRPr lang="hu-HU" sz="5400" spc="100" dirty="0"/>
          </a:p>
        </p:txBody>
      </p:sp>
      <p:grpSp>
        <p:nvGrpSpPr>
          <p:cNvPr id="22" name="Csoportba foglalás 21"/>
          <p:cNvGrpSpPr/>
          <p:nvPr/>
        </p:nvGrpSpPr>
        <p:grpSpPr>
          <a:xfrm>
            <a:off x="3275856" y="2507886"/>
            <a:ext cx="1620000" cy="921114"/>
            <a:chOff x="3275856" y="2507886"/>
            <a:chExt cx="1620000" cy="921114"/>
          </a:xfrm>
        </p:grpSpPr>
        <p:sp>
          <p:nvSpPr>
            <p:cNvPr id="34" name="Bal oldali kapcsos zárójel 33"/>
            <p:cNvSpPr/>
            <p:nvPr/>
          </p:nvSpPr>
          <p:spPr>
            <a:xfrm rot="5400000">
              <a:off x="3833828" y="2366972"/>
              <a:ext cx="504056" cy="1620000"/>
            </a:xfrm>
            <a:prstGeom prst="leftBrac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5" name="Szövegdoboz 34"/>
            <p:cNvSpPr txBox="1"/>
            <p:nvPr/>
          </p:nvSpPr>
          <p:spPr>
            <a:xfrm>
              <a:off x="3570401" y="2507886"/>
              <a:ext cx="12518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2800" dirty="0" smtClean="0">
                  <a:solidFill>
                    <a:srgbClr val="00B050"/>
                  </a:solidFill>
                </a:rPr>
                <a:t>2 cm</a:t>
              </a:r>
              <a:endParaRPr lang="hu-HU" sz="2800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23" name="Csoportba foglalás 22"/>
          <p:cNvGrpSpPr/>
          <p:nvPr/>
        </p:nvGrpSpPr>
        <p:grpSpPr>
          <a:xfrm>
            <a:off x="3275856" y="2507886"/>
            <a:ext cx="1620000" cy="921114"/>
            <a:chOff x="5148064" y="2507886"/>
            <a:chExt cx="1620000" cy="921114"/>
          </a:xfrm>
        </p:grpSpPr>
        <p:sp>
          <p:nvSpPr>
            <p:cNvPr id="37" name="Bal oldali kapcsos zárójel 36"/>
            <p:cNvSpPr/>
            <p:nvPr/>
          </p:nvSpPr>
          <p:spPr>
            <a:xfrm rot="5400000">
              <a:off x="5706036" y="2366972"/>
              <a:ext cx="504056" cy="1620000"/>
            </a:xfrm>
            <a:prstGeom prst="leftBrac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8" name="Szövegdoboz 37"/>
            <p:cNvSpPr txBox="1"/>
            <p:nvPr/>
          </p:nvSpPr>
          <p:spPr>
            <a:xfrm>
              <a:off x="5442609" y="2507886"/>
              <a:ext cx="12518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2800" dirty="0" smtClean="0">
                  <a:solidFill>
                    <a:srgbClr val="00B050"/>
                  </a:solidFill>
                </a:rPr>
                <a:t>2 cm</a:t>
              </a:r>
              <a:endParaRPr lang="hu-HU" sz="2800" dirty="0">
                <a:solidFill>
                  <a:srgbClr val="00B050"/>
                </a:solidFill>
              </a:endParaRPr>
            </a:p>
          </p:txBody>
        </p:sp>
      </p:grpSp>
      <p:sp>
        <p:nvSpPr>
          <p:cNvPr id="40" name="Lekerekített téglalap feliratnak 39"/>
          <p:cNvSpPr/>
          <p:nvPr/>
        </p:nvSpPr>
        <p:spPr>
          <a:xfrm>
            <a:off x="323528" y="4221088"/>
            <a:ext cx="2592288" cy="1728192"/>
          </a:xfrm>
          <a:prstGeom prst="wedgeRoundRectCallout">
            <a:avLst>
              <a:gd name="adj1" fmla="val 59565"/>
              <a:gd name="adj2" fmla="val -78761"/>
              <a:gd name="adj3" fmla="val 16667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smtClean="0"/>
              <a:t>A tengely a szöveg mértani KÖZEPÉNÉL húzódik.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Középre igazított</a:t>
            </a:r>
            <a:endParaRPr lang="hu-HU" dirty="0"/>
          </a:p>
        </p:txBody>
      </p:sp>
      <p:sp>
        <p:nvSpPr>
          <p:cNvPr id="24" name="Téglalap 23"/>
          <p:cNvSpPr/>
          <p:nvPr/>
        </p:nvSpPr>
        <p:spPr>
          <a:xfrm>
            <a:off x="0" y="2204864"/>
            <a:ext cx="9144000" cy="3960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847 -1.48148E-6 L 0.34393 -1.48148E-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" y="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2 -3.7037E-7 L 0.19966 -3.7037E-7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40" grpId="0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églalap 18"/>
          <p:cNvSpPr/>
          <p:nvPr/>
        </p:nvSpPr>
        <p:spPr>
          <a:xfrm>
            <a:off x="179512" y="2276872"/>
            <a:ext cx="8712968" cy="37444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Típusai</a:t>
            </a:r>
            <a:endParaRPr lang="hu-HU" dirty="0"/>
          </a:p>
        </p:txBody>
      </p:sp>
      <p:cxnSp>
        <p:nvCxnSpPr>
          <p:cNvPr id="17" name="Egyenes összekötő nyíllal 16"/>
          <p:cNvCxnSpPr/>
          <p:nvPr/>
        </p:nvCxnSpPr>
        <p:spPr>
          <a:xfrm>
            <a:off x="395536" y="3717032"/>
            <a:ext cx="792088" cy="1588"/>
          </a:xfrm>
          <a:prstGeom prst="straightConnector1">
            <a:avLst/>
          </a:prstGeom>
          <a:ln w="1016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églalap 19"/>
          <p:cNvSpPr/>
          <p:nvPr/>
        </p:nvSpPr>
        <p:spPr>
          <a:xfrm>
            <a:off x="179512" y="2276872"/>
            <a:ext cx="8712968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1	2	3	4	5	6	7	8	9	10</a:t>
            </a:r>
            <a:endParaRPr lang="hu-HU" dirty="0"/>
          </a:p>
        </p:txBody>
      </p:sp>
      <p:grpSp>
        <p:nvGrpSpPr>
          <p:cNvPr id="34" name="Csoportba foglalás 33"/>
          <p:cNvGrpSpPr/>
          <p:nvPr/>
        </p:nvGrpSpPr>
        <p:grpSpPr>
          <a:xfrm>
            <a:off x="4730874" y="2319246"/>
            <a:ext cx="360040" cy="180000"/>
            <a:chOff x="4788024" y="2339934"/>
            <a:chExt cx="360040" cy="180000"/>
          </a:xfrm>
        </p:grpSpPr>
        <p:grpSp>
          <p:nvGrpSpPr>
            <p:cNvPr id="21" name="Csoportba foglalás 20"/>
            <p:cNvGrpSpPr/>
            <p:nvPr/>
          </p:nvGrpSpPr>
          <p:grpSpPr>
            <a:xfrm>
              <a:off x="4788024" y="2339934"/>
              <a:ext cx="360040" cy="180000"/>
              <a:chOff x="1475656" y="5013176"/>
              <a:chExt cx="360040" cy="180000"/>
            </a:xfrm>
          </p:grpSpPr>
          <p:cxnSp>
            <p:nvCxnSpPr>
              <p:cNvPr id="28" name="Egyenes összekötő 27"/>
              <p:cNvCxnSpPr/>
              <p:nvPr/>
            </p:nvCxnSpPr>
            <p:spPr>
              <a:xfrm>
                <a:off x="1475656" y="5193176"/>
                <a:ext cx="180000" cy="0"/>
              </a:xfrm>
              <a:prstGeom prst="line">
                <a:avLst/>
              </a:prstGeom>
              <a:ln w="635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Egyenes összekötő 29"/>
              <p:cNvCxnSpPr/>
              <p:nvPr/>
            </p:nvCxnSpPr>
            <p:spPr>
              <a:xfrm rot="16200000">
                <a:off x="1565656" y="5103176"/>
                <a:ext cx="180000" cy="0"/>
              </a:xfrm>
              <a:prstGeom prst="line">
                <a:avLst/>
              </a:prstGeom>
              <a:ln w="635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Egyenes összekötő 15"/>
              <p:cNvCxnSpPr/>
              <p:nvPr/>
            </p:nvCxnSpPr>
            <p:spPr>
              <a:xfrm>
                <a:off x="1655696" y="5193176"/>
                <a:ext cx="180000" cy="0"/>
              </a:xfrm>
              <a:prstGeom prst="line">
                <a:avLst/>
              </a:prstGeom>
              <a:ln w="635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Ellipszis 24"/>
            <p:cNvSpPr/>
            <p:nvPr/>
          </p:nvSpPr>
          <p:spPr>
            <a:xfrm>
              <a:off x="5029448" y="2354916"/>
              <a:ext cx="108000" cy="108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24" name="Csoportba foglalás 23"/>
          <p:cNvGrpSpPr>
            <a:grpSpLocks noChangeAspect="1"/>
          </p:cNvGrpSpPr>
          <p:nvPr/>
        </p:nvGrpSpPr>
        <p:grpSpPr>
          <a:xfrm>
            <a:off x="2657371" y="2796166"/>
            <a:ext cx="4749229" cy="2742846"/>
            <a:chOff x="3275857" y="2674740"/>
            <a:chExt cx="3528391" cy="2037768"/>
          </a:xfrm>
        </p:grpSpPr>
        <p:cxnSp>
          <p:nvCxnSpPr>
            <p:cNvPr id="10" name="Egyenes összekötő 9"/>
            <p:cNvCxnSpPr/>
            <p:nvPr/>
          </p:nvCxnSpPr>
          <p:spPr>
            <a:xfrm>
              <a:off x="3275857" y="4712508"/>
              <a:ext cx="1800200" cy="0"/>
            </a:xfrm>
            <a:prstGeom prst="line">
              <a:avLst/>
            </a:prstGeom>
            <a:ln w="165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Egyenes összekötő 10"/>
            <p:cNvCxnSpPr/>
            <p:nvPr/>
          </p:nvCxnSpPr>
          <p:spPr>
            <a:xfrm rot="5400000">
              <a:off x="4002843" y="3691195"/>
              <a:ext cx="2032909" cy="0"/>
            </a:xfrm>
            <a:prstGeom prst="line">
              <a:avLst/>
            </a:prstGeom>
            <a:ln w="165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Ellipszis 22"/>
            <p:cNvSpPr/>
            <p:nvPr/>
          </p:nvSpPr>
          <p:spPr>
            <a:xfrm>
              <a:off x="5292080" y="3501008"/>
              <a:ext cx="432048" cy="43204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cxnSp>
          <p:nvCxnSpPr>
            <p:cNvPr id="14" name="Egyenes összekötő 13"/>
            <p:cNvCxnSpPr/>
            <p:nvPr/>
          </p:nvCxnSpPr>
          <p:spPr>
            <a:xfrm>
              <a:off x="5004048" y="4709428"/>
              <a:ext cx="1800200" cy="0"/>
            </a:xfrm>
            <a:prstGeom prst="line">
              <a:avLst/>
            </a:prstGeom>
            <a:ln w="165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Szövegdoboz 14"/>
          <p:cNvSpPr txBox="1"/>
          <p:nvPr/>
        </p:nvSpPr>
        <p:spPr>
          <a:xfrm>
            <a:off x="107504" y="2767568"/>
            <a:ext cx="230425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1</a:t>
            </a:r>
          </a:p>
          <a:p>
            <a:r>
              <a:rPr lang="hu-HU" sz="2400" dirty="0" smtClean="0"/>
              <a:t>10</a:t>
            </a:r>
          </a:p>
          <a:p>
            <a:r>
              <a:rPr lang="hu-HU" sz="2400" dirty="0" smtClean="0"/>
              <a:t>100</a:t>
            </a:r>
          </a:p>
          <a:p>
            <a:r>
              <a:rPr lang="hu-HU" sz="2400" dirty="0" smtClean="0"/>
              <a:t>1000</a:t>
            </a:r>
          </a:p>
          <a:p>
            <a:r>
              <a:rPr lang="hu-HU" sz="2400" dirty="0" smtClean="0"/>
              <a:t>1,</a:t>
            </a:r>
            <a:r>
              <a:rPr lang="hu-HU" sz="2400" dirty="0" err="1" smtClean="0"/>
              <a:t>1</a:t>
            </a:r>
            <a:endParaRPr lang="hu-HU" sz="2400" dirty="0" smtClean="0"/>
          </a:p>
          <a:p>
            <a:r>
              <a:rPr lang="hu-HU" sz="2400" dirty="0" smtClean="0"/>
              <a:t>1,11</a:t>
            </a:r>
          </a:p>
          <a:p>
            <a:r>
              <a:rPr lang="hu-HU" sz="2400" dirty="0" smtClean="0"/>
              <a:t>1,111</a:t>
            </a:r>
          </a:p>
        </p:txBody>
      </p:sp>
      <p:grpSp>
        <p:nvGrpSpPr>
          <p:cNvPr id="32" name="Csoportba foglalás 31"/>
          <p:cNvGrpSpPr/>
          <p:nvPr/>
        </p:nvGrpSpPr>
        <p:grpSpPr>
          <a:xfrm>
            <a:off x="2771800" y="2780204"/>
            <a:ext cx="2880320" cy="3025060"/>
            <a:chOff x="2771800" y="2852936"/>
            <a:chExt cx="2880320" cy="3025060"/>
          </a:xfrm>
        </p:grpSpPr>
        <p:sp>
          <p:nvSpPr>
            <p:cNvPr id="26" name="Szövegdoboz 25"/>
            <p:cNvSpPr txBox="1"/>
            <p:nvPr/>
          </p:nvSpPr>
          <p:spPr>
            <a:xfrm>
              <a:off x="4716016" y="4308336"/>
              <a:ext cx="936104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2400" dirty="0" smtClean="0"/>
                <a:t>1,</a:t>
              </a:r>
              <a:r>
                <a:rPr lang="hu-HU" sz="2400" dirty="0" err="1" smtClean="0"/>
                <a:t>1</a:t>
              </a:r>
              <a:endParaRPr lang="hu-HU" sz="2400" dirty="0" smtClean="0"/>
            </a:p>
            <a:p>
              <a:r>
                <a:rPr lang="hu-HU" sz="2400" dirty="0" smtClean="0"/>
                <a:t>1,11</a:t>
              </a:r>
            </a:p>
            <a:p>
              <a:r>
                <a:rPr lang="hu-HU" sz="2400" dirty="0" smtClean="0"/>
                <a:t>1,111</a:t>
              </a:r>
            </a:p>
            <a:p>
              <a:endParaRPr lang="hu-HU" sz="2400" dirty="0"/>
            </a:p>
          </p:txBody>
        </p:sp>
        <p:sp>
          <p:nvSpPr>
            <p:cNvPr id="27" name="Szövegdoboz 26"/>
            <p:cNvSpPr txBox="1"/>
            <p:nvPr/>
          </p:nvSpPr>
          <p:spPr>
            <a:xfrm>
              <a:off x="2771800" y="2852936"/>
              <a:ext cx="2232248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hu-HU" sz="2400" dirty="0" smtClean="0"/>
                <a:t>1</a:t>
              </a:r>
            </a:p>
            <a:p>
              <a:pPr algn="r"/>
              <a:r>
                <a:rPr lang="hu-HU" sz="2400" dirty="0" smtClean="0"/>
                <a:t>10</a:t>
              </a:r>
            </a:p>
            <a:p>
              <a:pPr algn="r"/>
              <a:r>
                <a:rPr lang="hu-HU" sz="2400" dirty="0" smtClean="0"/>
                <a:t>100</a:t>
              </a:r>
            </a:p>
            <a:p>
              <a:pPr algn="r"/>
              <a:r>
                <a:rPr lang="hu-HU" sz="2400" dirty="0" smtClean="0"/>
                <a:t>1000</a:t>
              </a:r>
            </a:p>
          </p:txBody>
        </p:sp>
      </p:grpSp>
      <p:sp>
        <p:nvSpPr>
          <p:cNvPr id="29" name="Lekerekített téglalap feliratnak 28"/>
          <p:cNvSpPr/>
          <p:nvPr/>
        </p:nvSpPr>
        <p:spPr>
          <a:xfrm>
            <a:off x="539552" y="4221088"/>
            <a:ext cx="2520280" cy="1728192"/>
          </a:xfrm>
          <a:prstGeom prst="wedgeRoundRectCallout">
            <a:avLst>
              <a:gd name="adj1" fmla="val 83951"/>
              <a:gd name="adj2" fmla="val -84832"/>
              <a:gd name="adj3" fmla="val 16667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smtClean="0"/>
              <a:t>A számok </a:t>
            </a:r>
            <a:r>
              <a:rPr lang="hu-HU" sz="2800" dirty="0" err="1" smtClean="0"/>
              <a:t>helyiérték</a:t>
            </a:r>
            <a:r>
              <a:rPr lang="hu-HU" sz="2800" dirty="0" smtClean="0"/>
              <a:t> szerint igazítottak.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Decimális</a:t>
            </a:r>
            <a:endParaRPr lang="hu-HU" dirty="0"/>
          </a:p>
        </p:txBody>
      </p:sp>
      <p:sp>
        <p:nvSpPr>
          <p:cNvPr id="22" name="Téglalap 21"/>
          <p:cNvSpPr/>
          <p:nvPr/>
        </p:nvSpPr>
        <p:spPr>
          <a:xfrm>
            <a:off x="0" y="2204864"/>
            <a:ext cx="9144000" cy="3960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618 -3.7037E-6 L 0.44271 -3.7037E-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" y="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3" presetClass="exit" presetSubtype="10" fill="hold" grpId="1" nodeType="afterEffect">
                                  <p:stCondLst>
                                    <p:cond delay="2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200"/>
                            </p:stCondLst>
                            <p:childTnLst>
                              <p:par>
                                <p:cTn id="30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29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églalap 18"/>
          <p:cNvSpPr/>
          <p:nvPr/>
        </p:nvSpPr>
        <p:spPr>
          <a:xfrm>
            <a:off x="179512" y="2276872"/>
            <a:ext cx="8712968" cy="37444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Típusai</a:t>
            </a:r>
            <a:endParaRPr lang="hu-HU" dirty="0"/>
          </a:p>
        </p:txBody>
      </p:sp>
      <p:cxnSp>
        <p:nvCxnSpPr>
          <p:cNvPr id="17" name="Egyenes összekötő nyíllal 16"/>
          <p:cNvCxnSpPr/>
          <p:nvPr/>
        </p:nvCxnSpPr>
        <p:spPr>
          <a:xfrm>
            <a:off x="395536" y="3717032"/>
            <a:ext cx="792088" cy="1588"/>
          </a:xfrm>
          <a:prstGeom prst="straightConnector1">
            <a:avLst/>
          </a:prstGeom>
          <a:ln w="1016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églalap 19"/>
          <p:cNvSpPr/>
          <p:nvPr/>
        </p:nvSpPr>
        <p:spPr>
          <a:xfrm>
            <a:off x="179512" y="2276872"/>
            <a:ext cx="8712968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1	2	3	4	5	6	7	8	9	10</a:t>
            </a:r>
            <a:endParaRPr lang="hu-HU" dirty="0"/>
          </a:p>
        </p:txBody>
      </p:sp>
      <p:cxnSp>
        <p:nvCxnSpPr>
          <p:cNvPr id="11" name="Egyenes összekötő 10"/>
          <p:cNvCxnSpPr/>
          <p:nvPr/>
        </p:nvCxnSpPr>
        <p:spPr>
          <a:xfrm rot="5400000">
            <a:off x="4006984" y="3861048"/>
            <a:ext cx="1872207" cy="0"/>
          </a:xfrm>
          <a:prstGeom prst="line">
            <a:avLst/>
          </a:prstGeom>
          <a:ln w="165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29"/>
          <p:cNvCxnSpPr/>
          <p:nvPr/>
        </p:nvCxnSpPr>
        <p:spPr>
          <a:xfrm rot="16200000">
            <a:off x="4819180" y="2429934"/>
            <a:ext cx="180000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Lekerekített téglalap feliratnak 28"/>
          <p:cNvSpPr/>
          <p:nvPr/>
        </p:nvSpPr>
        <p:spPr>
          <a:xfrm>
            <a:off x="539552" y="4221088"/>
            <a:ext cx="2880320" cy="1728192"/>
          </a:xfrm>
          <a:prstGeom prst="wedgeRoundRectCallout">
            <a:avLst>
              <a:gd name="adj1" fmla="val 83951"/>
              <a:gd name="adj2" fmla="val -84832"/>
              <a:gd name="adj3" fmla="val 16667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smtClean="0"/>
              <a:t>A tengely mentén egy függőleges VONAL húzódik.</a:t>
            </a:r>
            <a:endParaRPr lang="hu-HU" sz="2800" dirty="0"/>
          </a:p>
        </p:txBody>
      </p:sp>
      <p:cxnSp>
        <p:nvCxnSpPr>
          <p:cNvPr id="24" name="Egyenes összekötő 23"/>
          <p:cNvCxnSpPr/>
          <p:nvPr/>
        </p:nvCxnSpPr>
        <p:spPr>
          <a:xfrm rot="5400000">
            <a:off x="4439032" y="3812282"/>
            <a:ext cx="1008112" cy="0"/>
          </a:xfrm>
          <a:prstGeom prst="line">
            <a:avLst/>
          </a:prstGeom>
          <a:ln w="889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Vonal</a:t>
            </a:r>
            <a:endParaRPr lang="hu-HU" dirty="0"/>
          </a:p>
        </p:txBody>
      </p:sp>
      <p:sp>
        <p:nvSpPr>
          <p:cNvPr id="22" name="Téglalap 21"/>
          <p:cNvSpPr/>
          <p:nvPr/>
        </p:nvSpPr>
        <p:spPr>
          <a:xfrm>
            <a:off x="0" y="2204864"/>
            <a:ext cx="9144000" cy="3960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Csoportba foglalás 27"/>
          <p:cNvGrpSpPr/>
          <p:nvPr/>
        </p:nvGrpSpPr>
        <p:grpSpPr>
          <a:xfrm>
            <a:off x="3779912" y="5589240"/>
            <a:ext cx="1584176" cy="720080"/>
            <a:chOff x="3779912" y="5589240"/>
            <a:chExt cx="1584176" cy="720080"/>
          </a:xfrm>
        </p:grpSpPr>
        <p:sp>
          <p:nvSpPr>
            <p:cNvPr id="20" name="Lekerekített téglalap 19"/>
            <p:cNvSpPr/>
            <p:nvPr/>
          </p:nvSpPr>
          <p:spPr>
            <a:xfrm>
              <a:off x="3779912" y="5589240"/>
              <a:ext cx="1584176" cy="720080"/>
            </a:xfrm>
            <a:prstGeom prst="roundRect">
              <a:avLst/>
            </a:prstGeom>
            <a:solidFill>
              <a:schemeClr val="bg2"/>
            </a:solidFill>
            <a:effectLst>
              <a:outerShdw blurRad="50800" dist="38100" dir="2700000" sx="102000" sy="102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cxnSp>
          <p:nvCxnSpPr>
            <p:cNvPr id="22" name="Egyenes összekötő nyíllal 21"/>
            <p:cNvCxnSpPr/>
            <p:nvPr/>
          </p:nvCxnSpPr>
          <p:spPr>
            <a:xfrm>
              <a:off x="3923928" y="6093296"/>
              <a:ext cx="1296144" cy="158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Egyenes összekötő nyíllal 23"/>
            <p:cNvCxnSpPr/>
            <p:nvPr/>
          </p:nvCxnSpPr>
          <p:spPr>
            <a:xfrm rot="10800000">
              <a:off x="3923928" y="5805264"/>
              <a:ext cx="1296144" cy="158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Egyenes összekötő 25"/>
            <p:cNvCxnSpPr/>
            <p:nvPr/>
          </p:nvCxnSpPr>
          <p:spPr>
            <a:xfrm rot="5400000">
              <a:off x="3815916" y="5814980"/>
              <a:ext cx="216024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Egyenes összekötő 26"/>
            <p:cNvCxnSpPr/>
            <p:nvPr/>
          </p:nvCxnSpPr>
          <p:spPr>
            <a:xfrm rot="5400000">
              <a:off x="5112060" y="6103012"/>
              <a:ext cx="216024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Csoportba foglalás 28"/>
          <p:cNvGrpSpPr/>
          <p:nvPr/>
        </p:nvGrpSpPr>
        <p:grpSpPr>
          <a:xfrm>
            <a:off x="144016" y="1844824"/>
            <a:ext cx="8820472" cy="3168352"/>
            <a:chOff x="144016" y="1844824"/>
            <a:chExt cx="8820472" cy="3168352"/>
          </a:xfrm>
        </p:grpSpPr>
        <p:grpSp>
          <p:nvGrpSpPr>
            <p:cNvPr id="4" name="Csoportba foglalás 3"/>
            <p:cNvGrpSpPr/>
            <p:nvPr/>
          </p:nvGrpSpPr>
          <p:grpSpPr>
            <a:xfrm>
              <a:off x="683568" y="1844824"/>
              <a:ext cx="8280920" cy="3168352"/>
              <a:chOff x="179512" y="2276872"/>
              <a:chExt cx="8712968" cy="2745905"/>
            </a:xfrm>
          </p:grpSpPr>
          <p:sp>
            <p:nvSpPr>
              <p:cNvPr id="5" name="Téglalap 4"/>
              <p:cNvSpPr/>
              <p:nvPr/>
            </p:nvSpPr>
            <p:spPr>
              <a:xfrm>
                <a:off x="179512" y="2276872"/>
                <a:ext cx="8712968" cy="274590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6" name="Téglalap 5"/>
              <p:cNvSpPr/>
              <p:nvPr/>
            </p:nvSpPr>
            <p:spPr>
              <a:xfrm>
                <a:off x="179512" y="2276872"/>
                <a:ext cx="8712968" cy="43684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hu-HU" dirty="0" smtClean="0"/>
                  <a:t>1	2	3	4	5	6	7	8	9</a:t>
                </a:r>
                <a:endParaRPr lang="hu-HU" dirty="0"/>
              </a:p>
            </p:txBody>
          </p:sp>
        </p:grpSp>
        <p:sp>
          <p:nvSpPr>
            <p:cNvPr id="7" name="Téglalap 6"/>
            <p:cNvSpPr/>
            <p:nvPr/>
          </p:nvSpPr>
          <p:spPr>
            <a:xfrm>
              <a:off x="144016" y="1844824"/>
              <a:ext cx="539552" cy="50405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sp>
        <p:nvSpPr>
          <p:cNvPr id="56" name="Lekerekített téglalap feliratnak 55"/>
          <p:cNvSpPr/>
          <p:nvPr/>
        </p:nvSpPr>
        <p:spPr>
          <a:xfrm>
            <a:off x="1115616" y="4149080"/>
            <a:ext cx="3384376" cy="1584176"/>
          </a:xfrm>
          <a:prstGeom prst="wedgeRoundRectCallout">
            <a:avLst>
              <a:gd name="adj1" fmla="val 110911"/>
              <a:gd name="adj2" fmla="val -51371"/>
              <a:gd name="adj3" fmla="val 16667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smtClean="0"/>
              <a:t>A gomb elengedésével töröljük a tabulátorpozíciót.</a:t>
            </a:r>
            <a:endParaRPr lang="hu-HU" sz="2800" dirty="0"/>
          </a:p>
        </p:txBody>
      </p:sp>
      <p:sp>
        <p:nvSpPr>
          <p:cNvPr id="55" name="Lekerekített téglalap feliratnak 54"/>
          <p:cNvSpPr/>
          <p:nvPr/>
        </p:nvSpPr>
        <p:spPr>
          <a:xfrm>
            <a:off x="2123728" y="4869160"/>
            <a:ext cx="5400600" cy="1728192"/>
          </a:xfrm>
          <a:prstGeom prst="wedgeRoundRectCallout">
            <a:avLst>
              <a:gd name="adj1" fmla="val 40694"/>
              <a:gd name="adj2" fmla="val -81724"/>
              <a:gd name="adj3" fmla="val 16667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smtClean="0"/>
              <a:t>A bal egérgomb folyamatos nyomva tartása mellett, fogjuk meg és húzzuk semleges területre.</a:t>
            </a:r>
            <a:endParaRPr lang="hu-HU" sz="2800" dirty="0"/>
          </a:p>
        </p:txBody>
      </p:sp>
      <p:sp>
        <p:nvSpPr>
          <p:cNvPr id="40" name="Lekerekített téglalap feliratnak 39"/>
          <p:cNvSpPr/>
          <p:nvPr/>
        </p:nvSpPr>
        <p:spPr>
          <a:xfrm>
            <a:off x="1187624" y="3645024"/>
            <a:ext cx="3744416" cy="2088232"/>
          </a:xfrm>
          <a:prstGeom prst="wedgeRoundRectCallout">
            <a:avLst>
              <a:gd name="adj1" fmla="val 41769"/>
              <a:gd name="adj2" fmla="val -111959"/>
              <a:gd name="adj3" fmla="val 16667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smtClean="0"/>
              <a:t>Áthelyezéshez ragadjuk meg az egyik tabulátorpozíciót, és húzzuk a kívánt mérethez.</a:t>
            </a:r>
            <a:endParaRPr lang="hu-HU" sz="2800" dirty="0"/>
          </a:p>
        </p:txBody>
      </p:sp>
      <p:sp>
        <p:nvSpPr>
          <p:cNvPr id="47" name="Tartalom helye 4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mtClean="0"/>
              <a:t>Használatuk a vonalzó segítségével</a:t>
            </a:r>
            <a:endParaRPr lang="hu-HU" dirty="0"/>
          </a:p>
        </p:txBody>
      </p:sp>
      <p:sp>
        <p:nvSpPr>
          <p:cNvPr id="53" name="Lekerekített téglalap feliratnak 52"/>
          <p:cNvSpPr/>
          <p:nvPr/>
        </p:nvSpPr>
        <p:spPr>
          <a:xfrm>
            <a:off x="195841" y="4653136"/>
            <a:ext cx="3491880" cy="1988840"/>
          </a:xfrm>
          <a:prstGeom prst="wedgeRoundRectCallout">
            <a:avLst>
              <a:gd name="adj1" fmla="val 24449"/>
              <a:gd name="adj2" fmla="val -73052"/>
              <a:gd name="adj3" fmla="val 16667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smtClean="0"/>
              <a:t>Ekkor a tabulátor a kívánt méret és típus szerint igazítja a szöveget. </a:t>
            </a:r>
            <a:endParaRPr lang="hu-HU" sz="2800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565840" y="2564904"/>
            <a:ext cx="3918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5400" dirty="0" smtClean="0"/>
              <a:t>Beírt szöveg</a:t>
            </a:r>
          </a:p>
        </p:txBody>
      </p:sp>
      <p:grpSp>
        <p:nvGrpSpPr>
          <p:cNvPr id="9" name="Csoportba foglalás 34"/>
          <p:cNvGrpSpPr/>
          <p:nvPr/>
        </p:nvGrpSpPr>
        <p:grpSpPr>
          <a:xfrm rot="-5400000">
            <a:off x="236280" y="1916874"/>
            <a:ext cx="359960" cy="360000"/>
            <a:chOff x="227135" y="1941217"/>
            <a:chExt cx="288000" cy="288032"/>
          </a:xfrm>
        </p:grpSpPr>
        <p:cxnSp>
          <p:nvCxnSpPr>
            <p:cNvPr id="32" name="Egyenes összekötő 31"/>
            <p:cNvCxnSpPr/>
            <p:nvPr/>
          </p:nvCxnSpPr>
          <p:spPr>
            <a:xfrm rot="5400000">
              <a:off x="95312" y="2085233"/>
              <a:ext cx="288032" cy="0"/>
            </a:xfrm>
            <a:prstGeom prst="line">
              <a:avLst/>
            </a:prstGeom>
            <a:ln w="603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Egyenes összekötő 33"/>
            <p:cNvCxnSpPr/>
            <p:nvPr/>
          </p:nvCxnSpPr>
          <p:spPr>
            <a:xfrm rot="10800000">
              <a:off x="227135" y="2204861"/>
              <a:ext cx="288000" cy="0"/>
            </a:xfrm>
            <a:prstGeom prst="line">
              <a:avLst/>
            </a:prstGeom>
            <a:ln w="603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Csoportba foglalás 39"/>
          <p:cNvGrpSpPr/>
          <p:nvPr/>
        </p:nvGrpSpPr>
        <p:grpSpPr>
          <a:xfrm>
            <a:off x="4788104" y="1916832"/>
            <a:ext cx="359960" cy="360000"/>
            <a:chOff x="227135" y="1941217"/>
            <a:chExt cx="288000" cy="288032"/>
          </a:xfrm>
        </p:grpSpPr>
        <p:cxnSp>
          <p:nvCxnSpPr>
            <p:cNvPr id="41" name="Egyenes összekötő 40"/>
            <p:cNvCxnSpPr/>
            <p:nvPr/>
          </p:nvCxnSpPr>
          <p:spPr>
            <a:xfrm rot="5400000">
              <a:off x="95312" y="2085233"/>
              <a:ext cx="288032" cy="0"/>
            </a:xfrm>
            <a:prstGeom prst="line">
              <a:avLst/>
            </a:prstGeom>
            <a:ln w="603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Egyenes összekötő 41"/>
            <p:cNvCxnSpPr/>
            <p:nvPr/>
          </p:nvCxnSpPr>
          <p:spPr>
            <a:xfrm rot="10800000">
              <a:off x="227135" y="2204861"/>
              <a:ext cx="288000" cy="0"/>
            </a:xfrm>
            <a:prstGeom prst="line">
              <a:avLst/>
            </a:prstGeom>
            <a:ln w="603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Csoportba foglalás 43"/>
          <p:cNvGrpSpPr/>
          <p:nvPr/>
        </p:nvGrpSpPr>
        <p:grpSpPr>
          <a:xfrm>
            <a:off x="236360" y="1916872"/>
            <a:ext cx="359960" cy="360000"/>
            <a:chOff x="227135" y="1941217"/>
            <a:chExt cx="288000" cy="288032"/>
          </a:xfrm>
        </p:grpSpPr>
        <p:cxnSp>
          <p:nvCxnSpPr>
            <p:cNvPr id="45" name="Egyenes összekötő 44"/>
            <p:cNvCxnSpPr/>
            <p:nvPr/>
          </p:nvCxnSpPr>
          <p:spPr>
            <a:xfrm rot="5400000">
              <a:off x="95312" y="2085233"/>
              <a:ext cx="288032" cy="0"/>
            </a:xfrm>
            <a:prstGeom prst="line">
              <a:avLst/>
            </a:prstGeom>
            <a:ln w="603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Egyenes összekötő 45"/>
            <p:cNvCxnSpPr/>
            <p:nvPr/>
          </p:nvCxnSpPr>
          <p:spPr>
            <a:xfrm rot="10800000">
              <a:off x="227135" y="2204861"/>
              <a:ext cx="288000" cy="0"/>
            </a:xfrm>
            <a:prstGeom prst="line">
              <a:avLst/>
            </a:prstGeom>
            <a:ln w="603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3" name="Egyenes összekötő nyíllal 42"/>
          <p:cNvCxnSpPr/>
          <p:nvPr/>
        </p:nvCxnSpPr>
        <p:spPr>
          <a:xfrm>
            <a:off x="1331640" y="3068960"/>
            <a:ext cx="792088" cy="1588"/>
          </a:xfrm>
          <a:prstGeom prst="straightConnector1">
            <a:avLst/>
          </a:prstGeom>
          <a:ln w="1016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Csoportba foglalás 21"/>
          <p:cNvGrpSpPr/>
          <p:nvPr/>
        </p:nvGrpSpPr>
        <p:grpSpPr>
          <a:xfrm rot="10800000">
            <a:off x="755576" y="3227964"/>
            <a:ext cx="4032448" cy="1137139"/>
            <a:chOff x="3275856" y="2507886"/>
            <a:chExt cx="1620000" cy="921114"/>
          </a:xfrm>
        </p:grpSpPr>
        <p:sp>
          <p:nvSpPr>
            <p:cNvPr id="51" name="Bal oldali kapcsos zárójel 50"/>
            <p:cNvSpPr/>
            <p:nvPr/>
          </p:nvSpPr>
          <p:spPr>
            <a:xfrm rot="5400000">
              <a:off x="3833828" y="2366972"/>
              <a:ext cx="504056" cy="1620000"/>
            </a:xfrm>
            <a:prstGeom prst="leftBrac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52" name="Szövegdoboz 51"/>
            <p:cNvSpPr txBox="1"/>
            <p:nvPr/>
          </p:nvSpPr>
          <p:spPr>
            <a:xfrm rot="10800000">
              <a:off x="3455697" y="2507886"/>
              <a:ext cx="115427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2800" dirty="0" smtClean="0">
                  <a:solidFill>
                    <a:srgbClr val="00B050"/>
                  </a:solidFill>
                </a:rPr>
                <a:t>5 cm</a:t>
              </a:r>
              <a:endParaRPr lang="hu-HU" sz="2800" dirty="0">
                <a:solidFill>
                  <a:srgbClr val="00B050"/>
                </a:solidFill>
              </a:endParaRPr>
            </a:p>
          </p:txBody>
        </p:sp>
      </p:grpSp>
      <p:sp>
        <p:nvSpPr>
          <p:cNvPr id="38" name="Lekerekített téglalap feliratnak 37"/>
          <p:cNvSpPr/>
          <p:nvPr/>
        </p:nvSpPr>
        <p:spPr>
          <a:xfrm>
            <a:off x="3491880" y="3496645"/>
            <a:ext cx="3960440" cy="1467544"/>
          </a:xfrm>
          <a:prstGeom prst="wedgeRoundRectCallout">
            <a:avLst>
              <a:gd name="adj1" fmla="val -16512"/>
              <a:gd name="adj2" fmla="val -103595"/>
              <a:gd name="adj3" fmla="val 16667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smtClean="0"/>
              <a:t>Kattintás segítségével elhelyezünk egy tabulátorpozíciót.</a:t>
            </a:r>
            <a:endParaRPr lang="hu-HU" sz="2800" dirty="0"/>
          </a:p>
        </p:txBody>
      </p:sp>
      <p:sp>
        <p:nvSpPr>
          <p:cNvPr id="36" name="Lekerekített téglalap feliratnak 35"/>
          <p:cNvSpPr/>
          <p:nvPr/>
        </p:nvSpPr>
        <p:spPr>
          <a:xfrm>
            <a:off x="395536" y="2780928"/>
            <a:ext cx="4248472" cy="1467544"/>
          </a:xfrm>
          <a:prstGeom prst="wedgeRoundRectCallout">
            <a:avLst>
              <a:gd name="adj1" fmla="val -46025"/>
              <a:gd name="adj2" fmla="val -75145"/>
              <a:gd name="adj3" fmla="val 16667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smtClean="0"/>
              <a:t>Annyiszor kattintunk erre a gombra, míg a kívánt típus meg nem jelenik.</a:t>
            </a:r>
            <a:endParaRPr lang="hu-HU" sz="2800" dirty="0"/>
          </a:p>
        </p:txBody>
      </p:sp>
      <p:sp>
        <p:nvSpPr>
          <p:cNvPr id="54" name="Lekerekített téglalap feliratnak 53"/>
          <p:cNvSpPr/>
          <p:nvPr/>
        </p:nvSpPr>
        <p:spPr>
          <a:xfrm>
            <a:off x="4499992" y="4005064"/>
            <a:ext cx="3384376" cy="1224136"/>
          </a:xfrm>
          <a:prstGeom prst="wedgeRoundRectCallout">
            <a:avLst>
              <a:gd name="adj1" fmla="val -57792"/>
              <a:gd name="adj2" fmla="val -173094"/>
              <a:gd name="adj3" fmla="val 16667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smtClean="0"/>
              <a:t>Törléshez vigyük az egeret a kívánt tabulátorpozícióra.</a:t>
            </a:r>
            <a:endParaRPr lang="hu-HU" sz="2800" dirty="0"/>
          </a:p>
        </p:txBody>
      </p:sp>
      <p:sp>
        <p:nvSpPr>
          <p:cNvPr id="37" name="Lekerekített téglalap feliratnak 36"/>
          <p:cNvSpPr/>
          <p:nvPr/>
        </p:nvSpPr>
        <p:spPr>
          <a:xfrm>
            <a:off x="1187624" y="3645024"/>
            <a:ext cx="5256584" cy="1512168"/>
          </a:xfrm>
          <a:prstGeom prst="wedgeRoundRectCallout">
            <a:avLst>
              <a:gd name="adj1" fmla="val 18879"/>
              <a:gd name="adj2" fmla="val -127891"/>
              <a:gd name="adj3" fmla="val 16667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smtClean="0"/>
              <a:t>Az egeret a kívánt méretre húzzuk, de közben más gombot NEM nyomunk le.</a:t>
            </a:r>
          </a:p>
        </p:txBody>
      </p:sp>
      <p:sp>
        <p:nvSpPr>
          <p:cNvPr id="39" name="Lekerekített téglalap feliratnak 38"/>
          <p:cNvSpPr/>
          <p:nvPr/>
        </p:nvSpPr>
        <p:spPr>
          <a:xfrm>
            <a:off x="5436096" y="4293096"/>
            <a:ext cx="3384376" cy="1224136"/>
          </a:xfrm>
          <a:prstGeom prst="wedgeRoundRectCallout">
            <a:avLst>
              <a:gd name="adj1" fmla="val -52056"/>
              <a:gd name="adj2" fmla="val 84346"/>
              <a:gd name="adj3" fmla="val 16667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smtClean="0"/>
              <a:t>A billentyűzeten megnyomjuk a tabulátor gombot. </a:t>
            </a:r>
            <a:endParaRPr lang="hu-HU" sz="2800" dirty="0"/>
          </a:p>
        </p:txBody>
      </p:sp>
      <p:sp>
        <p:nvSpPr>
          <p:cNvPr id="57" name="Lekerekített téglalap feliratnak 56"/>
          <p:cNvSpPr/>
          <p:nvPr/>
        </p:nvSpPr>
        <p:spPr>
          <a:xfrm>
            <a:off x="251520" y="4509120"/>
            <a:ext cx="5976664" cy="2060848"/>
          </a:xfrm>
          <a:prstGeom prst="wedgeRoundRectCallout">
            <a:avLst>
              <a:gd name="adj1" fmla="val -12843"/>
              <a:gd name="adj2" fmla="val -83076"/>
              <a:gd name="adj3" fmla="val 16667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smtClean="0"/>
              <a:t>Ha van egyéb tabulátorpozíció elhelyezve a vonalzón, akkor arra, – egyébként pedig az alapértelmezett értékre ugrik a szöveg. </a:t>
            </a:r>
          </a:p>
        </p:txBody>
      </p:sp>
      <p:sp>
        <p:nvSpPr>
          <p:cNvPr id="30" name="Felfelé nyíl 29"/>
          <p:cNvSpPr/>
          <p:nvPr/>
        </p:nvSpPr>
        <p:spPr>
          <a:xfrm rot="18463646">
            <a:off x="2276898" y="5565112"/>
            <a:ext cx="629761" cy="696330"/>
          </a:xfrm>
          <a:prstGeom prst="upArrow">
            <a:avLst>
              <a:gd name="adj1" fmla="val 23121"/>
              <a:gd name="adj2" fmla="val 64704"/>
            </a:avLst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05556E-6 -5.92593E-6 L -0.21249 -0.54584 " pathEditMode="relative" ptsTypes="AA">
                                      <p:cBhvr>
                                        <p:cTn id="1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125 -0.54583 L 0.27969 -0.50926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6" y="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7969 -0.50926 L 0.21667 0.02616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" y="2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91 -3.7037E-6 L 0.44896 -0.00416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4" y="-2"/>
                                    </p:animMotion>
                                  </p:childTnLst>
                                </p:cTn>
                              </p:par>
                              <p:par>
                                <p:cTn id="8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667 0.02613 L 0.2875 -0.49873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-2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0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247 -0.52971 L 0.15365 -0.52971 " pathEditMode="relative" rAng="0" ptsTypes="AA">
                                      <p:cBhvr>
                                        <p:cTn id="13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0"/>
                                    </p:animMotion>
                                  </p:childTnLst>
                                </p:cTn>
                              </p:par>
                              <p:par>
                                <p:cTn id="13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962 -2.31214E-6 L -0.09844 -2.31214E-6 " pathEditMode="relative" rAng="0" ptsTypes="AA">
                                      <p:cBhvr>
                                        <p:cTn id="1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4896 -0.00416 L 0.35 -0.00416 " pathEditMode="relative" rAng="0" ptsTypes="AA">
                                      <p:cBhvr>
                                        <p:cTn id="14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0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365 -0.52971 L 0.5316 -0.26751 " pathEditMode="relative" rAng="0" ptsTypes="AA">
                                      <p:cBhvr>
                                        <p:cTn id="16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" y="131"/>
                                    </p:animMotion>
                                  </p:childTnLst>
                                </p:cTn>
                              </p:par>
                              <p:par>
                                <p:cTn id="16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625 0.02636 L 0.23246 0.22567 " pathEditMode="relative" rAng="0" ptsTypes="AA">
                                      <p:cBhvr>
                                        <p:cTn id="16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 -0.00416 L 0.18455 -0.00416 " pathEditMode="relative" rAng="0" ptsTypes="AA">
                                      <p:cBhvr>
                                        <p:cTn id="18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5" grpId="0" animBg="1"/>
      <p:bldP spid="40" grpId="0" animBg="1"/>
      <p:bldP spid="53" grpId="0" animBg="1"/>
      <p:bldP spid="11" grpId="0"/>
      <p:bldP spid="11" grpId="1"/>
      <p:bldP spid="11" grpId="2"/>
      <p:bldP spid="38" grpId="0" animBg="1"/>
      <p:bldP spid="36" grpId="0" animBg="1"/>
      <p:bldP spid="36" grpId="1" animBg="1"/>
      <p:bldP spid="54" grpId="0" animBg="1"/>
      <p:bldP spid="37" grpId="0" animBg="1"/>
      <p:bldP spid="39" grpId="0" animBg="1"/>
      <p:bldP spid="57" grpId="0" animBg="1"/>
      <p:bldP spid="30" grpId="0" animBg="1"/>
      <p:bldP spid="30" grpId="1" animBg="1"/>
      <p:bldP spid="30" grpId="2" animBg="1"/>
      <p:bldP spid="30" grpId="3" animBg="1"/>
      <p:bldP spid="30" grpId="4" animBg="1"/>
      <p:bldP spid="30" grpId="5" animBg="1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1292</TotalTime>
  <Words>827</Words>
  <Application>Microsoft Office PowerPoint</Application>
  <PresentationFormat>Diavetítés a képernyőre (4:3 oldalarány)</PresentationFormat>
  <Paragraphs>264</Paragraphs>
  <Slides>17</Slides>
  <Notes>7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17</vt:i4>
      </vt:variant>
    </vt:vector>
  </HeadingPairs>
  <TitlesOfParts>
    <vt:vector size="18" baseType="lpstr">
      <vt:lpstr>Office-téma</vt:lpstr>
      <vt:lpstr>Tabulátorok</vt:lpstr>
      <vt:lpstr>Mire jók a tabulátorok?</vt:lpstr>
      <vt:lpstr>Jelölésük</vt:lpstr>
      <vt:lpstr>Típusai</vt:lpstr>
      <vt:lpstr>Típusai</vt:lpstr>
      <vt:lpstr>Típusai</vt:lpstr>
      <vt:lpstr>Típusai</vt:lpstr>
      <vt:lpstr>Típusai</vt:lpstr>
      <vt:lpstr>Használatuk a vonalzó segítségével</vt:lpstr>
      <vt:lpstr>A „Tabulátorok” ablak és előhívása</vt:lpstr>
      <vt:lpstr>A „Tabulátorok” ablak alkalmazása</vt:lpstr>
      <vt:lpstr>A tabulátorok kitöltése</vt:lpstr>
      <vt:lpstr>13. dia</vt:lpstr>
      <vt:lpstr>Aláírás készítése</vt:lpstr>
      <vt:lpstr>Űrlap készítése</vt:lpstr>
      <vt:lpstr>Feladat</vt:lpstr>
      <vt:lpstr>17.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Tabulátorok</dc:title>
  <dc:creator>Zsombori Balázs</dc:creator>
  <cp:lastModifiedBy>-</cp:lastModifiedBy>
  <cp:revision>544</cp:revision>
  <dcterms:created xsi:type="dcterms:W3CDTF">2011-01-28T15:38:43Z</dcterms:created>
  <dcterms:modified xsi:type="dcterms:W3CDTF">2011-01-30T21:00:18Z</dcterms:modified>
</cp:coreProperties>
</file>