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4583B7-1A7A-4AE1-8348-B1FE39019585}" type="datetimeFigureOut">
              <a:rPr lang="hu-HU" smtClean="0"/>
              <a:t>2011.02.01.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E86260-5D8E-43CC-8708-FBD21871F6E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583B7-1A7A-4AE1-8348-B1FE39019585}" type="datetimeFigureOut">
              <a:rPr lang="hu-HU" smtClean="0"/>
              <a:t>2011.02.01.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86260-5D8E-43CC-8708-FBD21871F6E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44583B7-1A7A-4AE1-8348-B1FE39019585}" type="datetimeFigureOut">
              <a:rPr lang="hu-HU" smtClean="0"/>
              <a:t>2011.02.01.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E86260-5D8E-43CC-8708-FBD21871F6E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583B7-1A7A-4AE1-8348-B1FE39019585}" type="datetimeFigureOut">
              <a:rPr lang="hu-HU" smtClean="0"/>
              <a:t>2011.02.01.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86260-5D8E-43CC-8708-FBD21871F6E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4583B7-1A7A-4AE1-8348-B1FE39019585}" type="datetimeFigureOut">
              <a:rPr lang="hu-HU" smtClean="0"/>
              <a:t>2011.02.01.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4E86260-5D8E-43CC-8708-FBD21871F6E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583B7-1A7A-4AE1-8348-B1FE39019585}" type="datetimeFigureOut">
              <a:rPr lang="hu-HU" smtClean="0"/>
              <a:t>2011.02.01.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86260-5D8E-43CC-8708-FBD21871F6E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583B7-1A7A-4AE1-8348-B1FE39019585}" type="datetimeFigureOut">
              <a:rPr lang="hu-HU" smtClean="0"/>
              <a:t>2011.02.01.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86260-5D8E-43CC-8708-FBD21871F6E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583B7-1A7A-4AE1-8348-B1FE39019585}" type="datetimeFigureOut">
              <a:rPr lang="hu-HU" smtClean="0"/>
              <a:t>2011.02.01.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86260-5D8E-43CC-8708-FBD21871F6E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4583B7-1A7A-4AE1-8348-B1FE39019585}" type="datetimeFigureOut">
              <a:rPr lang="hu-HU" smtClean="0"/>
              <a:t>2011.02.01.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86260-5D8E-43CC-8708-FBD21871F6E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583B7-1A7A-4AE1-8348-B1FE39019585}" type="datetimeFigureOut">
              <a:rPr lang="hu-HU" smtClean="0"/>
              <a:t>2011.02.01.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86260-5D8E-43CC-8708-FBD21871F6E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583B7-1A7A-4AE1-8348-B1FE39019585}" type="datetimeFigureOut">
              <a:rPr lang="hu-HU" smtClean="0"/>
              <a:t>2011.02.01.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86260-5D8E-43CC-8708-FBD21871F6E6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44583B7-1A7A-4AE1-8348-B1FE39019585}" type="datetimeFigureOut">
              <a:rPr lang="hu-HU" smtClean="0"/>
              <a:t>2011.02.01.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4E86260-5D8E-43CC-8708-FBD21871F6E6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031984" cy="857256"/>
          </a:xfrm>
        </p:spPr>
        <p:txBody>
          <a:bodyPr>
            <a:normAutofit fontScale="90000"/>
          </a:bodyPr>
          <a:lstStyle/>
          <a:p>
            <a:r>
              <a:rPr lang="hu-HU" sz="3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 közösségi portálok használata</a:t>
            </a:r>
            <a:r>
              <a:rPr lang="hu-HU" sz="3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r>
              <a:rPr lang="hu-HU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hu-HU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hu-HU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hu-HU" sz="17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Etikett,veszélyek…</a:t>
            </a:r>
            <a:r>
              <a:rPr lang="hu-HU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endParaRPr lang="hu-HU" sz="3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43174" y="5286388"/>
            <a:ext cx="5000660" cy="128826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Készítette: Végh Melanie</a:t>
            </a:r>
          </a:p>
          <a:p>
            <a:r>
              <a:rPr lang="hu-HU" dirty="0" smtClean="0"/>
              <a:t>Felkészítő tanár: Husekné Szabó Ildikó</a:t>
            </a:r>
          </a:p>
          <a:p>
            <a:r>
              <a:rPr lang="hu-HU" dirty="0" smtClean="0"/>
              <a:t>Iskola: Türr István Gimnázium és Kollégium</a:t>
            </a:r>
          </a:p>
          <a:p>
            <a:r>
              <a:rPr lang="hu-HU" dirty="0" smtClean="0"/>
              <a:t>Cím: Pápa, Fő utca 10</a:t>
            </a:r>
            <a:endParaRPr lang="hu-HU" dirty="0"/>
          </a:p>
        </p:txBody>
      </p:sp>
      <p:pic>
        <p:nvPicPr>
          <p:cNvPr id="5" name="Kép helye 4" descr="kozossegi_portalok_a_vilagon_105056_61530.gif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2405" r="22405"/>
          <a:stretch>
            <a:fillRect/>
          </a:stretch>
        </p:blipFill>
        <p:spPr>
          <a:xfrm>
            <a:off x="571472" y="1000108"/>
            <a:ext cx="5072098" cy="3808413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58072" cy="54484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Közösségi portálok a munkahelyeken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42844" y="1428736"/>
            <a:ext cx="2214578" cy="5286412"/>
          </a:xfrm>
        </p:spPr>
        <p:txBody>
          <a:bodyPr>
            <a:noAutofit/>
          </a:bodyPr>
          <a:lstStyle/>
          <a:p>
            <a:pPr algn="ctr"/>
            <a:r>
              <a:rPr lang="hu-HU" sz="2000" dirty="0" smtClean="0"/>
              <a:t>Napjainkban a felnőttek is egyre többen regisztrálnak különböző portálokra, amiket a munkahelyükön tudnak megnézni. Ez profit kiesésbe is kerülhet, és a szigorúbb helyeken akár ki is rúghatják az internetfüggő alkalmazottat.</a:t>
            </a:r>
            <a:endParaRPr lang="hu-HU" sz="20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5643570" y="928670"/>
            <a:ext cx="2338382" cy="44291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2000" dirty="0" smtClean="0">
                <a:solidFill>
                  <a:schemeClr val="bg1"/>
                </a:solidFill>
              </a:rPr>
              <a:t>De van jó oldala is a portáloknak: a munkaadó le tudja ellenőrizni azt az embert akit fel akar venni, mert ezeken a portálokon nagyon sok mindent elárul az ember személyiségéről a feltöltött kép, és bemutatkozás. </a:t>
            </a:r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5" name="Kép 4" descr="21439_internet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928934"/>
            <a:ext cx="2762258" cy="183283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329510" cy="117348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!!!A fiatalok hiszékenyek!!!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214414" y="5857892"/>
            <a:ext cx="5897880" cy="602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Ezt használják ki sokszor az úgynevezett pedofilok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" name="Kép 4" descr="felkialtojel_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571612"/>
            <a:ext cx="4643450" cy="3869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7400948" cy="15284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hu-HU" sz="1800" dirty="0" smtClean="0"/>
              <a:t>A szülők felelőssége figyelni a gyerekük kapcsolatait a </a:t>
            </a:r>
            <a:r>
              <a:rPr lang="hu-HU" sz="1800" dirty="0" smtClean="0"/>
              <a:t>portálokon.</a:t>
            </a:r>
          </a:p>
          <a:p>
            <a:pPr>
              <a:buFont typeface="Wingdings" pitchFamily="2" charset="2"/>
              <a:buChar char="v"/>
            </a:pPr>
            <a:endParaRPr lang="hu-HU" sz="1800" dirty="0" smtClean="0"/>
          </a:p>
          <a:p>
            <a:pPr>
              <a:buFont typeface="Wingdings" pitchFamily="2" charset="2"/>
              <a:buChar char="v"/>
            </a:pPr>
            <a:endParaRPr lang="hu-HU" sz="1800" dirty="0" smtClean="0"/>
          </a:p>
          <a:p>
            <a:pPr>
              <a:buFont typeface="Wingdings" pitchFamily="2" charset="2"/>
              <a:buChar char="v"/>
            </a:pPr>
            <a:r>
              <a:rPr lang="hu-HU" sz="1800" dirty="0" smtClean="0"/>
              <a:t>Napjainkban 10 szülőből 2-3 követi figyelemmel a gyereke </a:t>
            </a:r>
            <a:r>
              <a:rPr lang="hu-HU" sz="1800" dirty="0" smtClean="0"/>
              <a:t>ismerőseit</a:t>
            </a:r>
          </a:p>
          <a:p>
            <a:pPr>
              <a:buFont typeface="Wingdings" pitchFamily="2" charset="2"/>
              <a:buChar char="v"/>
            </a:pPr>
            <a:endParaRPr lang="hu-HU" sz="1800" dirty="0" smtClean="0"/>
          </a:p>
          <a:p>
            <a:pPr>
              <a:buFont typeface="Wingdings" pitchFamily="2" charset="2"/>
              <a:buChar char="v"/>
            </a:pPr>
            <a:endParaRPr lang="hu-HU" sz="1800" dirty="0" smtClean="0"/>
          </a:p>
          <a:p>
            <a:pPr>
              <a:buFont typeface="Wingdings" pitchFamily="2" charset="2"/>
              <a:buChar char="v"/>
            </a:pPr>
            <a:r>
              <a:rPr lang="hu-HU" sz="1800" dirty="0" smtClean="0"/>
              <a:t>Már lehet találni olyan programokat, amik megakadályozzák egy-egy oldal megnyitását.</a:t>
            </a:r>
            <a:endParaRPr lang="hu-HU" sz="1800" dirty="0"/>
          </a:p>
        </p:txBody>
      </p:sp>
      <p:pic>
        <p:nvPicPr>
          <p:cNvPr id="5" name="Tartalom helye 4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3071810"/>
            <a:ext cx="5300687" cy="32991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290"/>
            <a:ext cx="6829444" cy="25003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endParaRPr lang="hu-HU" dirty="0" smtClean="0"/>
          </a:p>
          <a:p>
            <a:endParaRPr lang="hu-HU" dirty="0" smtClean="0"/>
          </a:p>
          <a:p>
            <a:pPr>
              <a:buFont typeface="Wingdings" pitchFamily="2" charset="2"/>
              <a:buChar char="v"/>
            </a:pPr>
            <a:r>
              <a:rPr lang="hu-HU" sz="2400" dirty="0" smtClean="0"/>
              <a:t>Fiatalabb lányok esnek bele ezeknek az embereknek a csapdáiba.</a:t>
            </a:r>
          </a:p>
          <a:p>
            <a:pPr>
              <a:buFont typeface="Wingdings" pitchFamily="2" charset="2"/>
              <a:buChar char="v"/>
            </a:pPr>
            <a:endParaRPr lang="hu-HU" sz="2400" dirty="0" smtClean="0"/>
          </a:p>
          <a:p>
            <a:pPr>
              <a:buFont typeface="Wingdings" pitchFamily="2" charset="2"/>
              <a:buChar char="v"/>
            </a:pPr>
            <a:r>
              <a:rPr lang="hu-HU" sz="2400" dirty="0" smtClean="0"/>
              <a:t> Megismerkednek idősebb emberekkel a közösségi portálokon,, </a:t>
            </a:r>
            <a:r>
              <a:rPr lang="hu-HU" sz="2400" dirty="0" err="1" smtClean="0"/>
              <a:t>chatelnek</a:t>
            </a:r>
            <a:r>
              <a:rPr lang="hu-HU" sz="2400" dirty="0" smtClean="0"/>
              <a:t>, és valószínűleg rövid idő  után találkoznak.</a:t>
            </a:r>
          </a:p>
          <a:p>
            <a:pPr>
              <a:buFont typeface="Wingdings" pitchFamily="2" charset="2"/>
              <a:buChar char="v"/>
            </a:pPr>
            <a:r>
              <a:rPr lang="hu-HU" sz="2400" dirty="0" smtClean="0"/>
              <a:t>A történet vége általában rosszul végződik….</a:t>
            </a:r>
            <a:endParaRPr lang="hu-HU" sz="2400" dirty="0"/>
          </a:p>
        </p:txBody>
      </p:sp>
      <p:pic>
        <p:nvPicPr>
          <p:cNvPr id="5" name="Tartalom helye 4" descr="LNYNY_~1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48" y="2857496"/>
            <a:ext cx="3286141" cy="3571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5897880" cy="6072230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3600" dirty="0" smtClean="0"/>
              <a:t>Források</a:t>
            </a:r>
            <a:r>
              <a:rPr lang="hu-HU" sz="3600" dirty="0" smtClean="0"/>
              <a:t>:</a:t>
            </a:r>
          </a:p>
          <a:p>
            <a:pPr algn="ctr"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v"/>
            </a:pPr>
            <a:r>
              <a:rPr lang="hu-HU" sz="2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terkep.network.hu</a:t>
            </a:r>
            <a:endParaRPr lang="hu-HU" sz="2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v"/>
            </a:pPr>
            <a:r>
              <a:rPr lang="hu-HU" sz="2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wellnesssziget.com</a:t>
            </a:r>
            <a:endParaRPr lang="hu-HU" sz="2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v"/>
            </a:pPr>
            <a:r>
              <a:rPr lang="hu-HU" sz="2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blog.xfree.hu</a:t>
            </a:r>
            <a:endParaRPr lang="hu-HU" sz="2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v"/>
            </a:pPr>
            <a:r>
              <a:rPr lang="hu-HU" sz="2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magyarhumor.network.hu</a:t>
            </a:r>
            <a:endParaRPr lang="hu-HU" sz="2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v"/>
            </a:pPr>
            <a:r>
              <a:rPr lang="hu-HU" sz="2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blog.tarhely.eu</a:t>
            </a:r>
            <a:endParaRPr lang="hu-HU" sz="2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v"/>
            </a:pPr>
            <a:r>
              <a:rPr lang="hu-HU" sz="2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vg.hu</a:t>
            </a:r>
            <a:endParaRPr lang="hu-HU" sz="2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v"/>
            </a:pPr>
            <a:r>
              <a:rPr lang="hu-HU" sz="2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itbusiness.hu</a:t>
            </a:r>
            <a:endParaRPr lang="hu-HU" sz="2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v"/>
            </a:pPr>
            <a:r>
              <a:rPr lang="hu-HU" sz="2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degasys.joomlaportal.hu</a:t>
            </a:r>
            <a:endParaRPr lang="hu-HU" sz="2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v"/>
            </a:pPr>
            <a:r>
              <a:rPr lang="hu-HU" sz="2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cod7.hu</a:t>
            </a:r>
          </a:p>
          <a:p>
            <a:pPr algn="ctr"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v"/>
            </a:pPr>
            <a:r>
              <a:rPr lang="hu-HU" sz="2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bumm.sk</a:t>
            </a:r>
            <a:endParaRPr lang="hu-HU" sz="2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v"/>
            </a:pPr>
            <a:r>
              <a:rPr lang="hu-HU" sz="2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tartalmaskor.blog.hu</a:t>
            </a:r>
            <a:endParaRPr lang="hu-HU" sz="2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v"/>
            </a:pPr>
            <a:r>
              <a:rPr lang="hu-HU" sz="2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kicsikeim.blogspot.com</a:t>
            </a:r>
            <a:endParaRPr lang="hu-HU" sz="2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v"/>
            </a:pPr>
            <a:r>
              <a:rPr lang="hu-HU" sz="2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nlcafe.hu</a:t>
            </a:r>
            <a:endParaRPr lang="hu-HU" sz="2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v"/>
            </a:pPr>
            <a:r>
              <a:rPr lang="hu-HU" sz="2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crazycats.freeblog.hu</a:t>
            </a:r>
            <a:endParaRPr lang="hu-HU" sz="2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artalom helye 16" descr="comm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4738689" cy="3554017"/>
          </a:xfrm>
        </p:spPr>
      </p:pic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069360" cy="1402080"/>
          </a:xfrm>
          <a:noFill/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Facebook, Myspace, MyVip, HI5, iwiw… ezek napjaink legismertebb közösségi portáljai.</a:t>
            </a:r>
            <a:endParaRPr lang="hu-H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Szöveg helye 13"/>
          <p:cNvSpPr>
            <a:spLocks noGrp="1"/>
          </p:cNvSpPr>
          <p:nvPr>
            <p:ph type="body" idx="2"/>
          </p:nvPr>
        </p:nvSpPr>
        <p:spPr>
          <a:xfrm>
            <a:off x="214282" y="5572140"/>
            <a:ext cx="7715304" cy="1071570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 smtClean="0"/>
              <a:t>A közösségi portál egy oldal, ahol az emberek közösségeket alkothatnak, új kapcsolatokat hozhatnak létre, új barátságok alakulhatnak ki,  a Föld bármely pontján</a:t>
            </a:r>
            <a:r>
              <a:rPr lang="hu-HU" sz="1600" b="1" dirty="0" smtClean="0"/>
              <a:t>.</a:t>
            </a:r>
            <a:endParaRPr lang="hu-HU" sz="1600" b="1" dirty="0"/>
          </a:p>
        </p:txBody>
      </p:sp>
      <p:cxnSp>
        <p:nvCxnSpPr>
          <p:cNvPr id="19" name="Egyenes összekötő nyíllal 18"/>
          <p:cNvCxnSpPr/>
          <p:nvPr/>
        </p:nvCxnSpPr>
        <p:spPr>
          <a:xfrm flipV="1">
            <a:off x="3643306" y="2500306"/>
            <a:ext cx="428628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rot="16200000" flipH="1">
            <a:off x="3893339" y="2821777"/>
            <a:ext cx="714380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rot="10800000" flipV="1">
            <a:off x="3571868" y="2928934"/>
            <a:ext cx="785818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358114" cy="1500198"/>
          </a:xfrm>
        </p:spPr>
        <p:txBody>
          <a:bodyPr>
            <a:normAutofit/>
          </a:bodyPr>
          <a:lstStyle/>
          <a:p>
            <a:pPr algn="ctr"/>
            <a:r>
              <a:rPr lang="hu-HU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 portáloknak rengeteg előnye van, de sajnos sok hátránnyal is rendelkeznek. A fiatalok alábecsülik ezek hatalmát. A megadott adatokkal, és feltöltött képekkel sokszor visszaélnek, és ellopják a személyes  adataikat.</a:t>
            </a:r>
            <a:endParaRPr lang="hu-H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28596" y="4857760"/>
            <a:ext cx="7215238" cy="1643074"/>
          </a:xfrm>
        </p:spPr>
        <p:txBody>
          <a:bodyPr>
            <a:noAutofit/>
          </a:bodyPr>
          <a:lstStyle/>
          <a:p>
            <a:pPr algn="ctr"/>
            <a:r>
              <a:rPr lang="hu-HU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Hekkerek sokszor törik fel más emberek adatlapját, megváltoztatják a jelszót, és az ő nevükben írnak sértő leveleket. Ezek rengeteg feszültséget okozhatnak barátok, de még a családtagok között is. A legrosszabb esetben egy életet is tönkretehetnek.</a:t>
            </a:r>
            <a:endParaRPr lang="hu-H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Tartalom helye 4" descr="imagesCAD1ONK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5984" y="2080659"/>
            <a:ext cx="3516827" cy="2634226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29552" cy="2816554"/>
          </a:xfrm>
        </p:spPr>
        <p:txBody>
          <a:bodyPr>
            <a:noAutofit/>
          </a:bodyPr>
          <a:lstStyle/>
          <a:p>
            <a:pPr algn="ctr"/>
            <a:r>
              <a:rPr lang="hu-H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 portálok sok esetben változtatták meg emberek személyiségét. Néha jó, néha rosszabb irányban. Pl. egy félénkebb osztálytárs facebookon chatelhet a többiekkel, megismerhetik egymást. Sajnos a fiatalok körében egyre gyakrabban alakul ki szinte verseny arról  hogy ki rak fel provokatívabb képeket. Ha ezt egy jóakarója  felrakja más oldalakra, akkor már nem lehet meg nem történtté tenn</a:t>
            </a:r>
            <a:r>
              <a:rPr lang="hu-H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i.</a:t>
            </a:r>
            <a:endParaRPr lang="hu-H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Tartalom helye 4" descr="vicces_6_0000054285_a_kis_bator_181981_617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32" y="3786190"/>
            <a:ext cx="3523068" cy="2818454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5897880" cy="642942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(N)</a:t>
            </a:r>
            <a:r>
              <a:rPr lang="hu-H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etIkett</a:t>
            </a:r>
            <a:endParaRPr lang="hu-H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7043758" cy="464347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hu-HU" sz="4400" dirty="0" smtClean="0"/>
              <a:t>A netikett szó, a hálózati és közösségi portálokon a kommunikáció </a:t>
            </a:r>
            <a:r>
              <a:rPr lang="hu-HU" sz="4400" dirty="0" smtClean="0"/>
              <a:t>általános illemszabályait foglalja össze</a:t>
            </a:r>
            <a:r>
              <a:rPr lang="hu-HU" sz="4400" dirty="0" smtClean="0"/>
              <a:t>. Célja az udvarias barátságos beszélgetés társainkkal.  </a:t>
            </a:r>
          </a:p>
          <a:p>
            <a:pPr algn="just"/>
            <a:endParaRPr lang="hu-HU" sz="4400" dirty="0" smtClean="0"/>
          </a:p>
          <a:p>
            <a:pPr algn="just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hu-HU" sz="4400" dirty="0" smtClean="0"/>
              <a:t> </a:t>
            </a:r>
            <a:r>
              <a:rPr lang="hu-HU" sz="5100" b="1" dirty="0" smtClean="0">
                <a:solidFill>
                  <a:schemeClr val="bg1"/>
                </a:solidFill>
              </a:rPr>
              <a:t>Ne legyünk biztosak abban hogy biztos az a feladó akit olvasunk</a:t>
            </a:r>
          </a:p>
          <a:p>
            <a:pPr algn="just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hu-HU" sz="5100" b="1" dirty="0" smtClean="0">
                <a:solidFill>
                  <a:schemeClr val="bg1"/>
                </a:solidFill>
              </a:rPr>
              <a:t> </a:t>
            </a:r>
            <a:r>
              <a:rPr lang="hu-HU" sz="5100" b="1" dirty="0" smtClean="0">
                <a:solidFill>
                  <a:schemeClr val="bg1"/>
                </a:solidFill>
              </a:rPr>
              <a:t>ne írjunk csupa nagy betűvel mert az olyan, mintha kiabálnánk</a:t>
            </a:r>
          </a:p>
          <a:p>
            <a:pPr algn="just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hu-HU" sz="5100" b="1" dirty="0" smtClean="0">
                <a:solidFill>
                  <a:schemeClr val="bg1"/>
                </a:solidFill>
              </a:rPr>
              <a:t> </a:t>
            </a:r>
            <a:r>
              <a:rPr lang="hu-HU" sz="5100" b="1" dirty="0" smtClean="0">
                <a:solidFill>
                  <a:schemeClr val="bg1"/>
                </a:solidFill>
              </a:rPr>
              <a:t>chaten ne írjunk csúnyán, mert letilthatnak róla…</a:t>
            </a:r>
          </a:p>
          <a:p>
            <a:pPr algn="just">
              <a:spcAft>
                <a:spcPts val="1200"/>
              </a:spcAft>
            </a:pPr>
            <a:r>
              <a:rPr lang="hu-HU" sz="4400" dirty="0" smtClean="0"/>
              <a:t>Ha ezeket betartjuk, mind a hálózaton, mind a közösségi portálokon a levelezéseink, mindenféle gond nélkül fognak zajlani.</a:t>
            </a:r>
          </a:p>
          <a:p>
            <a:pPr>
              <a:buBlip>
                <a:blip r:embed="rId2"/>
              </a:buBlip>
            </a:pPr>
            <a:endParaRPr lang="hu-HU" dirty="0" smtClean="0"/>
          </a:p>
        </p:txBody>
      </p:sp>
      <p:pic>
        <p:nvPicPr>
          <p:cNvPr id="5" name="Tartalom helye 4" descr="netiket-300x27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02376" y="5072074"/>
            <a:ext cx="1746174" cy="1594839"/>
          </a:xfrm>
        </p:spPr>
      </p:pic>
      <p:sp>
        <p:nvSpPr>
          <p:cNvPr id="6" name="Szív 5"/>
          <p:cNvSpPr/>
          <p:nvPr/>
        </p:nvSpPr>
        <p:spPr>
          <a:xfrm>
            <a:off x="6929454" y="285728"/>
            <a:ext cx="785818" cy="64294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ív 6"/>
          <p:cNvSpPr/>
          <p:nvPr/>
        </p:nvSpPr>
        <p:spPr>
          <a:xfrm>
            <a:off x="500034" y="5500702"/>
            <a:ext cx="928694" cy="8572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429552" cy="54484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közösségi portálok függőséget okoznak?!?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6" name="Kép 5" descr="1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00306"/>
            <a:ext cx="3048000" cy="3514725"/>
          </a:xfrm>
          <a:prstGeom prst="rect">
            <a:avLst/>
          </a:prstGeom>
        </p:spPr>
      </p:pic>
      <p:sp>
        <p:nvSpPr>
          <p:cNvPr id="7" name="Tartalom helye 6"/>
          <p:cNvSpPr>
            <a:spLocks noGrp="1"/>
          </p:cNvSpPr>
          <p:nvPr>
            <p:ph sz="half" idx="1"/>
          </p:nvPr>
        </p:nvSpPr>
        <p:spPr>
          <a:xfrm>
            <a:off x="3643306" y="1785926"/>
            <a:ext cx="4381480" cy="437175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hu-HU" sz="2400" dirty="0" smtClean="0"/>
              <a:t>Már a fiatal kisgyerekek is függői az internetnek, és a különbféle portáloknak. Ahogy az ábra is mutatja a 6 éven aluli gyerekek 60 százaléka hetente legalább egyszer </a:t>
            </a:r>
            <a:r>
              <a:rPr lang="hu-HU" sz="2400" dirty="0" smtClean="0"/>
              <a:t>internetezik.</a:t>
            </a:r>
          </a:p>
          <a:p>
            <a:endParaRPr lang="hu-HU" sz="1200" dirty="0" smtClean="0"/>
          </a:p>
        </p:txBody>
      </p:sp>
      <p:cxnSp>
        <p:nvCxnSpPr>
          <p:cNvPr id="12" name="Egyenes összekötő nyíllal 11"/>
          <p:cNvCxnSpPr/>
          <p:nvPr/>
        </p:nvCxnSpPr>
        <p:spPr>
          <a:xfrm rot="10800000" flipV="1">
            <a:off x="1071538" y="3071810"/>
            <a:ext cx="2786082" cy="92869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4294967295"/>
          </p:nvPr>
        </p:nvSpPr>
        <p:spPr>
          <a:xfrm>
            <a:off x="214282" y="214290"/>
            <a:ext cx="7786742" cy="692948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sz="5100" dirty="0" smtClean="0"/>
              <a:t>A közösségi portáltól való függés jelei</a:t>
            </a:r>
            <a:r>
              <a:rPr lang="hu-HU" sz="2900" dirty="0" smtClean="0"/>
              <a:t>:</a:t>
            </a:r>
          </a:p>
          <a:p>
            <a:pPr>
              <a:buNone/>
            </a:pPr>
            <a:endParaRPr lang="hu-HU" dirty="0" smtClean="0"/>
          </a:p>
          <a:p>
            <a:pPr>
              <a:buFont typeface="Wingdings" pitchFamily="2" charset="2"/>
              <a:buChar char="v"/>
            </a:pPr>
            <a:r>
              <a:rPr lang="hu-H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Éjjel </a:t>
            </a:r>
            <a:r>
              <a:rPr lang="hu-H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képes vagy felkelni azért hogy megnézd nem kaptál  e  egy Like-ot  az egyik képedért</a:t>
            </a:r>
            <a:r>
              <a:rPr lang="hu-H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None/>
            </a:pPr>
            <a:endParaRPr lang="hu-HU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u-H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Ha </a:t>
            </a:r>
            <a:r>
              <a:rPr lang="hu-H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kikapcsolod a gépedet, nem érzed magad jól. Egyedül érzed magad.</a:t>
            </a:r>
          </a:p>
          <a:p>
            <a:pPr>
              <a:buFont typeface="Wingdings" pitchFamily="2" charset="2"/>
              <a:buChar char="v"/>
            </a:pPr>
            <a:r>
              <a:rPr lang="hu-H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smileyk beépülnek az írásodba. </a:t>
            </a:r>
            <a:r>
              <a:rPr lang="hu-H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</a:t>
            </a:r>
          </a:p>
          <a:p>
            <a:pPr>
              <a:buFont typeface="Wingdings" pitchFamily="2" charset="2"/>
              <a:buChar char="v"/>
            </a:pPr>
            <a:endParaRPr lang="hu-HU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u-H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Nem </a:t>
            </a:r>
            <a:r>
              <a:rPr lang="hu-H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ismered rendesen a barátaidat, mert csak a chaten tartjátok  kapcsolatot</a:t>
            </a:r>
            <a:r>
              <a:rPr lang="hu-H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hu-HU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u-H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Az osztályodban is egyre kívülállóbnak érzed magad, mivel szünetekben is Facebookozol a telefonodon.</a:t>
            </a:r>
          </a:p>
          <a:p>
            <a:pPr>
              <a:buFont typeface="Wingdings" pitchFamily="2" charset="2"/>
              <a:buChar char="v"/>
            </a:pPr>
            <a:r>
              <a:rPr lang="hu-H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Mindenhova viszed magaddal a laptopod, </a:t>
            </a:r>
            <a:r>
              <a:rPr lang="hu-H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Iphoned…</a:t>
            </a:r>
          </a:p>
          <a:p>
            <a:pPr>
              <a:buFont typeface="Wingdings" pitchFamily="2" charset="2"/>
              <a:buChar char="v"/>
            </a:pPr>
            <a:endParaRPr lang="hu-HU" sz="3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u-H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Ha hazamész az iskolából nem az az első dolgod hogy eszel vagy leveszed a ruhád, hanem már kapcsolod is be a számítógéped, hátha </a:t>
            </a:r>
            <a:r>
              <a:rPr lang="hu-H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lemaradtál </a:t>
            </a:r>
            <a:r>
              <a:rPr lang="hu-H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valami fontos kiírásról az elmúlt 12 percben.</a:t>
            </a:r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6027003"/>
            <a:ext cx="807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/>
              <a:t>Ha magadra ismertél, akkor sajnos súlyos közösségi portál függő vagy</a:t>
            </a:r>
            <a:r>
              <a:rPr lang="hu-HU" dirty="0" smtClean="0"/>
              <a:t>!!!</a:t>
            </a:r>
            <a:endParaRPr lang="hu-HU" dirty="0"/>
          </a:p>
        </p:txBody>
      </p:sp>
      <p:pic>
        <p:nvPicPr>
          <p:cNvPr id="6" name="Kép 5" descr="LikeButt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214422"/>
            <a:ext cx="1104886" cy="480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972320" cy="47341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Néhány közösségi portál jellemzése: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29124" y="571480"/>
            <a:ext cx="3286148" cy="5429288"/>
          </a:xfrm>
        </p:spPr>
        <p:txBody>
          <a:bodyPr>
            <a:noAutofit/>
          </a:bodyPr>
          <a:lstStyle/>
          <a:p>
            <a:pPr algn="ctr"/>
            <a:r>
              <a:rPr lang="hu-HU" sz="2400" dirty="0" smtClean="0"/>
              <a:t>FACEBOOK: </a:t>
            </a:r>
          </a:p>
          <a:p>
            <a:endParaRPr lang="hu-HU" sz="1600" dirty="0" smtClean="0"/>
          </a:p>
          <a:p>
            <a:pPr>
              <a:buFont typeface="Wingdings" pitchFamily="2" charset="2"/>
              <a:buChar char="v"/>
            </a:pPr>
            <a:r>
              <a:rPr lang="hu-HU" sz="1600" dirty="0" smtClean="0"/>
              <a:t>A Facebook  2004- ben indult Amerikából, és pár év alatt meghódította a világot. </a:t>
            </a:r>
          </a:p>
          <a:p>
            <a:endParaRPr lang="hu-HU" sz="1600" dirty="0" smtClean="0"/>
          </a:p>
          <a:p>
            <a:pPr>
              <a:buFont typeface="Wingdings" pitchFamily="2" charset="2"/>
              <a:buChar char="v"/>
            </a:pPr>
            <a:r>
              <a:rPr lang="hu-HU" sz="1600" dirty="0" smtClean="0"/>
              <a:t>2010-ben film készült róla.</a:t>
            </a:r>
          </a:p>
          <a:p>
            <a:endParaRPr lang="hu-HU" sz="1600" dirty="0" smtClean="0"/>
          </a:p>
          <a:p>
            <a:pPr>
              <a:buFont typeface="Wingdings" pitchFamily="2" charset="2"/>
              <a:buChar char="v"/>
            </a:pPr>
            <a:r>
              <a:rPr lang="hu-HU" sz="1600" dirty="0" smtClean="0"/>
              <a:t> Napjainkban már több mint 600 millió regisztrált felhasználója van, de ez a szám percről percre emelkedik.</a:t>
            </a:r>
          </a:p>
          <a:p>
            <a:endParaRPr lang="hu-HU" sz="1600" dirty="0" smtClean="0"/>
          </a:p>
          <a:p>
            <a:pPr>
              <a:buFont typeface="Wingdings" pitchFamily="2" charset="2"/>
              <a:buChar char="v"/>
            </a:pPr>
            <a:r>
              <a:rPr lang="hu-HU" sz="1600" dirty="0" smtClean="0"/>
              <a:t>A regisztráció ingyenes.</a:t>
            </a:r>
          </a:p>
          <a:p>
            <a:endParaRPr lang="hu-HU" sz="1600" dirty="0" smtClean="0"/>
          </a:p>
          <a:p>
            <a:pPr>
              <a:buFont typeface="Wingdings" pitchFamily="2" charset="2"/>
              <a:buChar char="v"/>
            </a:pPr>
            <a:r>
              <a:rPr lang="hu-HU" sz="1600" dirty="0" smtClean="0"/>
              <a:t>Valószínű az üzenőfala miatt lett ilyen híres. </a:t>
            </a:r>
          </a:p>
          <a:p>
            <a:endParaRPr lang="hu-HU" sz="1600" dirty="0" smtClean="0"/>
          </a:p>
          <a:p>
            <a:pPr>
              <a:buFont typeface="Wingdings" pitchFamily="2" charset="2"/>
              <a:buChar char="v"/>
            </a:pPr>
            <a:r>
              <a:rPr lang="hu-HU" sz="1600" dirty="0" smtClean="0"/>
              <a:t>Másik jelentős újítás, hogy a fényképeken meg lehet jelölni a szereplőket.</a:t>
            </a:r>
          </a:p>
          <a:p>
            <a:endParaRPr lang="hu-HU" sz="1600" dirty="0" smtClean="0"/>
          </a:p>
          <a:p>
            <a:pPr>
              <a:buFont typeface="Wingdings" pitchFamily="2" charset="2"/>
              <a:buChar char="v"/>
            </a:pPr>
            <a:r>
              <a:rPr lang="hu-HU" sz="1600" dirty="0" smtClean="0"/>
              <a:t>Ha véletlen elkezdenél unatkozni, akkor még chatezhetsz is az összes ismerősöddel</a:t>
            </a:r>
            <a:r>
              <a:rPr lang="hu-HU" sz="1200" dirty="0" smtClean="0"/>
              <a:t>.</a:t>
            </a:r>
          </a:p>
          <a:p>
            <a:endParaRPr lang="hu-HU" sz="1600" dirty="0"/>
          </a:p>
        </p:txBody>
      </p:sp>
      <p:pic>
        <p:nvPicPr>
          <p:cNvPr id="5" name="Tartalom helye 4" descr="imagesCAPNWMJ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3971648" cy="2786082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MyVip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786182" y="285728"/>
            <a:ext cx="3786214" cy="5929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u-HU" sz="2000" dirty="0" smtClean="0"/>
              <a:t>A </a:t>
            </a:r>
            <a:r>
              <a:rPr lang="hu-HU" sz="2000" dirty="0" err="1" smtClean="0"/>
              <a:t>Myvip</a:t>
            </a:r>
            <a:r>
              <a:rPr lang="hu-HU" sz="2000" dirty="0" smtClean="0"/>
              <a:t> egy magyar közösségi hálózat. </a:t>
            </a:r>
          </a:p>
          <a:p>
            <a:endParaRPr lang="hu-HU" sz="2000" dirty="0" smtClean="0"/>
          </a:p>
          <a:p>
            <a:pPr>
              <a:buFont typeface="Wingdings" pitchFamily="2" charset="2"/>
              <a:buChar char="v"/>
            </a:pPr>
            <a:r>
              <a:rPr lang="hu-HU" sz="2000" dirty="0" smtClean="0"/>
              <a:t>2006-ban indult.</a:t>
            </a:r>
          </a:p>
          <a:p>
            <a:endParaRPr lang="hu-HU" sz="2000" dirty="0" smtClean="0"/>
          </a:p>
          <a:p>
            <a:pPr>
              <a:buFont typeface="Wingdings" pitchFamily="2" charset="2"/>
              <a:buChar char="v"/>
            </a:pPr>
            <a:r>
              <a:rPr lang="hu-HU" sz="2000" dirty="0" smtClean="0"/>
              <a:t> Ez is nagy népszerűségnek örvend, de a Facebook kezdi átvenni a hatalmat.</a:t>
            </a:r>
          </a:p>
          <a:p>
            <a:endParaRPr lang="hu-HU" sz="2000" dirty="0" smtClean="0"/>
          </a:p>
          <a:p>
            <a:pPr>
              <a:buFont typeface="Wingdings" pitchFamily="2" charset="2"/>
              <a:buChar char="v"/>
            </a:pPr>
            <a:r>
              <a:rPr lang="hu-HU" sz="2000" dirty="0" smtClean="0"/>
              <a:t> A </a:t>
            </a:r>
            <a:r>
              <a:rPr lang="hu-HU" sz="2000" dirty="0" err="1" smtClean="0"/>
              <a:t>Myvipbe</a:t>
            </a:r>
            <a:r>
              <a:rPr lang="hu-HU" sz="2000" dirty="0" smtClean="0"/>
              <a:t> csak meghívóval lehet regisztrálni.</a:t>
            </a:r>
          </a:p>
          <a:p>
            <a:pPr>
              <a:buFont typeface="Wingdings" pitchFamily="2" charset="2"/>
              <a:buChar char="v"/>
            </a:pPr>
            <a:endParaRPr lang="hu-HU" sz="2000" dirty="0" smtClean="0"/>
          </a:p>
          <a:p>
            <a:pPr>
              <a:buFont typeface="Wingdings" pitchFamily="2" charset="2"/>
              <a:buChar char="v"/>
            </a:pPr>
            <a:r>
              <a:rPr lang="hu-HU" sz="2000" dirty="0" smtClean="0"/>
              <a:t>Napjainkban körülbelül 3 millió felhasználója van.</a:t>
            </a:r>
          </a:p>
          <a:p>
            <a:pPr>
              <a:buFont typeface="Wingdings" pitchFamily="2" charset="2"/>
              <a:buChar char="v"/>
            </a:pPr>
            <a:endParaRPr lang="hu-HU" sz="2000" dirty="0" smtClean="0"/>
          </a:p>
          <a:p>
            <a:pPr>
              <a:buFont typeface="Wingdings" pitchFamily="2" charset="2"/>
              <a:buChar char="v"/>
            </a:pPr>
            <a:r>
              <a:rPr lang="hu-HU" sz="2000" dirty="0" smtClean="0"/>
              <a:t>A 3 millió felhasználó körülbelül 190 millió kapcsolatot létesített már egymással.</a:t>
            </a:r>
          </a:p>
          <a:p>
            <a:pPr>
              <a:buFont typeface="Wingdings" pitchFamily="2" charset="2"/>
              <a:buChar char="v"/>
            </a:pPr>
            <a:endParaRPr lang="hu-HU" dirty="0" smtClean="0"/>
          </a:p>
          <a:p>
            <a:pPr>
              <a:buFont typeface="Wingdings" pitchFamily="2" charset="2"/>
              <a:buChar char="v"/>
            </a:pPr>
            <a:endParaRPr lang="hu-HU" dirty="0"/>
          </a:p>
        </p:txBody>
      </p:sp>
      <p:pic>
        <p:nvPicPr>
          <p:cNvPr id="5" name="Tartalom helye 4" descr="myvi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2229" y="2357430"/>
            <a:ext cx="3042108" cy="32147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166</TotalTime>
  <Words>764</Words>
  <Application>Microsoft Office PowerPoint</Application>
  <PresentationFormat>Diavetítés a képernyőre (4:3 oldalarány)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Fényűző</vt:lpstr>
      <vt:lpstr>A közösségi portálok használata. (Etikett,veszélyek…)</vt:lpstr>
      <vt:lpstr>Facebook, Myspace, MyVip, HI5, iwiw… ezek napjaink legismertebb közösségi portáljai.</vt:lpstr>
      <vt:lpstr>A portáloknak rengeteg előnye van, de sajnos sok hátránnyal is rendelkeznek. A fiatalok alábecsülik ezek hatalmát. A megadott adatokkal, és feltöltött képekkel sokszor visszaélnek, és ellopják a személyes  adataikat.</vt:lpstr>
      <vt:lpstr>A portálok sok esetben változtatták meg emberek személyiségét. Néha jó, néha rosszabb irányban. Pl. egy félénkebb osztálytárs facebookon chatelhet a többiekkel, megismerhetik egymást. Sajnos a fiatalok körében egyre gyakrabban alakul ki szinte verseny arról  hogy ki rak fel provokatívabb képeket. Ha ezt egy jóakarója  felrakja más oldalakra, akkor már nem lehet meg nem történtté tenni.</vt:lpstr>
      <vt:lpstr>(N)etIkett</vt:lpstr>
      <vt:lpstr>A közösségi portálok függőséget okoznak?!?</vt:lpstr>
      <vt:lpstr>7. dia</vt:lpstr>
      <vt:lpstr>Néhány közösségi portál jellemzése:</vt:lpstr>
      <vt:lpstr>MyVip</vt:lpstr>
      <vt:lpstr>Közösségi portálok a munkahelyeken</vt:lpstr>
      <vt:lpstr>!!!A fiatalok hiszékenyek!!!</vt:lpstr>
      <vt:lpstr>12. dia</vt:lpstr>
      <vt:lpstr>13. dia</vt:lpstr>
      <vt:lpstr>14.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közösségi portálok használata. (Etikett,veszélyek…)</dc:title>
  <dc:creator>2009A_39</dc:creator>
  <cp:lastModifiedBy>2009A_39</cp:lastModifiedBy>
  <cp:revision>17</cp:revision>
  <dcterms:created xsi:type="dcterms:W3CDTF">2011-02-01T11:00:59Z</dcterms:created>
  <dcterms:modified xsi:type="dcterms:W3CDTF">2011-02-01T13:47:58Z</dcterms:modified>
</cp:coreProperties>
</file>