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3" r:id="rId4"/>
    <p:sldId id="262" r:id="rId5"/>
    <p:sldId id="264" r:id="rId6"/>
    <p:sldId id="258" r:id="rId7"/>
    <p:sldId id="260" r:id="rId8"/>
    <p:sldId id="261" r:id="rId9"/>
    <p:sldId id="259" r:id="rId10"/>
    <p:sldId id="265" r:id="rId11"/>
    <p:sldId id="269" r:id="rId12"/>
    <p:sldId id="267" r:id="rId13"/>
    <p:sldId id="268" r:id="rId14"/>
    <p:sldId id="266" r:id="rId15"/>
    <p:sldId id="270" r:id="rId16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94684" autoAdjust="0"/>
  </p:normalViewPr>
  <p:slideViewPr>
    <p:cSldViewPr>
      <p:cViewPr varScale="1">
        <p:scale>
          <a:sx n="75" d="100"/>
          <a:sy n="75" d="100"/>
        </p:scale>
        <p:origin x="-12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79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99EB869-A338-4146-9DC8-A17BA2D2D474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0E42092-75C3-4C4B-BD29-127A0DC25671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6764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43559-4552-4C27-B4F6-F5672907483A}" type="datetimeFigureOut">
              <a:rPr lang="hu-HU" smtClean="0"/>
              <a:t>2011.02.01.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84D87-5060-4E3A-866B-A7C0B5C1E35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6364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84D87-5060-4E3A-866B-A7C0B5C1E352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581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85800" y="0"/>
            <a:ext cx="8001000" cy="7950200"/>
            <a:chOff x="685798" y="0"/>
            <a:chExt cx="8001004" cy="7950200"/>
          </a:xfrm>
        </p:grpSpPr>
        <p:sp>
          <p:nvSpPr>
            <p:cNvPr id="5" name="Pie 7"/>
            <p:cNvSpPr/>
            <p:nvPr/>
          </p:nvSpPr>
          <p:spPr>
            <a:xfrm flipH="1" flipV="1">
              <a:off x="1257298" y="5778500"/>
              <a:ext cx="2171701" cy="2171700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grpSp>
          <p:nvGrpSpPr>
            <p:cNvPr id="6" name="Group 52"/>
            <p:cNvGrpSpPr>
              <a:grpSpLocks/>
            </p:cNvGrpSpPr>
            <p:nvPr/>
          </p:nvGrpSpPr>
          <p:grpSpPr bwMode="auto">
            <a:xfrm>
              <a:off x="685798" y="0"/>
              <a:ext cx="8001004" cy="6856413"/>
              <a:chOff x="685798" y="0"/>
              <a:chExt cx="8001004" cy="6856413"/>
            </a:xfrm>
          </p:grpSpPr>
          <p:sp>
            <p:nvSpPr>
              <p:cNvPr id="7" name="Freeform 9"/>
              <p:cNvSpPr/>
              <p:nvPr/>
            </p:nvSpPr>
            <p:spPr>
              <a:xfrm>
                <a:off x="685798" y="5880100"/>
                <a:ext cx="1143001" cy="976313"/>
              </a:xfrm>
              <a:custGeom>
                <a:avLst/>
                <a:gdLst>
                  <a:gd name="connsiteX0" fmla="*/ 0 w 1143000"/>
                  <a:gd name="connsiteY0" fmla="*/ 571500 h 1143000"/>
                  <a:gd name="connsiteX1" fmla="*/ 167389 w 1143000"/>
                  <a:gd name="connsiteY1" fmla="*/ 167389 h 1143000"/>
                  <a:gd name="connsiteX2" fmla="*/ 571501 w 1143000"/>
                  <a:gd name="connsiteY2" fmla="*/ 1 h 1143000"/>
                  <a:gd name="connsiteX3" fmla="*/ 975612 w 1143000"/>
                  <a:gd name="connsiteY3" fmla="*/ 167390 h 1143000"/>
                  <a:gd name="connsiteX4" fmla="*/ 1143000 w 1143000"/>
                  <a:gd name="connsiteY4" fmla="*/ 571502 h 1143000"/>
                  <a:gd name="connsiteX5" fmla="*/ 975611 w 1143000"/>
                  <a:gd name="connsiteY5" fmla="*/ 975614 h 1143000"/>
                  <a:gd name="connsiteX6" fmla="*/ 571499 w 1143000"/>
                  <a:gd name="connsiteY6" fmla="*/ 1143002 h 1143000"/>
                  <a:gd name="connsiteX7" fmla="*/ 167387 w 1143000"/>
                  <a:gd name="connsiteY7" fmla="*/ 975613 h 1143000"/>
                  <a:gd name="connsiteX8" fmla="*/ -1 w 1143000"/>
                  <a:gd name="connsiteY8" fmla="*/ 571501 h 1143000"/>
                  <a:gd name="connsiteX9" fmla="*/ 0 w 1143000"/>
                  <a:gd name="connsiteY9" fmla="*/ 571500 h 1143000"/>
                  <a:gd name="connsiteX0" fmla="*/ 1 w 1143001"/>
                  <a:gd name="connsiteY0" fmla="*/ 571499 h 1042965"/>
                  <a:gd name="connsiteX1" fmla="*/ 167390 w 1143001"/>
                  <a:gd name="connsiteY1" fmla="*/ 167388 h 1042965"/>
                  <a:gd name="connsiteX2" fmla="*/ 571502 w 1143001"/>
                  <a:gd name="connsiteY2" fmla="*/ 0 h 1042965"/>
                  <a:gd name="connsiteX3" fmla="*/ 975613 w 1143001"/>
                  <a:gd name="connsiteY3" fmla="*/ 167389 h 1042965"/>
                  <a:gd name="connsiteX4" fmla="*/ 1143001 w 1143001"/>
                  <a:gd name="connsiteY4" fmla="*/ 571501 h 1042965"/>
                  <a:gd name="connsiteX5" fmla="*/ 975612 w 1143001"/>
                  <a:gd name="connsiteY5" fmla="*/ 975613 h 1042965"/>
                  <a:gd name="connsiteX6" fmla="*/ 167388 w 1143001"/>
                  <a:gd name="connsiteY6" fmla="*/ 975612 h 1042965"/>
                  <a:gd name="connsiteX7" fmla="*/ 0 w 1143001"/>
                  <a:gd name="connsiteY7" fmla="*/ 571500 h 1042965"/>
                  <a:gd name="connsiteX8" fmla="*/ 1 w 1143001"/>
                  <a:gd name="connsiteY8" fmla="*/ 571499 h 1042965"/>
                  <a:gd name="connsiteX0" fmla="*/ 1 w 1143001"/>
                  <a:gd name="connsiteY0" fmla="*/ 571499 h 975613"/>
                  <a:gd name="connsiteX1" fmla="*/ 167390 w 1143001"/>
                  <a:gd name="connsiteY1" fmla="*/ 167388 h 975613"/>
                  <a:gd name="connsiteX2" fmla="*/ 571502 w 1143001"/>
                  <a:gd name="connsiteY2" fmla="*/ 0 h 975613"/>
                  <a:gd name="connsiteX3" fmla="*/ 975613 w 1143001"/>
                  <a:gd name="connsiteY3" fmla="*/ 167389 h 975613"/>
                  <a:gd name="connsiteX4" fmla="*/ 1143001 w 1143001"/>
                  <a:gd name="connsiteY4" fmla="*/ 571501 h 975613"/>
                  <a:gd name="connsiteX5" fmla="*/ 975612 w 1143001"/>
                  <a:gd name="connsiteY5" fmla="*/ 975613 h 975613"/>
                  <a:gd name="connsiteX6" fmla="*/ 167388 w 1143001"/>
                  <a:gd name="connsiteY6" fmla="*/ 975612 h 975613"/>
                  <a:gd name="connsiteX7" fmla="*/ 0 w 1143001"/>
                  <a:gd name="connsiteY7" fmla="*/ 571500 h 975613"/>
                  <a:gd name="connsiteX8" fmla="*/ 1 w 1143001"/>
                  <a:gd name="connsiteY8" fmla="*/ 571499 h 97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1" h="975613">
                    <a:moveTo>
                      <a:pt x="1" y="571499"/>
                    </a:moveTo>
                    <a:cubicBezTo>
                      <a:pt x="1" y="419928"/>
                      <a:pt x="60213" y="274564"/>
                      <a:pt x="167390" y="167388"/>
                    </a:cubicBezTo>
                    <a:cubicBezTo>
                      <a:pt x="274567" y="60211"/>
                      <a:pt x="419931" y="0"/>
                      <a:pt x="571502" y="0"/>
                    </a:cubicBezTo>
                    <a:cubicBezTo>
                      <a:pt x="723073" y="0"/>
                      <a:pt x="868437" y="60212"/>
                      <a:pt x="975613" y="167389"/>
                    </a:cubicBezTo>
                    <a:cubicBezTo>
                      <a:pt x="1082790" y="274566"/>
                      <a:pt x="1143001" y="419930"/>
                      <a:pt x="1143001" y="571501"/>
                    </a:cubicBezTo>
                    <a:cubicBezTo>
                      <a:pt x="1143001" y="723072"/>
                      <a:pt x="1138214" y="908261"/>
                      <a:pt x="975612" y="975613"/>
                    </a:cubicBezTo>
                    <a:lnTo>
                      <a:pt x="167388" y="975612"/>
                    </a:lnTo>
                    <a:cubicBezTo>
                      <a:pt x="60211" y="868435"/>
                      <a:pt x="0" y="723071"/>
                      <a:pt x="0" y="571500"/>
                    </a:cubicBezTo>
                    <a:lnTo>
                      <a:pt x="1" y="5714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8" name="Oval 10"/>
              <p:cNvSpPr/>
              <p:nvPr/>
            </p:nvSpPr>
            <p:spPr>
              <a:xfrm>
                <a:off x="2590799" y="5181600"/>
                <a:ext cx="914400" cy="914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9" name="Oval 11"/>
              <p:cNvSpPr/>
              <p:nvPr/>
            </p:nvSpPr>
            <p:spPr>
              <a:xfrm>
                <a:off x="838198" y="5791200"/>
                <a:ext cx="457200" cy="457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10" name="Oval 12"/>
              <p:cNvSpPr/>
              <p:nvPr/>
            </p:nvSpPr>
            <p:spPr>
              <a:xfrm>
                <a:off x="2362199" y="5943600"/>
                <a:ext cx="762000" cy="762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11" name="Oval 13"/>
              <p:cNvSpPr/>
              <p:nvPr/>
            </p:nvSpPr>
            <p:spPr>
              <a:xfrm>
                <a:off x="1676398" y="5626100"/>
                <a:ext cx="457200" cy="457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12" name="Oval 14"/>
              <p:cNvSpPr/>
              <p:nvPr/>
            </p:nvSpPr>
            <p:spPr>
              <a:xfrm>
                <a:off x="1981199" y="5334000"/>
                <a:ext cx="355600" cy="355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13" name="Oval 15"/>
              <p:cNvSpPr/>
              <p:nvPr/>
            </p:nvSpPr>
            <p:spPr>
              <a:xfrm>
                <a:off x="1943099" y="5562600"/>
                <a:ext cx="431800" cy="4318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14" name="Oval 16"/>
              <p:cNvSpPr/>
              <p:nvPr/>
            </p:nvSpPr>
            <p:spPr>
              <a:xfrm>
                <a:off x="2362199" y="5029200"/>
                <a:ext cx="762000" cy="762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15" name="Oval 17"/>
              <p:cNvSpPr/>
              <p:nvPr/>
            </p:nvSpPr>
            <p:spPr>
              <a:xfrm>
                <a:off x="3009899" y="4419600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16" name="Oval 18"/>
              <p:cNvSpPr/>
              <p:nvPr/>
            </p:nvSpPr>
            <p:spPr>
              <a:xfrm>
                <a:off x="2971799" y="4648200"/>
                <a:ext cx="431800" cy="4318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17" name="Oval 19"/>
              <p:cNvSpPr/>
              <p:nvPr/>
            </p:nvSpPr>
            <p:spPr>
              <a:xfrm>
                <a:off x="3314699" y="4724400"/>
                <a:ext cx="203200" cy="203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18" name="Oval 20"/>
              <p:cNvSpPr/>
              <p:nvPr/>
            </p:nvSpPr>
            <p:spPr>
              <a:xfrm>
                <a:off x="3619499" y="5029200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19" name="Oval 21"/>
              <p:cNvSpPr/>
              <p:nvPr/>
            </p:nvSpPr>
            <p:spPr>
              <a:xfrm>
                <a:off x="1384298" y="54864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20" name="Oval 22"/>
              <p:cNvSpPr/>
              <p:nvPr/>
            </p:nvSpPr>
            <p:spPr>
              <a:xfrm>
                <a:off x="3505199" y="5257800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21" name="Oval 23"/>
              <p:cNvSpPr/>
              <p:nvPr/>
            </p:nvSpPr>
            <p:spPr>
              <a:xfrm>
                <a:off x="1295398" y="56642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22" name="Oval 24"/>
              <p:cNvSpPr/>
              <p:nvPr/>
            </p:nvSpPr>
            <p:spPr>
              <a:xfrm>
                <a:off x="1447798" y="5511800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23" name="Oval 25"/>
              <p:cNvSpPr/>
              <p:nvPr/>
            </p:nvSpPr>
            <p:spPr>
              <a:xfrm>
                <a:off x="1600198" y="54864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24" name="Oval 26"/>
              <p:cNvSpPr/>
              <p:nvPr/>
            </p:nvSpPr>
            <p:spPr>
              <a:xfrm>
                <a:off x="3352799" y="5943600"/>
                <a:ext cx="533400" cy="533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25" name="Freeform 27"/>
              <p:cNvSpPr/>
              <p:nvPr/>
            </p:nvSpPr>
            <p:spPr>
              <a:xfrm flipV="1">
                <a:off x="5486400" y="0"/>
                <a:ext cx="1143001" cy="976313"/>
              </a:xfrm>
              <a:custGeom>
                <a:avLst/>
                <a:gdLst>
                  <a:gd name="connsiteX0" fmla="*/ 0 w 1143000"/>
                  <a:gd name="connsiteY0" fmla="*/ 571500 h 1143000"/>
                  <a:gd name="connsiteX1" fmla="*/ 167389 w 1143000"/>
                  <a:gd name="connsiteY1" fmla="*/ 167389 h 1143000"/>
                  <a:gd name="connsiteX2" fmla="*/ 571501 w 1143000"/>
                  <a:gd name="connsiteY2" fmla="*/ 1 h 1143000"/>
                  <a:gd name="connsiteX3" fmla="*/ 975612 w 1143000"/>
                  <a:gd name="connsiteY3" fmla="*/ 167390 h 1143000"/>
                  <a:gd name="connsiteX4" fmla="*/ 1143000 w 1143000"/>
                  <a:gd name="connsiteY4" fmla="*/ 571502 h 1143000"/>
                  <a:gd name="connsiteX5" fmla="*/ 975611 w 1143000"/>
                  <a:gd name="connsiteY5" fmla="*/ 975614 h 1143000"/>
                  <a:gd name="connsiteX6" fmla="*/ 571499 w 1143000"/>
                  <a:gd name="connsiteY6" fmla="*/ 1143002 h 1143000"/>
                  <a:gd name="connsiteX7" fmla="*/ 167387 w 1143000"/>
                  <a:gd name="connsiteY7" fmla="*/ 975613 h 1143000"/>
                  <a:gd name="connsiteX8" fmla="*/ -1 w 1143000"/>
                  <a:gd name="connsiteY8" fmla="*/ 571501 h 1143000"/>
                  <a:gd name="connsiteX9" fmla="*/ 0 w 1143000"/>
                  <a:gd name="connsiteY9" fmla="*/ 571500 h 1143000"/>
                  <a:gd name="connsiteX0" fmla="*/ 1 w 1143001"/>
                  <a:gd name="connsiteY0" fmla="*/ 571499 h 1042965"/>
                  <a:gd name="connsiteX1" fmla="*/ 167390 w 1143001"/>
                  <a:gd name="connsiteY1" fmla="*/ 167388 h 1042965"/>
                  <a:gd name="connsiteX2" fmla="*/ 571502 w 1143001"/>
                  <a:gd name="connsiteY2" fmla="*/ 0 h 1042965"/>
                  <a:gd name="connsiteX3" fmla="*/ 975613 w 1143001"/>
                  <a:gd name="connsiteY3" fmla="*/ 167389 h 1042965"/>
                  <a:gd name="connsiteX4" fmla="*/ 1143001 w 1143001"/>
                  <a:gd name="connsiteY4" fmla="*/ 571501 h 1042965"/>
                  <a:gd name="connsiteX5" fmla="*/ 975612 w 1143001"/>
                  <a:gd name="connsiteY5" fmla="*/ 975613 h 1042965"/>
                  <a:gd name="connsiteX6" fmla="*/ 167388 w 1143001"/>
                  <a:gd name="connsiteY6" fmla="*/ 975612 h 1042965"/>
                  <a:gd name="connsiteX7" fmla="*/ 0 w 1143001"/>
                  <a:gd name="connsiteY7" fmla="*/ 571500 h 1042965"/>
                  <a:gd name="connsiteX8" fmla="*/ 1 w 1143001"/>
                  <a:gd name="connsiteY8" fmla="*/ 571499 h 1042965"/>
                  <a:gd name="connsiteX0" fmla="*/ 1 w 1143001"/>
                  <a:gd name="connsiteY0" fmla="*/ 571499 h 975613"/>
                  <a:gd name="connsiteX1" fmla="*/ 167390 w 1143001"/>
                  <a:gd name="connsiteY1" fmla="*/ 167388 h 975613"/>
                  <a:gd name="connsiteX2" fmla="*/ 571502 w 1143001"/>
                  <a:gd name="connsiteY2" fmla="*/ 0 h 975613"/>
                  <a:gd name="connsiteX3" fmla="*/ 975613 w 1143001"/>
                  <a:gd name="connsiteY3" fmla="*/ 167389 h 975613"/>
                  <a:gd name="connsiteX4" fmla="*/ 1143001 w 1143001"/>
                  <a:gd name="connsiteY4" fmla="*/ 571501 h 975613"/>
                  <a:gd name="connsiteX5" fmla="*/ 975612 w 1143001"/>
                  <a:gd name="connsiteY5" fmla="*/ 975613 h 975613"/>
                  <a:gd name="connsiteX6" fmla="*/ 167388 w 1143001"/>
                  <a:gd name="connsiteY6" fmla="*/ 975612 h 975613"/>
                  <a:gd name="connsiteX7" fmla="*/ 0 w 1143001"/>
                  <a:gd name="connsiteY7" fmla="*/ 571500 h 975613"/>
                  <a:gd name="connsiteX8" fmla="*/ 1 w 1143001"/>
                  <a:gd name="connsiteY8" fmla="*/ 571499 h 97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1" h="975613">
                    <a:moveTo>
                      <a:pt x="1" y="571499"/>
                    </a:moveTo>
                    <a:cubicBezTo>
                      <a:pt x="1" y="419928"/>
                      <a:pt x="60213" y="274564"/>
                      <a:pt x="167390" y="167388"/>
                    </a:cubicBezTo>
                    <a:cubicBezTo>
                      <a:pt x="274567" y="60211"/>
                      <a:pt x="419931" y="0"/>
                      <a:pt x="571502" y="0"/>
                    </a:cubicBezTo>
                    <a:cubicBezTo>
                      <a:pt x="723073" y="0"/>
                      <a:pt x="868437" y="60212"/>
                      <a:pt x="975613" y="167389"/>
                    </a:cubicBezTo>
                    <a:cubicBezTo>
                      <a:pt x="1082790" y="274566"/>
                      <a:pt x="1143001" y="419930"/>
                      <a:pt x="1143001" y="571501"/>
                    </a:cubicBezTo>
                    <a:cubicBezTo>
                      <a:pt x="1143001" y="723072"/>
                      <a:pt x="1138214" y="908261"/>
                      <a:pt x="975612" y="975613"/>
                    </a:cubicBezTo>
                    <a:lnTo>
                      <a:pt x="167388" y="975612"/>
                    </a:lnTo>
                    <a:cubicBezTo>
                      <a:pt x="60211" y="868435"/>
                      <a:pt x="0" y="723071"/>
                      <a:pt x="0" y="571500"/>
                    </a:cubicBezTo>
                    <a:lnTo>
                      <a:pt x="1" y="5714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26" name="Oval 28"/>
              <p:cNvSpPr/>
              <p:nvPr/>
            </p:nvSpPr>
            <p:spPr>
              <a:xfrm flipV="1">
                <a:off x="7391401" y="760413"/>
                <a:ext cx="914400" cy="9144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27" name="Oval 29"/>
              <p:cNvSpPr/>
              <p:nvPr/>
            </p:nvSpPr>
            <p:spPr>
              <a:xfrm flipV="1">
                <a:off x="5638800" y="608013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28" name="Oval 30"/>
              <p:cNvSpPr/>
              <p:nvPr/>
            </p:nvSpPr>
            <p:spPr>
              <a:xfrm flipV="1">
                <a:off x="7162801" y="150813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29" name="Oval 31"/>
              <p:cNvSpPr/>
              <p:nvPr/>
            </p:nvSpPr>
            <p:spPr>
              <a:xfrm flipV="1">
                <a:off x="6477001" y="773113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30" name="Oval 32"/>
              <p:cNvSpPr/>
              <p:nvPr/>
            </p:nvSpPr>
            <p:spPr>
              <a:xfrm flipV="1">
                <a:off x="6781801" y="1166813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31" name="Oval 33"/>
              <p:cNvSpPr/>
              <p:nvPr/>
            </p:nvSpPr>
            <p:spPr>
              <a:xfrm flipV="1">
                <a:off x="6743701" y="862013"/>
                <a:ext cx="431800" cy="4318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32" name="Oval 34"/>
              <p:cNvSpPr/>
              <p:nvPr/>
            </p:nvSpPr>
            <p:spPr>
              <a:xfrm flipV="1">
                <a:off x="7162801" y="1065213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33" name="Oval 35"/>
              <p:cNvSpPr/>
              <p:nvPr/>
            </p:nvSpPr>
            <p:spPr>
              <a:xfrm flipV="1">
                <a:off x="7810502" y="2081213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34" name="Oval 36"/>
              <p:cNvSpPr/>
              <p:nvPr/>
            </p:nvSpPr>
            <p:spPr>
              <a:xfrm flipV="1">
                <a:off x="7772402" y="1776413"/>
                <a:ext cx="431800" cy="4318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35" name="Oval 37"/>
              <p:cNvSpPr/>
              <p:nvPr/>
            </p:nvSpPr>
            <p:spPr>
              <a:xfrm flipV="1">
                <a:off x="8115302" y="1928813"/>
                <a:ext cx="203200" cy="203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36" name="Oval 38"/>
              <p:cNvSpPr/>
              <p:nvPr/>
            </p:nvSpPr>
            <p:spPr>
              <a:xfrm flipV="1">
                <a:off x="8420102" y="1624013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37" name="Oval 39"/>
              <p:cNvSpPr/>
              <p:nvPr/>
            </p:nvSpPr>
            <p:spPr>
              <a:xfrm flipV="1">
                <a:off x="6184901" y="1243013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38" name="Oval 40"/>
              <p:cNvSpPr/>
              <p:nvPr/>
            </p:nvSpPr>
            <p:spPr>
              <a:xfrm flipV="1">
                <a:off x="8305802" y="1395413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39" name="Oval 41"/>
              <p:cNvSpPr/>
              <p:nvPr/>
            </p:nvSpPr>
            <p:spPr>
              <a:xfrm flipV="1">
                <a:off x="6096001" y="1065213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40" name="Oval 42"/>
              <p:cNvSpPr/>
              <p:nvPr/>
            </p:nvSpPr>
            <p:spPr>
              <a:xfrm flipV="1">
                <a:off x="6248401" y="1217613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41" name="Oval 43"/>
              <p:cNvSpPr/>
              <p:nvPr/>
            </p:nvSpPr>
            <p:spPr>
              <a:xfrm flipV="1">
                <a:off x="6400801" y="1243013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  <p:sp>
            <p:nvSpPr>
              <p:cNvPr id="42" name="Oval 44"/>
              <p:cNvSpPr/>
              <p:nvPr/>
            </p:nvSpPr>
            <p:spPr>
              <a:xfrm flipV="1">
                <a:off x="8153402" y="379413"/>
                <a:ext cx="533400" cy="533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/>
              </a:p>
            </p:txBody>
          </p:sp>
        </p:grpSp>
      </p:grpSp>
      <p:sp>
        <p:nvSpPr>
          <p:cNvPr id="43" name="Oval 45"/>
          <p:cNvSpPr/>
          <p:nvPr/>
        </p:nvSpPr>
        <p:spPr>
          <a:xfrm>
            <a:off x="8636000" y="6589713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44" name="Oval 46"/>
          <p:cNvSpPr/>
          <p:nvPr/>
        </p:nvSpPr>
        <p:spPr>
          <a:xfrm>
            <a:off x="8788400" y="6589713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45" name="Oval 47"/>
          <p:cNvSpPr/>
          <p:nvPr/>
        </p:nvSpPr>
        <p:spPr>
          <a:xfrm>
            <a:off x="8940800" y="6589713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086600" cy="14700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2946400"/>
            <a:ext cx="4432300" cy="1752600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/>
          </a:p>
        </p:txBody>
      </p:sp>
      <p:sp>
        <p:nvSpPr>
          <p:cNvPr id="46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521450"/>
            <a:ext cx="2133600" cy="260350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BB713CA-FC84-4DE9-80EE-44FB7F8B165A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92850"/>
            <a:ext cx="609600" cy="260350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52871ABD-0646-468F-9FF1-1C90AD1560CA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 spd="slow" advClick="0" advTm="0"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775075" y="2133600"/>
            <a:ext cx="5368925" cy="4724400"/>
            <a:chOff x="0" y="0"/>
            <a:chExt cx="2222500" cy="1955800"/>
          </a:xfrm>
        </p:grpSpPr>
        <p:sp>
          <p:nvSpPr>
            <p:cNvPr id="7" name="Oval 7"/>
            <p:cNvSpPr/>
            <p:nvPr/>
          </p:nvSpPr>
          <p:spPr>
            <a:xfrm>
              <a:off x="686070" y="152468"/>
              <a:ext cx="914104" cy="914153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8" name="Oval 8"/>
            <p:cNvSpPr/>
            <p:nvPr/>
          </p:nvSpPr>
          <p:spPr>
            <a:xfrm>
              <a:off x="381150" y="1206602"/>
              <a:ext cx="456723" cy="45740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9" name="Oval 9"/>
            <p:cNvSpPr/>
            <p:nvPr/>
          </p:nvSpPr>
          <p:spPr>
            <a:xfrm>
              <a:off x="686070" y="914153"/>
              <a:ext cx="355521" cy="35554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0" name="Oval 10"/>
            <p:cNvSpPr/>
            <p:nvPr/>
          </p:nvSpPr>
          <p:spPr>
            <a:xfrm>
              <a:off x="647955" y="1142855"/>
              <a:ext cx="431751" cy="431774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1" name="Oval 11"/>
            <p:cNvSpPr/>
            <p:nvPr/>
          </p:nvSpPr>
          <p:spPr>
            <a:xfrm>
              <a:off x="457380" y="0"/>
              <a:ext cx="761643" cy="761684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2" name="Oval 12"/>
            <p:cNvSpPr/>
            <p:nvPr/>
          </p:nvSpPr>
          <p:spPr>
            <a:xfrm>
              <a:off x="1714519" y="0"/>
              <a:ext cx="355521" cy="35554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3" name="Oval 13"/>
            <p:cNvSpPr/>
            <p:nvPr/>
          </p:nvSpPr>
          <p:spPr>
            <a:xfrm>
              <a:off x="1676404" y="228702"/>
              <a:ext cx="431751" cy="43177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4" name="Oval 14"/>
            <p:cNvSpPr/>
            <p:nvPr/>
          </p:nvSpPr>
          <p:spPr>
            <a:xfrm>
              <a:off x="2019439" y="304937"/>
              <a:ext cx="203061" cy="203072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5" name="Oval 15"/>
            <p:cNvSpPr/>
            <p:nvPr/>
          </p:nvSpPr>
          <p:spPr>
            <a:xfrm>
              <a:off x="1028449" y="1524026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6" name="Oval 16"/>
            <p:cNvSpPr/>
            <p:nvPr/>
          </p:nvSpPr>
          <p:spPr>
            <a:xfrm>
              <a:off x="88716" y="1066621"/>
              <a:ext cx="127488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7" name="Oval 17"/>
            <p:cNvSpPr/>
            <p:nvPr/>
          </p:nvSpPr>
          <p:spPr>
            <a:xfrm>
              <a:off x="914104" y="1752728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8" name="Oval 18"/>
            <p:cNvSpPr/>
            <p:nvPr/>
          </p:nvSpPr>
          <p:spPr>
            <a:xfrm>
              <a:off x="0" y="1244719"/>
              <a:ext cx="126831" cy="126838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9" name="Oval 19"/>
            <p:cNvSpPr/>
            <p:nvPr/>
          </p:nvSpPr>
          <p:spPr>
            <a:xfrm>
              <a:off x="152460" y="1092251"/>
              <a:ext cx="126831" cy="126838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20" name="Oval 20"/>
            <p:cNvSpPr/>
            <p:nvPr/>
          </p:nvSpPr>
          <p:spPr>
            <a:xfrm>
              <a:off x="304920" y="1066621"/>
              <a:ext cx="126831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1"/>
          </p:nvPr>
        </p:nvSpPr>
        <p:spPr>
          <a:xfrm>
            <a:off x="5638800" y="838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dirty="0" smtClean="0"/>
              <a:t>Kép beszúrásához kattintson az ikonra</a:t>
            </a:r>
            <a:endParaRPr noProof="0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idx="13"/>
          </p:nvPr>
        </p:nvSpPr>
        <p:spPr>
          <a:xfrm>
            <a:off x="3810000" y="2362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dirty="0" smtClean="0"/>
              <a:t>Kép beszúrásához kattintson az ikonra</a:t>
            </a:r>
            <a:endParaRPr noProof="0" dirty="0"/>
          </a:p>
        </p:txBody>
      </p:sp>
      <p:sp>
        <p:nvSpPr>
          <p:cNvPr id="2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E7B6E-19C6-4162-8160-8527FD5C6229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23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9E58E-3B5A-49D2-AD23-F72C9B44EA60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0"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3775075" y="2133600"/>
            <a:ext cx="5368925" cy="4724400"/>
            <a:chOff x="0" y="0"/>
            <a:chExt cx="2222500" cy="1955800"/>
          </a:xfrm>
        </p:grpSpPr>
        <p:sp>
          <p:nvSpPr>
            <p:cNvPr id="8" name="Oval 7"/>
            <p:cNvSpPr/>
            <p:nvPr/>
          </p:nvSpPr>
          <p:spPr>
            <a:xfrm>
              <a:off x="686070" y="152468"/>
              <a:ext cx="914104" cy="914153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81150" y="1206602"/>
              <a:ext cx="456723" cy="45740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686070" y="914153"/>
              <a:ext cx="355521" cy="35554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647955" y="1142855"/>
              <a:ext cx="431751" cy="431774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457380" y="0"/>
              <a:ext cx="761643" cy="761684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1714519" y="0"/>
              <a:ext cx="355521" cy="35554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676404" y="228702"/>
              <a:ext cx="431751" cy="43177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019439" y="304937"/>
              <a:ext cx="203061" cy="203072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1028449" y="1524026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88716" y="1066621"/>
              <a:ext cx="127488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914104" y="1752728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719"/>
              <a:ext cx="126831" cy="126838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152460" y="1092251"/>
              <a:ext cx="126831" cy="126838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304920" y="1066621"/>
              <a:ext cx="126831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"/>
          </p:nvPr>
        </p:nvSpPr>
        <p:spPr>
          <a:xfrm>
            <a:off x="5715000" y="76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dirty="0" smtClean="0"/>
              <a:t>Kép beszúrásához kattintson az ikonra</a:t>
            </a:r>
            <a:endParaRPr noProof="0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3"/>
          </p:nvPr>
        </p:nvSpPr>
        <p:spPr>
          <a:xfrm>
            <a:off x="3810000" y="2362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dirty="0" smtClean="0"/>
              <a:t>Kép beszúrásához kattintson az ikonra</a:t>
            </a:r>
            <a:endParaRPr noProof="0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idx="14"/>
          </p:nvPr>
        </p:nvSpPr>
        <p:spPr>
          <a:xfrm>
            <a:off x="2667000" y="3810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dirty="0" smtClean="0"/>
              <a:t>Kép beszúrásához kattintson az ikonra</a:t>
            </a:r>
            <a:endParaRPr noProof="0" dirty="0"/>
          </a:p>
        </p:txBody>
      </p:sp>
      <p:sp>
        <p:nvSpPr>
          <p:cNvPr id="2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D1264-34BF-46AB-9505-F5A2E0DED8D8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2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2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AB513-9FE5-430B-9FE8-33B09DE29DEC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0">
    <p:push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2E6D3-60B7-4B16-AADD-1060A46D2BA9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911BC-131A-4E2E-8B87-0412D3C2012D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0">
    <p:push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ED5BC-0875-4637-9B76-08F5F516EBF7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DF6DF-EECA-44FB-934A-7A228D3678D7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 spd="slow" advClick="0" advTm="0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46323-459E-4C40-A484-C645B33A6D6B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B4E5E-7361-42AC-A84D-549FA8FA47D8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0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92638" y="2133600"/>
            <a:ext cx="3865562" cy="4171950"/>
            <a:chOff x="0" y="0"/>
            <a:chExt cx="1600200" cy="1727200"/>
          </a:xfrm>
        </p:grpSpPr>
        <p:sp>
          <p:nvSpPr>
            <p:cNvPr id="5" name="Oval 7"/>
            <p:cNvSpPr/>
            <p:nvPr/>
          </p:nvSpPr>
          <p:spPr>
            <a:xfrm>
              <a:off x="686082" y="152477"/>
              <a:ext cx="914118" cy="914207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6" name="Oval 8"/>
            <p:cNvSpPr/>
            <p:nvPr/>
          </p:nvSpPr>
          <p:spPr>
            <a:xfrm>
              <a:off x="381157" y="1206674"/>
              <a:ext cx="456730" cy="45677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7" name="Oval 9"/>
            <p:cNvSpPr/>
            <p:nvPr/>
          </p:nvSpPr>
          <p:spPr>
            <a:xfrm>
              <a:off x="686082" y="914207"/>
              <a:ext cx="355527" cy="355561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8" name="Oval 10"/>
            <p:cNvSpPr/>
            <p:nvPr/>
          </p:nvSpPr>
          <p:spPr>
            <a:xfrm>
              <a:off x="647966" y="1142923"/>
              <a:ext cx="431758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9" name="Oval 11"/>
            <p:cNvSpPr/>
            <p:nvPr/>
          </p:nvSpPr>
          <p:spPr>
            <a:xfrm>
              <a:off x="457388" y="0"/>
              <a:ext cx="761656" cy="76173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0" name="Oval 15"/>
            <p:cNvSpPr/>
            <p:nvPr/>
          </p:nvSpPr>
          <p:spPr>
            <a:xfrm>
              <a:off x="1028465" y="1524116"/>
              <a:ext cx="203722" cy="203084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1" name="Oval 16"/>
            <p:cNvSpPr/>
            <p:nvPr/>
          </p:nvSpPr>
          <p:spPr>
            <a:xfrm>
              <a:off x="88717" y="1066684"/>
              <a:ext cx="127490" cy="12684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2" name="Oval 18"/>
            <p:cNvSpPr/>
            <p:nvPr/>
          </p:nvSpPr>
          <p:spPr>
            <a:xfrm>
              <a:off x="0" y="1244793"/>
              <a:ext cx="126833" cy="126846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3" name="Oval 19"/>
            <p:cNvSpPr/>
            <p:nvPr/>
          </p:nvSpPr>
          <p:spPr>
            <a:xfrm>
              <a:off x="152463" y="1092316"/>
              <a:ext cx="126833" cy="126846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4" name="Oval 20"/>
            <p:cNvSpPr/>
            <p:nvPr/>
          </p:nvSpPr>
          <p:spPr>
            <a:xfrm>
              <a:off x="304925" y="1066684"/>
              <a:ext cx="126833" cy="12684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</p:grpSp>
      <p:grpSp>
        <p:nvGrpSpPr>
          <p:cNvPr id="15" name="Group 32"/>
          <p:cNvGrpSpPr>
            <a:grpSpLocks/>
          </p:cNvGrpSpPr>
          <p:nvPr/>
        </p:nvGrpSpPr>
        <p:grpSpPr bwMode="auto">
          <a:xfrm>
            <a:off x="609600" y="990600"/>
            <a:ext cx="1179513" cy="1357313"/>
            <a:chOff x="266700" y="914400"/>
            <a:chExt cx="1179761" cy="1356814"/>
          </a:xfrm>
        </p:grpSpPr>
        <p:sp>
          <p:nvSpPr>
            <p:cNvPr id="16" name="Oval 22"/>
            <p:cNvSpPr/>
            <p:nvPr/>
          </p:nvSpPr>
          <p:spPr>
            <a:xfrm>
              <a:off x="555686" y="1380953"/>
              <a:ext cx="890775" cy="890261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7" name="Oval 25"/>
            <p:cNvSpPr/>
            <p:nvPr/>
          </p:nvSpPr>
          <p:spPr>
            <a:xfrm flipV="1">
              <a:off x="304808" y="1219088"/>
              <a:ext cx="355675" cy="35546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8" name="Oval 26"/>
            <p:cNvSpPr/>
            <p:nvPr/>
          </p:nvSpPr>
          <p:spPr>
            <a:xfrm flipV="1">
              <a:off x="266700" y="914400"/>
              <a:ext cx="431891" cy="431641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9" name="Oval 27"/>
            <p:cNvSpPr/>
            <p:nvPr/>
          </p:nvSpPr>
          <p:spPr>
            <a:xfrm flipV="1">
              <a:off x="609672" y="1066744"/>
              <a:ext cx="203243" cy="20312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4400" y="2590800"/>
            <a:ext cx="1905000" cy="1905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43000"/>
            <a:ext cx="7086600" cy="1472184"/>
          </a:xfrm>
        </p:spPr>
        <p:txBody>
          <a:bodyPr anchorCtr="0"/>
          <a:lstStyle>
            <a:lvl1pPr algn="l">
              <a:defRPr sz="3600" b="0" cap="none" baseline="0"/>
            </a:lvl1pPr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95022-4ABD-437B-85BE-B110EBF82B4A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81FD8-A464-413C-A32C-15AE0F96B56E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0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953" y="1752600"/>
            <a:ext cx="3429000" cy="3886200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>
            <a:lvl1pPr indent="-228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3429000" cy="3886200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>
            <a:lvl1pPr indent="-228600" algn="l" defTabSz="914400" rtl="0" eaLnBrk="1" latinLnBrk="0" hangingPunct="1">
              <a:buFont typeface="Wingdings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600" algn="l" defTabSz="914400" rtl="0" eaLnBrk="1" latinLnBrk="0" hangingPunct="1">
              <a:buFont typeface="Arial" pitchFamily="34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600" algn="l" defTabSz="914400" rtl="0" eaLnBrk="1" latinLnBrk="0" hangingPunct="1">
              <a:buFont typeface="Wingdings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600" algn="l" defTabSz="914400" rtl="0" eaLnBrk="1" latinLnBrk="0" hangingPunct="1">
              <a:buFont typeface="Arial" pitchFamily="34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600" algn="l" defTabSz="914400" rtl="0" eaLnBrk="1" latinLnBrk="0" hangingPunct="1">
              <a:buFont typeface="Wingdings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3AB76-3300-4F90-B882-CA8C52A5578D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81AE8-F596-4C6F-BE8D-2810CB002524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0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6200000">
            <a:off x="-870003" y="3147219"/>
            <a:ext cx="3429000" cy="639762"/>
          </a:xfrm>
          <a:prstGeom prst="rect">
            <a:avLst/>
          </a:prstGeom>
          <a:noFill/>
        </p:spPr>
        <p:txBody>
          <a:bodyPr anchor="ctr"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marL="0" indent="0" algn="ctr">
              <a:buNone/>
              <a:defRPr sz="1800" b="0"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1755648"/>
            <a:ext cx="3200400" cy="3429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16200000">
            <a:off x="3259278" y="3756819"/>
            <a:ext cx="3429000" cy="639762"/>
          </a:xfrm>
          <a:prstGeom prst="rect">
            <a:avLst/>
          </a:prstGeom>
          <a:noFill/>
        </p:spPr>
        <p:txBody>
          <a:bodyPr anchor="ctr"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marL="0" indent="0" algn="ctr">
              <a:buNone/>
              <a:defRPr sz="1800" b="0"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359152"/>
            <a:ext cx="3200400" cy="3429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8475-C2BC-42A0-AC1D-C8306FCD37DB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79768-BF66-48AD-AFEC-C57D6F92FDEA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0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13525-FD51-498C-B091-85F750863B09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8CDE1-8547-40F0-8130-D84AE784D729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0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7E71F-6229-4509-AA8A-6CAE8E185C13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EBB1D-69D5-4A63-8F96-726591F7C1C2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695825" y="2133600"/>
            <a:ext cx="4448175" cy="4019550"/>
            <a:chOff x="4695702" y="2133600"/>
            <a:chExt cx="4448298" cy="4018808"/>
          </a:xfrm>
        </p:grpSpPr>
        <p:sp>
          <p:nvSpPr>
            <p:cNvPr id="6" name="Oval 9"/>
            <p:cNvSpPr/>
            <p:nvPr/>
          </p:nvSpPr>
          <p:spPr>
            <a:xfrm>
              <a:off x="4695702" y="5047712"/>
              <a:ext cx="1104931" cy="1104696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7" name="Oval 10"/>
            <p:cNvSpPr/>
            <p:nvPr/>
          </p:nvSpPr>
          <p:spPr>
            <a:xfrm>
              <a:off x="7065906" y="4571550"/>
              <a:ext cx="858861" cy="85867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8" name="Oval 11"/>
            <p:cNvSpPr/>
            <p:nvPr/>
          </p:nvSpPr>
          <p:spPr>
            <a:xfrm>
              <a:off x="5340245" y="4895340"/>
              <a:ext cx="1043017" cy="104279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9" name="Oval 12"/>
            <p:cNvSpPr/>
            <p:nvPr/>
          </p:nvSpPr>
          <p:spPr>
            <a:xfrm>
              <a:off x="6694420" y="3047831"/>
              <a:ext cx="1839963" cy="184116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0" name="Oval 13"/>
            <p:cNvSpPr/>
            <p:nvPr/>
          </p:nvSpPr>
          <p:spPr>
            <a:xfrm>
              <a:off x="7916829" y="2133600"/>
              <a:ext cx="858861" cy="8586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1" name="Oval 14"/>
            <p:cNvSpPr/>
            <p:nvPr/>
          </p:nvSpPr>
          <p:spPr>
            <a:xfrm>
              <a:off x="7824752" y="2685948"/>
              <a:ext cx="1043016" cy="104279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2" name="Oval 15"/>
            <p:cNvSpPr/>
            <p:nvPr/>
          </p:nvSpPr>
          <p:spPr>
            <a:xfrm>
              <a:off x="8653449" y="2870064"/>
              <a:ext cx="490551" cy="490447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3" name="Oval 17"/>
            <p:cNvSpPr/>
            <p:nvPr/>
          </p:nvSpPr>
          <p:spPr>
            <a:xfrm>
              <a:off x="6551541" y="5120723"/>
              <a:ext cx="307984" cy="306331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4" name="Oval 19"/>
            <p:cNvSpPr/>
            <p:nvPr/>
          </p:nvSpPr>
          <p:spPr>
            <a:xfrm>
              <a:off x="6781735" y="5561967"/>
              <a:ext cx="306396" cy="307918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5" name="Oval 20"/>
            <p:cNvSpPr/>
            <p:nvPr/>
          </p:nvSpPr>
          <p:spPr>
            <a:xfrm>
              <a:off x="6705533" y="5181037"/>
              <a:ext cx="306396" cy="307918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6" name="Oval 21"/>
            <p:cNvSpPr/>
            <p:nvPr/>
          </p:nvSpPr>
          <p:spPr>
            <a:xfrm>
              <a:off x="7073843" y="5120723"/>
              <a:ext cx="306396" cy="306331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</p:grpSp>
      <p:sp>
        <p:nvSpPr>
          <p:cNvPr id="17" name="Oval 24"/>
          <p:cNvSpPr/>
          <p:nvPr/>
        </p:nvSpPr>
        <p:spPr>
          <a:xfrm>
            <a:off x="3886200" y="5638800"/>
            <a:ext cx="304800" cy="304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18" name="Oval 25"/>
          <p:cNvSpPr/>
          <p:nvPr/>
        </p:nvSpPr>
        <p:spPr>
          <a:xfrm>
            <a:off x="3319463" y="5148263"/>
            <a:ext cx="185737" cy="185737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19" name="Oval 23"/>
          <p:cNvSpPr/>
          <p:nvPr/>
        </p:nvSpPr>
        <p:spPr>
          <a:xfrm>
            <a:off x="3225800" y="5103813"/>
            <a:ext cx="185738" cy="185737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2130552" cy="3044952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927847"/>
            <a:ext cx="4114800" cy="4114800"/>
          </a:xfr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175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645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4645152"/>
            <a:ext cx="2514600" cy="1600200"/>
          </a:xfrm>
          <a:solidFill>
            <a:schemeClr val="tx2">
              <a:alpha val="20000"/>
            </a:schemeClr>
          </a:solidFill>
          <a:ln>
            <a:noFill/>
          </a:ln>
        </p:spPr>
        <p:txBody>
          <a:bodyPr lIns="0" rIns="0"/>
          <a:lstStyle>
            <a:lvl1pPr marL="0" indent="0" algn="ctr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3BB75-BE61-4DD6-83CE-3D657DE28703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2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CFF62-22BB-465C-AE0C-4AD38F852E0A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0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775075" y="2133600"/>
            <a:ext cx="5368925" cy="4724400"/>
            <a:chOff x="0" y="0"/>
            <a:chExt cx="2222500" cy="1955800"/>
          </a:xfrm>
        </p:grpSpPr>
        <p:sp>
          <p:nvSpPr>
            <p:cNvPr id="6" name="Oval 7"/>
            <p:cNvSpPr/>
            <p:nvPr/>
          </p:nvSpPr>
          <p:spPr>
            <a:xfrm>
              <a:off x="686070" y="152468"/>
              <a:ext cx="914104" cy="914153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7" name="Oval 8"/>
            <p:cNvSpPr/>
            <p:nvPr/>
          </p:nvSpPr>
          <p:spPr>
            <a:xfrm>
              <a:off x="381150" y="1206602"/>
              <a:ext cx="456723" cy="45740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8" name="Oval 9"/>
            <p:cNvSpPr/>
            <p:nvPr/>
          </p:nvSpPr>
          <p:spPr>
            <a:xfrm>
              <a:off x="686070" y="914153"/>
              <a:ext cx="355521" cy="35554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9" name="Oval 10"/>
            <p:cNvSpPr/>
            <p:nvPr/>
          </p:nvSpPr>
          <p:spPr>
            <a:xfrm>
              <a:off x="647955" y="1142855"/>
              <a:ext cx="431751" cy="431774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0" name="Oval 11"/>
            <p:cNvSpPr/>
            <p:nvPr/>
          </p:nvSpPr>
          <p:spPr>
            <a:xfrm>
              <a:off x="457380" y="0"/>
              <a:ext cx="761643" cy="761684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1" name="Oval 12"/>
            <p:cNvSpPr/>
            <p:nvPr/>
          </p:nvSpPr>
          <p:spPr>
            <a:xfrm>
              <a:off x="1714519" y="0"/>
              <a:ext cx="355521" cy="35554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2" name="Oval 13"/>
            <p:cNvSpPr/>
            <p:nvPr/>
          </p:nvSpPr>
          <p:spPr>
            <a:xfrm>
              <a:off x="1676404" y="228702"/>
              <a:ext cx="431751" cy="43177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3" name="Oval 14"/>
            <p:cNvSpPr/>
            <p:nvPr/>
          </p:nvSpPr>
          <p:spPr>
            <a:xfrm>
              <a:off x="2019439" y="304937"/>
              <a:ext cx="203061" cy="203072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4" name="Oval 15"/>
            <p:cNvSpPr/>
            <p:nvPr/>
          </p:nvSpPr>
          <p:spPr>
            <a:xfrm>
              <a:off x="1028449" y="1524026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5" name="Oval 16"/>
            <p:cNvSpPr/>
            <p:nvPr/>
          </p:nvSpPr>
          <p:spPr>
            <a:xfrm>
              <a:off x="88716" y="1066621"/>
              <a:ext cx="127488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6" name="Oval 17"/>
            <p:cNvSpPr/>
            <p:nvPr/>
          </p:nvSpPr>
          <p:spPr>
            <a:xfrm>
              <a:off x="914104" y="1752728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7" name="Oval 18"/>
            <p:cNvSpPr/>
            <p:nvPr/>
          </p:nvSpPr>
          <p:spPr>
            <a:xfrm>
              <a:off x="0" y="1244719"/>
              <a:ext cx="126831" cy="126838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8" name="Oval 19"/>
            <p:cNvSpPr/>
            <p:nvPr/>
          </p:nvSpPr>
          <p:spPr>
            <a:xfrm>
              <a:off x="152460" y="1092251"/>
              <a:ext cx="126831" cy="126838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sp>
          <p:nvSpPr>
            <p:cNvPr id="19" name="Oval 20"/>
            <p:cNvSpPr/>
            <p:nvPr/>
          </p:nvSpPr>
          <p:spPr>
            <a:xfrm>
              <a:off x="304920" y="1066621"/>
              <a:ext cx="126831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685800"/>
            <a:ext cx="4572000" cy="45720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dirty="0" smtClean="0"/>
              <a:t>Kép beszúrásához kattintson az ikonra</a:t>
            </a:r>
            <a:endParaRPr noProof="0" dirty="0"/>
          </a:p>
        </p:txBody>
      </p:sp>
      <p:sp>
        <p:nvSpPr>
          <p:cNvPr id="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5F18F-E986-44F4-89DB-B3EFC2138F90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2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82D19-6639-4912-A9B9-362668CB19DF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 spd="slow" advClick="0" advTm="0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/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901825"/>
            <a:ext cx="6629400" cy="4224338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45720" tIns="4572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21450"/>
            <a:ext cx="21336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5D592F-774C-4967-88F8-501829D68AE8}" type="datetimeFigureOut">
              <a:rPr lang="hu-HU"/>
              <a:pPr>
                <a:defRPr/>
              </a:pPr>
              <a:t>2011.02.01.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1450"/>
            <a:ext cx="28956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21450"/>
            <a:ext cx="21336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7ECD28-FB30-4B80-8EC5-8F45C17A3090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  <p:sp>
        <p:nvSpPr>
          <p:cNvPr id="59" name="Oval 58"/>
          <p:cNvSpPr/>
          <p:nvPr/>
        </p:nvSpPr>
        <p:spPr>
          <a:xfrm>
            <a:off x="685800" y="152400"/>
            <a:ext cx="914400" cy="9144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62" name="Oval 61"/>
          <p:cNvSpPr/>
          <p:nvPr/>
        </p:nvSpPr>
        <p:spPr>
          <a:xfrm>
            <a:off x="381000" y="1206500"/>
            <a:ext cx="457200" cy="457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63" name="Oval 62"/>
          <p:cNvSpPr/>
          <p:nvPr/>
        </p:nvSpPr>
        <p:spPr>
          <a:xfrm>
            <a:off x="685800" y="914400"/>
            <a:ext cx="355600" cy="3556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64" name="Oval 63"/>
          <p:cNvSpPr/>
          <p:nvPr/>
        </p:nvSpPr>
        <p:spPr>
          <a:xfrm>
            <a:off x="647700" y="1143000"/>
            <a:ext cx="431800" cy="4318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65" name="Oval 64"/>
          <p:cNvSpPr/>
          <p:nvPr/>
        </p:nvSpPr>
        <p:spPr>
          <a:xfrm>
            <a:off x="457200" y="0"/>
            <a:ext cx="762000" cy="762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66" name="Oval 65"/>
          <p:cNvSpPr/>
          <p:nvPr/>
        </p:nvSpPr>
        <p:spPr>
          <a:xfrm>
            <a:off x="1714500" y="0"/>
            <a:ext cx="355600" cy="3556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67" name="Oval 66"/>
          <p:cNvSpPr/>
          <p:nvPr/>
        </p:nvSpPr>
        <p:spPr>
          <a:xfrm>
            <a:off x="1676400" y="228600"/>
            <a:ext cx="431800" cy="4318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68" name="Oval 67"/>
          <p:cNvSpPr/>
          <p:nvPr/>
        </p:nvSpPr>
        <p:spPr>
          <a:xfrm>
            <a:off x="2019300" y="304800"/>
            <a:ext cx="203200" cy="203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69" name="Oval 68"/>
          <p:cNvSpPr/>
          <p:nvPr/>
        </p:nvSpPr>
        <p:spPr>
          <a:xfrm>
            <a:off x="1028700" y="1524000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70" name="Oval 69"/>
          <p:cNvSpPr/>
          <p:nvPr/>
        </p:nvSpPr>
        <p:spPr>
          <a:xfrm>
            <a:off x="88900" y="10668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71" name="Oval 70"/>
          <p:cNvSpPr/>
          <p:nvPr/>
        </p:nvSpPr>
        <p:spPr>
          <a:xfrm>
            <a:off x="914400" y="1752600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72" name="Oval 71"/>
          <p:cNvSpPr/>
          <p:nvPr/>
        </p:nvSpPr>
        <p:spPr>
          <a:xfrm>
            <a:off x="0" y="12446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73" name="Oval 72"/>
          <p:cNvSpPr/>
          <p:nvPr/>
        </p:nvSpPr>
        <p:spPr>
          <a:xfrm>
            <a:off x="152400" y="1092200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74" name="Oval 73"/>
          <p:cNvSpPr/>
          <p:nvPr/>
        </p:nvSpPr>
        <p:spPr>
          <a:xfrm>
            <a:off x="304800" y="10668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77" name="Oval 76"/>
          <p:cNvSpPr/>
          <p:nvPr/>
        </p:nvSpPr>
        <p:spPr>
          <a:xfrm rot="6197586" flipV="1">
            <a:off x="7932738" y="5568950"/>
            <a:ext cx="914400" cy="9144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80" name="Oval 79"/>
          <p:cNvSpPr/>
          <p:nvPr/>
        </p:nvSpPr>
        <p:spPr>
          <a:xfrm rot="6197586" flipV="1">
            <a:off x="8634413" y="4733925"/>
            <a:ext cx="457200" cy="457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81" name="Oval 80"/>
          <p:cNvSpPr/>
          <p:nvPr/>
        </p:nvSpPr>
        <p:spPr>
          <a:xfrm rot="6197586" flipV="1">
            <a:off x="8293100" y="4953000"/>
            <a:ext cx="355600" cy="3556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82" name="Oval 81"/>
          <p:cNvSpPr/>
          <p:nvPr/>
        </p:nvSpPr>
        <p:spPr>
          <a:xfrm rot="6197586" flipV="1">
            <a:off x="8513763" y="4976813"/>
            <a:ext cx="431800" cy="431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83" name="Oval 82"/>
          <p:cNvSpPr/>
          <p:nvPr/>
        </p:nvSpPr>
        <p:spPr>
          <a:xfrm rot="6197586" flipV="1">
            <a:off x="7856538" y="5295900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84" name="Oval 83"/>
          <p:cNvSpPr/>
          <p:nvPr/>
        </p:nvSpPr>
        <p:spPr>
          <a:xfrm rot="6197586" flipV="1">
            <a:off x="200025" y="5915025"/>
            <a:ext cx="215900" cy="2159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85" name="Oval 84"/>
          <p:cNvSpPr/>
          <p:nvPr/>
        </p:nvSpPr>
        <p:spPr>
          <a:xfrm rot="6197586" flipV="1">
            <a:off x="7388225" y="5767388"/>
            <a:ext cx="431800" cy="431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86" name="Oval 85"/>
          <p:cNvSpPr/>
          <p:nvPr/>
        </p:nvSpPr>
        <p:spPr>
          <a:xfrm rot="6197586" flipV="1">
            <a:off x="7412038" y="6096000"/>
            <a:ext cx="203200" cy="203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87" name="Oval 86"/>
          <p:cNvSpPr/>
          <p:nvPr/>
        </p:nvSpPr>
        <p:spPr>
          <a:xfrm rot="6197586" flipV="1">
            <a:off x="7639050" y="6462713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88" name="Oval 87"/>
          <p:cNvSpPr/>
          <p:nvPr/>
        </p:nvSpPr>
        <p:spPr>
          <a:xfrm rot="6197586" flipV="1">
            <a:off x="8607425" y="4384675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89" name="Oval 88"/>
          <p:cNvSpPr/>
          <p:nvPr/>
        </p:nvSpPr>
        <p:spPr>
          <a:xfrm rot="6197586" flipV="1">
            <a:off x="7888288" y="6403975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90" name="Oval 89"/>
          <p:cNvSpPr/>
          <p:nvPr/>
        </p:nvSpPr>
        <p:spPr>
          <a:xfrm rot="6197586" flipV="1">
            <a:off x="8801100" y="4338638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91" name="Oval 90"/>
          <p:cNvSpPr/>
          <p:nvPr/>
        </p:nvSpPr>
        <p:spPr>
          <a:xfrm rot="6197586" flipV="1">
            <a:off x="8616950" y="4451350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92" name="Oval 91"/>
          <p:cNvSpPr/>
          <p:nvPr/>
        </p:nvSpPr>
        <p:spPr>
          <a:xfrm rot="6197586" flipV="1">
            <a:off x="8558213" y="4594225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95" name="Oval 94"/>
          <p:cNvSpPr/>
          <p:nvPr/>
        </p:nvSpPr>
        <p:spPr>
          <a:xfrm rot="6197586" flipV="1">
            <a:off x="242888" y="624205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96" name="Oval 95"/>
          <p:cNvSpPr/>
          <p:nvPr/>
        </p:nvSpPr>
        <p:spPr>
          <a:xfrm rot="6197586" flipV="1">
            <a:off x="436563" y="6196013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97" name="Oval 96"/>
          <p:cNvSpPr/>
          <p:nvPr/>
        </p:nvSpPr>
        <p:spPr>
          <a:xfrm rot="6197586" flipV="1">
            <a:off x="254000" y="6308725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98" name="Oval 97"/>
          <p:cNvSpPr/>
          <p:nvPr/>
        </p:nvSpPr>
        <p:spPr>
          <a:xfrm rot="6197586" flipV="1">
            <a:off x="193675" y="64516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84" r:id="rId13"/>
  </p:sldLayoutIdLst>
  <p:transition spd="slow" advClick="0" advTm="0">
    <p:push dir="d"/>
  </p:transition>
  <p:txStyles>
    <p:titleStyle>
      <a:lvl1pPr algn="l" rtl="0" fontAlgn="base">
        <a:spcBef>
          <a:spcPct val="0"/>
        </a:spcBef>
        <a:spcAft>
          <a:spcPct val="0"/>
        </a:spcAft>
        <a:defRPr sz="4000" kern="1200" spc="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9pPr>
    </p:titleStyle>
    <p:bodyStyle>
      <a:lvl1pPr marL="228600" indent="-228600" algn="l" rtl="0" fontAlgn="base">
        <a:spcBef>
          <a:spcPts val="1800"/>
        </a:spcBef>
        <a:spcAft>
          <a:spcPct val="0"/>
        </a:spcAft>
        <a:buFont typeface="Wingdings" pitchFamily="2" charset="2"/>
        <a:buChar char="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14350" indent="-228600" algn="l" rtl="0" fontAlgn="base"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06450" indent="-228600" algn="l" rtl="0" fontAlgn="base">
        <a:spcBef>
          <a:spcPts val="1000"/>
        </a:spcBef>
        <a:spcAft>
          <a:spcPct val="0"/>
        </a:spcAft>
        <a:buFont typeface="Wingdings" pitchFamily="2" charset="2"/>
        <a:buChar char="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089025" indent="-228600" algn="l" rtl="0" fontAlgn="base"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371600" indent="-228600" algn="l" rtl="0" fontAlgn="base">
        <a:spcBef>
          <a:spcPts val="1000"/>
        </a:spcBef>
        <a:spcAft>
          <a:spcPct val="0"/>
        </a:spcAft>
        <a:buFont typeface="Wingdings" pitchFamily="2" charset="2"/>
        <a:buChar char="l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Btomi\Desktop\tabulator\clip0026.avi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upload.wikimedia.org/wikibooks/hu/f/fd/OOo_Writer_tabul%C3%A1tor_poz%C3%ADci%C3%B3.pn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Btomi\Desktop\tabulator\clip0021.av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Btomi\Desktop\tabulator\clip0014.avi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Btomi\Desktop\tabulator\clip0017.avi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A tabulátorok alkalmazása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Készítette:Barics Tamás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hu-HU" dirty="0" smtClean="0"/>
              <a:t>Felkészítette:Szarka Katalin</a:t>
            </a:r>
          </a:p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Iskola:Ipari Szakközép iskola  Komárom Petőfi utca 2</a:t>
            </a:r>
            <a:endParaRPr lang="hu-HU" dirty="0"/>
          </a:p>
        </p:txBody>
      </p:sp>
    </p:spTree>
  </p:cSld>
  <p:clrMapOvr>
    <a:masterClrMapping/>
  </p:clrMapOvr>
  <p:transition spd="slow" advClick="0" advTm="0">
    <p:push dir="d"/>
    <p:sndAc>
      <p:stSnd>
        <p:snd r:embed="rId2" name="03._The Black Ghosts - Full Mo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9" name="clip0026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dirty="0" smtClean="0"/>
              <a:t>Feladat</a:t>
            </a:r>
            <a:endParaRPr lang="hu-HU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A következő feladatot  különböző tabulátorok segítségével oldják meg.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126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17"/>
            <a:ext cx="9180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0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clip0029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09348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Íme a feladat megoldása!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:D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7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490763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9600" dirty="0" smtClean="0"/>
              <a:t>Köszönöm a figyelmet</a:t>
            </a:r>
            <a:endParaRPr lang="hu-HU" sz="9600" dirty="0"/>
          </a:p>
        </p:txBody>
      </p:sp>
    </p:spTree>
  </p:cSld>
  <p:clrMapOvr>
    <a:masterClrMapping/>
  </p:clrMapOvr>
  <p:transition spd="slow" advClick="0" advTm="0">
    <p:push dir="d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086600" cy="1470025"/>
          </a:xfrm>
        </p:spPr>
        <p:txBody>
          <a:bodyPr/>
          <a:lstStyle/>
          <a:p>
            <a:pPr algn="ctr"/>
            <a:r>
              <a:rPr lang="hu-HU" dirty="0" smtClean="0"/>
              <a:t>Forrás</a:t>
            </a:r>
            <a:endParaRPr lang="hu-HU" dirty="0"/>
          </a:p>
        </p:txBody>
      </p:sp>
      <p:sp>
        <p:nvSpPr>
          <p:cNvPr id="4" name="Alcím 3"/>
          <p:cNvSpPr>
            <a:spLocks noGrp="1"/>
          </p:cNvSpPr>
          <p:nvPr>
            <p:ph type="subTitle" idx="1"/>
          </p:nvPr>
        </p:nvSpPr>
        <p:spPr>
          <a:xfrm>
            <a:off x="1043608" y="1916832"/>
            <a:ext cx="6741492" cy="3096344"/>
          </a:xfrm>
        </p:spPr>
        <p:txBody>
          <a:bodyPr>
            <a:normAutofit/>
          </a:bodyPr>
          <a:lstStyle/>
          <a:p>
            <a:pPr algn="l"/>
            <a:r>
              <a:rPr lang="hu-HU" sz="1200" dirty="0">
                <a:solidFill>
                  <a:schemeClr val="tx1"/>
                </a:solidFill>
                <a:hlinkClick r:id="rId2"/>
              </a:rPr>
              <a:t>http://</a:t>
            </a:r>
            <a:r>
              <a:rPr lang="hu-HU" sz="1200" dirty="0" smtClean="0">
                <a:solidFill>
                  <a:schemeClr val="tx1"/>
                </a:solidFill>
                <a:hlinkClick r:id="rId2"/>
              </a:rPr>
              <a:t>upload.wikimedia.org/wikibooks/hu/f/fd/OOo_Writer_tabul%C3%A1tor_poz%C3%ADci%C3%B3.png</a:t>
            </a:r>
            <a:endParaRPr lang="hu-HU" sz="1200" dirty="0" smtClean="0">
              <a:solidFill>
                <a:schemeClr val="tx1"/>
              </a:solidFill>
            </a:endParaRPr>
          </a:p>
          <a:p>
            <a:pPr algn="l"/>
            <a:r>
              <a:rPr lang="hu-HU" sz="1200" dirty="0" err="1" smtClean="0">
                <a:solidFill>
                  <a:schemeClr val="tx1"/>
                </a:solidFill>
              </a:rPr>
              <a:t>Machová</a:t>
            </a:r>
            <a:r>
              <a:rPr lang="hu-HU" sz="1200" dirty="0" smtClean="0">
                <a:solidFill>
                  <a:schemeClr val="tx1"/>
                </a:solidFill>
              </a:rPr>
              <a:t>,J.:Információelmélet a középiskolák számára. Bratislava SPN 2002. 48pp.ISBN 80-08-034-66-1</a:t>
            </a:r>
            <a:endParaRPr lang="hu-HU" sz="1200" dirty="0" smtClean="0">
              <a:solidFill>
                <a:schemeClr val="tx1"/>
              </a:solidFill>
            </a:endParaRPr>
          </a:p>
          <a:p>
            <a:pPr algn="l"/>
            <a:r>
              <a:rPr lang="hu-HU" sz="1200" dirty="0" smtClean="0">
                <a:solidFill>
                  <a:schemeClr val="tx1"/>
                </a:solidFill>
              </a:rPr>
              <a:t>Saját tapasztalatok és iskolában szerzett tudnivalók szolgáltak </a:t>
            </a:r>
            <a:r>
              <a:rPr lang="hu-HU" sz="1200" dirty="0" smtClean="0">
                <a:solidFill>
                  <a:schemeClr val="tx1"/>
                </a:solidFill>
              </a:rPr>
              <a:t>alapul</a:t>
            </a:r>
            <a:r>
              <a:rPr lang="hu-HU" sz="1200" dirty="0" smtClean="0">
                <a:solidFill>
                  <a:schemeClr val="tx1"/>
                </a:solidFill>
              </a:rPr>
              <a:t>.</a:t>
            </a:r>
            <a:endParaRPr lang="hu-H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44113"/>
      </p:ext>
    </p:extLst>
  </p:cSld>
  <p:clrMapOvr>
    <a:masterClrMapping/>
  </p:clrMapOvr>
  <p:transition spd="slow" advClick="0" advTm="0"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>
                <a:solidFill>
                  <a:schemeClr val="bg1"/>
                </a:solidFill>
                <a:latin typeface="+mn-lt"/>
              </a:rPr>
              <a:t>      Mi az a tabulátor?</a:t>
            </a:r>
            <a:endParaRPr lang="hu-H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47800" y="1901952"/>
            <a:ext cx="6629400" cy="422452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chemeClr val="bg1"/>
                </a:solidFill>
                <a:effectLst/>
              </a:rPr>
              <a:t>Olyan soron belüli pozíciók, ahová a kurzort </a:t>
            </a:r>
            <a:r>
              <a:rPr lang="hu-HU" sz="2000" dirty="0" smtClean="0">
                <a:solidFill>
                  <a:schemeClr val="bg1"/>
                </a:solidFill>
                <a:effectLst/>
              </a:rPr>
              <a:t>pontosan be tudjuk állítani ami </a:t>
            </a:r>
            <a:r>
              <a:rPr lang="hu-HU" sz="2000" dirty="0">
                <a:solidFill>
                  <a:schemeClr val="bg1"/>
                </a:solidFill>
                <a:effectLst/>
              </a:rPr>
              <a:t>egyben </a:t>
            </a:r>
            <a:r>
              <a:rPr lang="hu-HU" sz="2000" dirty="0" smtClean="0">
                <a:solidFill>
                  <a:schemeClr val="bg1"/>
                </a:solidFill>
                <a:effectLst/>
              </a:rPr>
              <a:t>lehetővé is </a:t>
            </a:r>
            <a:r>
              <a:rPr lang="hu-HU" sz="2000" dirty="0">
                <a:solidFill>
                  <a:schemeClr val="bg1"/>
                </a:solidFill>
                <a:effectLst/>
              </a:rPr>
              <a:t>teszik az egymás alatti sorokban levő szövegrészek függőleges igazítását</a:t>
            </a:r>
            <a:r>
              <a:rPr lang="hu-HU" sz="2000" dirty="0" smtClean="0">
                <a:solidFill>
                  <a:schemeClr val="bg1"/>
                </a:solidFill>
                <a:effectLst/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 smtClean="0">
                <a:solidFill>
                  <a:schemeClr val="bg1"/>
                </a:solidFill>
                <a:effectLst/>
              </a:rPr>
              <a:t>Ezt kétféle képen tehetjük: alapértelmezett vagy saját  tabulátorhely kialakításával.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hu-H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5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u-HU" dirty="0" smtClean="0"/>
              <a:t>A tabulátor alkalmazása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47800" y="1901952"/>
            <a:ext cx="6629400" cy="4224528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A tabulátor hasznos eszköz</a:t>
            </a:r>
          </a:p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Alkalmazása  egyszerű </a:t>
            </a:r>
          </a:p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Nagyobb szóközök kialakítására használjuk</a:t>
            </a:r>
          </a:p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Szövegen belüli értelembeli hozzárendelést biztosít kitöltő jel formájában </a:t>
            </a:r>
          </a:p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A szöveg átláthatóságát biztosítja  </a:t>
            </a:r>
            <a:endParaRPr lang="hu-HU" dirty="0"/>
          </a:p>
        </p:txBody>
      </p:sp>
    </p:spTree>
  </p:cSld>
  <p:clrMapOvr>
    <a:masterClrMapping/>
  </p:clrMapOvr>
  <p:transition spd="slow" advClick="0" advTm="11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2499">
              <a:srgbClr val="FFFFFF"/>
            </a:gs>
            <a:gs pos="5000">
              <a:srgbClr val="FFFFFF"/>
            </a:gs>
            <a:gs pos="100000">
              <a:srgbClr val="7F7F7F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	</a:t>
            </a:r>
            <a:r>
              <a:rPr lang="hu-HU" dirty="0" smtClean="0">
                <a:solidFill>
                  <a:schemeClr val="bg1"/>
                </a:solidFill>
              </a:rPr>
              <a:t>A tabulátor helyzete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47800" y="1901952"/>
            <a:ext cx="6629400" cy="4224528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dirty="0" smtClean="0">
                <a:solidFill>
                  <a:schemeClr val="bg1"/>
                </a:solidFill>
              </a:rPr>
              <a:t>A tabulátor helyzetét a dokumentum vonalzójára kattintva helyezzük el. 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dirty="0" smtClean="0">
                <a:solidFill>
                  <a:schemeClr val="bg1"/>
                </a:solidFill>
              </a:rPr>
              <a:t>Először be állítsuk a tabulátorhely típusát. </a:t>
            </a:r>
            <a:r>
              <a:rPr lang="hu-HU" smtClean="0">
                <a:solidFill>
                  <a:schemeClr val="bg1"/>
                </a:solidFill>
              </a:rPr>
              <a:t>Majd </a:t>
            </a:r>
            <a:r>
              <a:rPr lang="hu-HU" dirty="0" smtClean="0">
                <a:solidFill>
                  <a:schemeClr val="bg1"/>
                </a:solidFill>
              </a:rPr>
              <a:t>elhelyezzük a vonalzón és tetszés szerint a megfelelő helyre illesztjük.</a:t>
            </a:r>
          </a:p>
          <a:p>
            <a:pPr fontAlgn="auto"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5" name="clip002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7504" y="4700796"/>
            <a:ext cx="8748464" cy="53377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u-HU" dirty="0" smtClean="0">
                <a:solidFill>
                  <a:schemeClr val="bg1"/>
                </a:solidFill>
              </a:rPr>
              <a:t>Fontos tudnivalók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252536" y="1772816"/>
            <a:ext cx="6629400" cy="4556968"/>
          </a:xfrm>
        </p:spPr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>
                <a:solidFill>
                  <a:schemeClr val="bg1"/>
                </a:solidFill>
              </a:rPr>
              <a:t>Léteznek alapértelmezett tabulátorok amelyek a vízszintes vonalzón helyezkednek el egymástól 1,25 cm távolságra .Ezeket a TAB billentyű lenyomásával alakítjuk ki.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>
                <a:solidFill>
                  <a:schemeClr val="bg1"/>
                </a:solidFill>
              </a:rPr>
              <a:t>A saját tabulátorhely kialakítása az egér bal gombjának benyomásával történik a vízszintes vonalzón.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>
                <a:solidFill>
                  <a:schemeClr val="bg1"/>
                </a:solidFill>
              </a:rPr>
              <a:t>Ezt megelőzően ki kell választani a tabulátorhely típusát. 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>
                <a:solidFill>
                  <a:schemeClr val="bg1"/>
                </a:solidFill>
              </a:rPr>
              <a:t> A tabulátor pozíciójának és egyéb tulajdonságainak beállítása a képen látható ablakban történik (előhívható kétszeri  kattintással a tabulátorhelyen).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bg1"/>
                </a:solidFill>
                <a:effectLst/>
              </a:rPr>
              <a:t>A tabulátort bekezdésenként lehet eltérő pozíciókat beállítani.</a:t>
            </a:r>
            <a:endParaRPr lang="hu-HU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32" y="2132855"/>
            <a:ext cx="3217794" cy="388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>
            <a:off x="4355976" y="4869160"/>
            <a:ext cx="13681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6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lip0014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2276872"/>
            <a:ext cx="2459831" cy="245983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	A tabulátor fajtái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 rot="16200000">
            <a:off x="-870743" y="3147218"/>
            <a:ext cx="3429000" cy="6397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>
          <a:xfrm rot="16200000">
            <a:off x="3259932" y="3756818"/>
            <a:ext cx="3429000" cy="6397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148263" y="1773238"/>
            <a:ext cx="3321050" cy="362585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95000"/>
                <a:lumMod val="95000"/>
                <a:alpha val="48000"/>
              </a:schemeClr>
            </a:gs>
            <a:gs pos="57000">
              <a:schemeClr val="bg1">
                <a:satMod val="125000"/>
                <a:lumOff val="10000"/>
                <a:lumMod val="100000"/>
              </a:schemeClr>
            </a:gs>
            <a:gs pos="100000">
              <a:schemeClr val="bg1">
                <a:shade val="95000"/>
                <a:satMod val="135000"/>
                <a:lumOff val="50000"/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4" y="609600"/>
            <a:ext cx="6529536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        A tabulátor igazítása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47800" y="1901952"/>
            <a:ext cx="6629400" cy="4224528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dirty="0" smtClean="0"/>
              <a:t>A tabulátor pozícióját több helyzetbe is igazíthatjuk amely azonos értelmet kap a tabulátor fajtáival :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3478213"/>
            <a:ext cx="43561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4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	</a:t>
            </a:r>
            <a:r>
              <a:rPr lang="hu-HU" dirty="0" smtClean="0">
                <a:solidFill>
                  <a:schemeClr val="bg1"/>
                </a:solidFill>
              </a:rPr>
              <a:t>A tabulátor pozíciója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47800" y="1901952"/>
            <a:ext cx="6629400" cy="4224528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dirty="0" smtClean="0">
                <a:solidFill>
                  <a:schemeClr val="bg1"/>
                </a:solidFill>
              </a:rPr>
              <a:t>A tabulátor pozícióját saját magunk szabhatjuk meg .Vagyis egyedileg be állíthatjuk a tabulátor hosszát.</a:t>
            </a:r>
          </a:p>
          <a:p>
            <a:pPr fontAlgn="auto"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5" name="clip001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131840" y="3645024"/>
            <a:ext cx="2824336" cy="201738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u-HU" dirty="0" smtClean="0"/>
              <a:t>	A tabulátor további tulajdonságai </a:t>
            </a:r>
            <a:endParaRPr lang="hu-HU" dirty="0"/>
          </a:p>
        </p:txBody>
      </p:sp>
      <p:sp>
        <p:nvSpPr>
          <p:cNvPr id="10" name="Tartalom helye 9"/>
          <p:cNvSpPr>
            <a:spLocks noGrp="1"/>
          </p:cNvSpPr>
          <p:nvPr>
            <p:ph idx="1"/>
          </p:nvPr>
        </p:nvSpPr>
        <p:spPr>
          <a:xfrm>
            <a:off x="1447800" y="1901952"/>
            <a:ext cx="6629400" cy="4224528"/>
          </a:xfrm>
        </p:spPr>
        <p:txBody>
          <a:bodyPr>
            <a:noAutofit/>
          </a:bodyPr>
          <a:lstStyle/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dirty="0" smtClean="0"/>
              <a:t>A tabulátorral alkalmazhatunk több féle vonalat, hozzárendelést amit kitöltő jelnek nevezünk .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dirty="0" smtClean="0"/>
              <a:t>Típusai lehetnek:</a:t>
            </a:r>
          </a:p>
          <a:p>
            <a:pPr marL="860425" lvl="3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 smtClean="0"/>
              <a:t>		Pontvonalas,</a:t>
            </a:r>
          </a:p>
          <a:p>
            <a:pPr marL="860425" lvl="3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 smtClean="0"/>
              <a:t>		Középet Szaggatott,</a:t>
            </a:r>
          </a:p>
          <a:p>
            <a:pPr marL="860425" lvl="3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 smtClean="0"/>
              <a:t>		Alul vonal,</a:t>
            </a:r>
          </a:p>
          <a:p>
            <a:pPr marL="860425" lvl="3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103" y="4113560"/>
            <a:ext cx="1096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4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 animBg="1"/>
    </p:bldLst>
  </p:timing>
</p:sld>
</file>

<file path=ppt/theme/theme1.xml><?xml version="1.0" encoding="utf-8"?>
<a:theme xmlns:a="http://schemas.openxmlformats.org/drawingml/2006/main" name="Presentation2">
  <a:themeElements>
    <a:clrScheme name="Bubbles">
      <a:dk1>
        <a:srgbClr val="0C002C"/>
      </a:dk1>
      <a:lt1>
        <a:srgbClr val="FFFFFF"/>
      </a:lt1>
      <a:dk2>
        <a:srgbClr val="236626"/>
      </a:dk2>
      <a:lt2>
        <a:srgbClr val="D7C8FE"/>
      </a:lt2>
      <a:accent1>
        <a:srgbClr val="4203E7"/>
      </a:accent1>
      <a:accent2>
        <a:srgbClr val="842F73"/>
      </a:accent2>
      <a:accent3>
        <a:srgbClr val="7532A8"/>
      </a:accent3>
      <a:accent4>
        <a:srgbClr val="F7A107"/>
      </a:accent4>
      <a:accent5>
        <a:srgbClr val="C86DCF"/>
      </a:accent5>
      <a:accent6>
        <a:srgbClr val="E6B500"/>
      </a:accent6>
      <a:hlink>
        <a:srgbClr val="FFDE66"/>
      </a:hlink>
      <a:folHlink>
        <a:srgbClr val="D490C5"/>
      </a:folHlink>
    </a:clrScheme>
    <a:fontScheme name="Bubbles">
      <a:majorFont>
        <a:latin typeface="Impact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mic Sans M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Bubb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85000"/>
                <a:satMod val="150000"/>
              </a:schemeClr>
            </a:gs>
            <a:gs pos="35000">
              <a:schemeClr val="phClr">
                <a:tint val="70000"/>
                <a:shade val="90000"/>
                <a:alpha val="85000"/>
                <a:satMod val="200000"/>
              </a:schemeClr>
            </a:gs>
            <a:gs pos="100000">
              <a:schemeClr val="phClr">
                <a:tint val="90000"/>
                <a:shade val="100000"/>
                <a:alpha val="85000"/>
                <a:satMod val="25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40000"/>
                <a:satMod val="115000"/>
              </a:schemeClr>
            </a:gs>
            <a:gs pos="8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150000"/>
              </a:schemeClr>
            </a:gs>
          </a:gsLst>
          <a:lin ang="7800000" scaled="0"/>
        </a:gra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4450" cap="flat" cmpd="sng" algn="ctr">
          <a:solidFill>
            <a:schemeClr val="phClr">
              <a:alpha val="80000"/>
              <a:satMod val="110000"/>
            </a:schemeClr>
          </a:solidFill>
          <a:prstDash val="solid"/>
        </a:ln>
        <a:ln w="63500" cap="flat" cmpd="sng" algn="ctr">
          <a:solidFill>
            <a:schemeClr val="phClr">
              <a:alpha val="80000"/>
              <a:satMod val="115000"/>
            </a:schemeClr>
          </a:solidFill>
          <a:prstDash val="solid"/>
        </a:ln>
      </a:lnStyleLst>
      <a:effectStyleLst>
        <a:effectStyle>
          <a:effectLst>
            <a:innerShdw blurRad="50800" dist="25400" dir="13500000">
              <a:srgbClr val="FFFFFF">
                <a:alpha val="75000"/>
              </a:srgbClr>
            </a:innerShdw>
          </a:effectLst>
        </a:effectStyle>
        <a:effectStyle>
          <a:effectLst>
            <a:innerShdw blurRad="76200" dist="25400" dir="13500000">
              <a:srgbClr val="FFFFFF">
                <a:alpha val="75000"/>
              </a:srgbClr>
            </a:innerShdw>
            <a:reflection blurRad="63500" stA="35000" endPos="35000" dist="12700" dir="5400000" sy="-100000" rotWithShape="0"/>
          </a:effectLst>
        </a:effectStyle>
        <a:effectStyle>
          <a:effectLst>
            <a:reflection blurRad="63500" stA="35000" endPos="35000" dist="12700" dir="5400000" sy="-100000" rotWithShape="0"/>
          </a:effectLst>
          <a:scene3d>
            <a:camera prst="orthographicFront">
              <a:rot lat="0" lon="0" rev="0"/>
            </a:camera>
            <a:lightRig rig="balanced" dir="bl">
              <a:rot lat="0" lon="0" rev="7800000"/>
            </a:lightRig>
          </a:scene3d>
          <a:sp3d prstMaterial="translucentPowder">
            <a:bevelT h="508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80000"/>
                <a:satMod val="125000"/>
              </a:schemeClr>
            </a:gs>
            <a:gs pos="100000">
              <a:schemeClr val="phClr">
                <a:tint val="100000"/>
                <a:satMod val="125000"/>
                <a:lumOff val="40000"/>
                <a:lumMod val="100000"/>
              </a:schemeClr>
            </a:gs>
          </a:gsLst>
          <a:lin ang="7800000" scaled="1"/>
        </a:gradFill>
        <a:gradFill rotWithShape="1">
          <a:gsLst>
            <a:gs pos="0">
              <a:schemeClr val="phClr">
                <a:shade val="95000"/>
                <a:lumMod val="95000"/>
              </a:schemeClr>
            </a:gs>
            <a:gs pos="60000">
              <a:schemeClr val="phClr">
                <a:satMod val="125000"/>
                <a:lumOff val="10000"/>
                <a:lumMod val="100000"/>
              </a:schemeClr>
            </a:gs>
            <a:gs pos="100000">
              <a:schemeClr val="phClr">
                <a:shade val="95000"/>
                <a:satMod val="135000"/>
                <a:lumOff val="50000"/>
                <a:lumMod val="100000"/>
              </a:schemeClr>
            </a:gs>
          </a:gsLst>
          <a:lin ang="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540</TotalTime>
  <Words>285</Words>
  <Application>Microsoft Office PowerPoint</Application>
  <PresentationFormat>Diavetítés a képernyőre (4:3 oldalarány)</PresentationFormat>
  <Paragraphs>43</Paragraphs>
  <Slides>15</Slides>
  <Notes>1</Notes>
  <HiddenSlides>0</HiddenSlides>
  <MMClips>5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Presentation2</vt:lpstr>
      <vt:lpstr>A tabulátorok alkalmazása</vt:lpstr>
      <vt:lpstr>      Mi az a tabulátor?</vt:lpstr>
      <vt:lpstr>A tabulátor alkalmazása</vt:lpstr>
      <vt:lpstr> A tabulátor helyzete</vt:lpstr>
      <vt:lpstr>Fontos tudnivalók</vt:lpstr>
      <vt:lpstr> A tabulátor fajtái</vt:lpstr>
      <vt:lpstr>        A tabulátor igazítása</vt:lpstr>
      <vt:lpstr> A tabulátor pozíciója</vt:lpstr>
      <vt:lpstr> A tabulátor további tulajdonságai </vt:lpstr>
      <vt:lpstr>PowerPoint bemutató</vt:lpstr>
      <vt:lpstr>Feladat</vt:lpstr>
      <vt:lpstr>PowerPoint bemutató</vt:lpstr>
      <vt:lpstr>PowerPoint bemutató</vt:lpstr>
      <vt:lpstr>Köszönöm a figyelmet</vt:lpstr>
      <vt:lpstr>Forrás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tabulátorok alkalmazása</dc:title>
  <dc:creator>Btomi</dc:creator>
  <cp:lastModifiedBy>Btomi</cp:lastModifiedBy>
  <cp:revision>54</cp:revision>
  <dcterms:created xsi:type="dcterms:W3CDTF">2011-01-20T16:02:25Z</dcterms:created>
  <dcterms:modified xsi:type="dcterms:W3CDTF">2011-02-01T09:49:59Z</dcterms:modified>
</cp:coreProperties>
</file>