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1" r:id="rId6"/>
    <p:sldId id="262" r:id="rId7"/>
    <p:sldId id="263" r:id="rId8"/>
    <p:sldId id="264" r:id="rId9"/>
    <p:sldId id="260" r:id="rId1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FBCFE12-2FCE-4990-A2C5-9EB1C4F6D08F}" type="datetimeFigureOut">
              <a:rPr lang="hu-HU" smtClean="0"/>
              <a:t>2011.01.30.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a:xfrm>
            <a:off x="7991475" y="6429375"/>
            <a:ext cx="876300" cy="292100"/>
          </a:xfrm>
        </p:spPr>
        <p:txBody>
          <a:bodyPr/>
          <a:lstStyle/>
          <a:p>
            <a:fld id="{EA101F9A-B978-43A7-852D-2C7D2E0CF46E}" type="slidenum">
              <a:rPr lang="hu-HU" smtClean="0"/>
              <a:t>‹#›</a:t>
            </a:fld>
            <a:endParaRPr lang="hu-HU"/>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hu-HU" smtClean="0"/>
              <a:t>Mintacím szerkesztése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p:sndAc>
          <p:stSnd>
            <p:snd r:embed="rId1" name="drumroll.wav"/>
          </p:stSnd>
        </p:sndAc>
      </p:transition>
    </mc:Choice>
    <mc:Fallback xmlns="">
      <p:transition spd="slow" advClick="0">
        <p:sndAc>
          <p:stSnd>
            <p:snd r:embed="rId3" name="drumroll.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AFBCFE12-2FCE-4990-A2C5-9EB1C4F6D08F}" type="datetimeFigureOut">
              <a:rPr lang="hu-HU" smtClean="0"/>
              <a:t>2011.01.30.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A101F9A-B978-43A7-852D-2C7D2E0CF46E}" type="slidenum">
              <a:rPr lang="hu-HU" smtClean="0"/>
              <a:t>‹#›</a:t>
            </a:fld>
            <a:endParaRPr lang="hu-HU"/>
          </a:p>
        </p:txBody>
      </p:sp>
    </p:spTree>
  </p:cSld>
  <p:clrMapOvr>
    <a:masterClrMapping/>
  </p:clrMapOvr>
  <mc:AlternateContent xmlns:mc="http://schemas.openxmlformats.org/markup-compatibility/2006" xmlns:p14="http://schemas.microsoft.com/office/powerpoint/2010/main">
    <mc:Choice Requires="p14">
      <p:transition spd="slow" p14:dur="2000" advClick="0">
        <p:sndAc>
          <p:stSnd>
            <p:snd r:embed="rId1" name="drumroll.wav"/>
          </p:stSnd>
        </p:sndAc>
      </p:transition>
    </mc:Choice>
    <mc:Fallback xmlns="">
      <p:transition spd="slow" advClick="0">
        <p:sndAc>
          <p:stSnd>
            <p:snd r:embed="rId3" name="drumroll.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AFBCFE12-2FCE-4990-A2C5-9EB1C4F6D08F}" type="datetimeFigureOut">
              <a:rPr lang="hu-HU" smtClean="0"/>
              <a:t>2011.01.30.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A101F9A-B978-43A7-852D-2C7D2E0CF46E}" type="slidenum">
              <a:rPr lang="hu-HU" smtClean="0"/>
              <a:t>‹#›</a:t>
            </a:fld>
            <a:endParaRPr lang="hu-HU"/>
          </a:p>
        </p:txBody>
      </p:sp>
    </p:spTree>
  </p:cSld>
  <p:clrMapOvr>
    <a:masterClrMapping/>
  </p:clrMapOvr>
  <mc:AlternateContent xmlns:mc="http://schemas.openxmlformats.org/markup-compatibility/2006" xmlns:p14="http://schemas.microsoft.com/office/powerpoint/2010/main">
    <mc:Choice Requires="p14">
      <p:transition spd="slow" p14:dur="2000" advClick="0">
        <p:sndAc>
          <p:stSnd>
            <p:snd r:embed="rId1" name="drumroll.wav"/>
          </p:stSnd>
        </p:sndAc>
      </p:transition>
    </mc:Choice>
    <mc:Fallback xmlns="">
      <p:transition spd="slow" advClick="0">
        <p:sndAc>
          <p:stSnd>
            <p:snd r:embed="rId3" name="drumroll.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FBCFE12-2FCE-4990-A2C5-9EB1C4F6D08F}" type="datetimeFigureOut">
              <a:rPr lang="hu-HU" smtClean="0"/>
              <a:t>2011.01.30.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A101F9A-B978-43A7-852D-2C7D2E0CF46E}" type="slidenum">
              <a:rPr lang="hu-HU" smtClean="0"/>
              <a:t>‹#›</a:t>
            </a:fld>
            <a:endParaRPr lang="hu-HU"/>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hu-HU" smtClean="0"/>
              <a:t>Mintacím szerkesztése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p:sndAc>
          <p:stSnd>
            <p:snd r:embed="rId1" name="drumroll.wav"/>
          </p:stSnd>
        </p:sndAc>
      </p:transition>
    </mc:Choice>
    <mc:Fallback xmlns="">
      <p:transition spd="slow" advClick="0">
        <p:sndAc>
          <p:stSnd>
            <p:snd r:embed="rId3" name="drumroll.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FBCFE12-2FCE-4990-A2C5-9EB1C4F6D08F}" type="datetimeFigureOut">
              <a:rPr lang="hu-HU" smtClean="0"/>
              <a:t>2011.01.30.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A101F9A-B978-43A7-852D-2C7D2E0CF46E}" type="slidenum">
              <a:rPr lang="hu-HU" smtClean="0"/>
              <a:t>‹#›</a:t>
            </a:fld>
            <a:endParaRPr lang="hu-H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hu-HU" smtClean="0"/>
              <a:t>Mintacím szerkesztése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p:sndAc>
          <p:stSnd>
            <p:snd r:embed="rId1" name="drumroll.wav"/>
          </p:stSnd>
        </p:sndAc>
      </p:transition>
    </mc:Choice>
    <mc:Fallback xmlns="">
      <p:transition spd="slow" advClick="0">
        <p:sndAc>
          <p:stSnd>
            <p:snd r:embed="rId3" name="drumroll.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BCFE12-2FCE-4990-A2C5-9EB1C4F6D08F}" type="datetimeFigureOut">
              <a:rPr lang="hu-HU" smtClean="0"/>
              <a:t>2011.01.30.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A101F9A-B978-43A7-852D-2C7D2E0CF46E}" type="slidenum">
              <a:rPr lang="hu-HU" smtClean="0"/>
              <a:t>‹#›</a:t>
            </a:fld>
            <a:endParaRPr lang="hu-HU"/>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u-HU" smtClean="0"/>
              <a:t>Mintacím szerkesztése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p:sndAc>
          <p:stSnd>
            <p:snd r:embed="rId1" name="drumroll.wav"/>
          </p:stSnd>
        </p:sndAc>
      </p:transition>
    </mc:Choice>
    <mc:Fallback xmlns="">
      <p:transition spd="slow" advClick="0">
        <p:sndAc>
          <p:stSnd>
            <p:snd r:embed="rId3" name="drumroll.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FBCFE12-2FCE-4990-A2C5-9EB1C4F6D08F}" type="datetimeFigureOut">
              <a:rPr lang="hu-HU" smtClean="0"/>
              <a:t>2011.01.30.</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EA101F9A-B978-43A7-852D-2C7D2E0CF46E}" type="slidenum">
              <a:rPr lang="hu-HU" smtClean="0"/>
              <a:t>‹#›</a:t>
            </a:fld>
            <a:endParaRPr lang="hu-HU"/>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u-HU" smtClean="0"/>
              <a:t>Mintacím szerkesztése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mc:AlternateContent xmlns:mc="http://schemas.openxmlformats.org/markup-compatibility/2006" xmlns:p14="http://schemas.microsoft.com/office/powerpoint/2010/main">
    <mc:Choice Requires="p14">
      <p:transition spd="slow" p14:dur="2000" advClick="0">
        <p:sndAc>
          <p:stSnd>
            <p:snd r:embed="rId1" name="drumroll.wav"/>
          </p:stSnd>
        </p:sndAc>
      </p:transition>
    </mc:Choice>
    <mc:Fallback xmlns="">
      <p:transition spd="slow" advClick="0">
        <p:sndAc>
          <p:stSnd>
            <p:snd r:embed="rId3" name="drumroll.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FBCFE12-2FCE-4990-A2C5-9EB1C4F6D08F}" type="datetimeFigureOut">
              <a:rPr lang="hu-HU" smtClean="0"/>
              <a:t>2011.01.30.</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EA101F9A-B978-43A7-852D-2C7D2E0CF46E}" type="slidenum">
              <a:rPr lang="hu-HU" smtClean="0"/>
              <a:t>‹#›</a:t>
            </a:fld>
            <a:endParaRPr lang="hu-HU"/>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u-HU" smtClean="0"/>
              <a:t>Mintacím szerkesztése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p:sndAc>
          <p:stSnd>
            <p:snd r:embed="rId1" name="drumroll.wav"/>
          </p:stSnd>
        </p:sndAc>
      </p:transition>
    </mc:Choice>
    <mc:Fallback xmlns="">
      <p:transition spd="slow" advClick="0">
        <p:sndAc>
          <p:stSnd>
            <p:snd r:embed="rId3" name="drumroll.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CFE12-2FCE-4990-A2C5-9EB1C4F6D08F}" type="datetimeFigureOut">
              <a:rPr lang="hu-HU" smtClean="0"/>
              <a:t>2011.01.30.</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EA101F9A-B978-43A7-852D-2C7D2E0CF46E}" type="slidenum">
              <a:rPr lang="hu-HU" smtClean="0"/>
              <a:t>‹#›</a:t>
            </a:fld>
            <a:endParaRPr lang="hu-HU"/>
          </a:p>
        </p:txBody>
      </p:sp>
    </p:spTree>
  </p:cSld>
  <p:clrMapOvr>
    <a:masterClrMapping/>
  </p:clrMapOvr>
  <mc:AlternateContent xmlns:mc="http://schemas.openxmlformats.org/markup-compatibility/2006" xmlns:p14="http://schemas.microsoft.com/office/powerpoint/2010/main">
    <mc:Choice Requires="p14">
      <p:transition spd="slow" p14:dur="2000" advClick="0">
        <p:sndAc>
          <p:stSnd>
            <p:snd r:embed="rId1" name="drumroll.wav"/>
          </p:stSnd>
        </p:sndAc>
      </p:transition>
    </mc:Choice>
    <mc:Fallback xmlns="">
      <p:transition spd="slow" advClick="0">
        <p:sndAc>
          <p:stSnd>
            <p:snd r:embed="rId3" name="drumroll.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FBCFE12-2FCE-4990-A2C5-9EB1C4F6D08F}" type="datetimeFigureOut">
              <a:rPr lang="hu-HU" smtClean="0"/>
              <a:t>2011.01.30.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A101F9A-B978-43A7-852D-2C7D2E0CF46E}" type="slidenum">
              <a:rPr lang="hu-HU" smtClean="0"/>
              <a:t>‹#›</a:t>
            </a:fld>
            <a:endParaRPr lang="hu-H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hu-HU" smtClean="0"/>
              <a:t>Mintacím szerkesztése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hu-HU" smtClean="0"/>
              <a:t>Mintaszöveg szerkesztése</a:t>
            </a:r>
          </a:p>
        </p:txBody>
      </p:sp>
    </p:spTree>
  </p:cSld>
  <p:clrMapOvr>
    <a:masterClrMapping/>
  </p:clrMapOvr>
  <mc:AlternateContent xmlns:mc="http://schemas.openxmlformats.org/markup-compatibility/2006" xmlns:p14="http://schemas.microsoft.com/office/powerpoint/2010/main">
    <mc:Choice Requires="p14">
      <p:transition spd="slow" p14:dur="2000" advClick="0">
        <p:sndAc>
          <p:stSnd>
            <p:snd r:embed="rId1" name="drumroll.wav"/>
          </p:stSnd>
        </p:sndAc>
      </p:transition>
    </mc:Choice>
    <mc:Fallback xmlns="">
      <p:transition spd="slow" advClick="0">
        <p:sndAc>
          <p:stSnd>
            <p:snd r:embed="rId3" name="drumroll.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FBCFE12-2FCE-4990-A2C5-9EB1C4F6D08F}" type="datetimeFigureOut">
              <a:rPr lang="hu-HU" smtClean="0"/>
              <a:t>2011.01.30.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A101F9A-B978-43A7-852D-2C7D2E0CF46E}" type="slidenum">
              <a:rPr lang="hu-HU" smtClean="0"/>
              <a:t>‹#›</a:t>
            </a:fld>
            <a:endParaRPr lang="hu-HU"/>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hu-HU" smtClean="0"/>
              <a:t>Mintacím szerkesztése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hu-HU" smtClean="0"/>
              <a:t>Mintaszöveg szerkesztése</a:t>
            </a:r>
          </a:p>
        </p:txBody>
      </p:sp>
    </p:spTree>
  </p:cSld>
  <p:clrMapOvr>
    <a:masterClrMapping/>
  </p:clrMapOvr>
  <mc:AlternateContent xmlns:mc="http://schemas.openxmlformats.org/markup-compatibility/2006" xmlns:p14="http://schemas.microsoft.com/office/powerpoint/2010/main">
    <mc:Choice Requires="p14">
      <p:transition spd="slow" p14:dur="2000" advClick="0">
        <p:sndAc>
          <p:stSnd>
            <p:snd r:embed="rId1" name="drumroll.wav"/>
          </p:stSnd>
        </p:sndAc>
      </p:transition>
    </mc:Choice>
    <mc:Fallback xmlns="">
      <p:transition spd="slow" advClick="0">
        <p:sndAc>
          <p:stSnd>
            <p:snd r:embed="rId3" name="drumroll.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u-HU" smtClean="0"/>
              <a:t>Mintacím szerkesztése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FBCFE12-2FCE-4990-A2C5-9EB1C4F6D08F}" type="datetimeFigureOut">
              <a:rPr lang="hu-HU" smtClean="0"/>
              <a:t>2011.01.30.</a:t>
            </a:fld>
            <a:endParaRPr lang="hu-H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hu-H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EA101F9A-B978-43A7-852D-2C7D2E0CF46E}"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advClick="0">
        <p:sndAc>
          <p:stSnd>
            <p:snd r:embed="rId13" name="drumroll.wav"/>
          </p:stSnd>
        </p:sndAc>
      </p:transition>
    </mc:Choice>
    <mc:Fallback xmlns="">
      <p:transition spd="slow" advClick="0">
        <p:sndAc>
          <p:stSnd>
            <p:snd r:embed="rId14" name="drumroll.wav"/>
          </p:stSnd>
        </p:sndAc>
      </p:transition>
    </mc:Fallback>
  </mc:AlternateConten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3347864" y="3284984"/>
            <a:ext cx="5796136" cy="2495128"/>
          </a:xfrm>
        </p:spPr>
        <p:txBody>
          <a:bodyPr/>
          <a:lstStyle/>
          <a:p>
            <a:pPr algn="ctr"/>
            <a:r>
              <a:rPr lang="hu-HU" dirty="0" smtClean="0"/>
              <a:t>Készítette: Kovács Alexandra</a:t>
            </a:r>
          </a:p>
          <a:p>
            <a:pPr algn="ctr"/>
            <a:r>
              <a:rPr lang="hu-HU" dirty="0" smtClean="0"/>
              <a:t>Felkészítő tanár: Koromné Ruff Regina</a:t>
            </a:r>
          </a:p>
          <a:p>
            <a:pPr algn="ctr"/>
            <a:r>
              <a:rPr lang="hu-HU" dirty="0" smtClean="0"/>
              <a:t>Móricz Zsigmond Általános Iskola</a:t>
            </a:r>
          </a:p>
          <a:p>
            <a:pPr algn="ctr"/>
            <a:r>
              <a:rPr lang="hu-HU" dirty="0" smtClean="0"/>
              <a:t>Dunaújváros, Úttörő út 1-3</a:t>
            </a:r>
          </a:p>
          <a:p>
            <a:endParaRPr lang="hu-HU" dirty="0"/>
          </a:p>
        </p:txBody>
      </p:sp>
      <p:sp>
        <p:nvSpPr>
          <p:cNvPr id="2" name="Cím 1"/>
          <p:cNvSpPr>
            <a:spLocks noGrp="1"/>
          </p:cNvSpPr>
          <p:nvPr>
            <p:ph type="title"/>
          </p:nvPr>
        </p:nvSpPr>
        <p:spPr>
          <a:xfrm>
            <a:off x="683568" y="620688"/>
            <a:ext cx="8352928" cy="1296144"/>
          </a:xfrm>
        </p:spPr>
        <p:txBody>
          <a:bodyPr>
            <a:normAutofit/>
          </a:bodyPr>
          <a:lstStyle/>
          <a:p>
            <a:pPr algn="ctr"/>
            <a:r>
              <a:rPr lang="hu-HU" dirty="0" smtClean="0">
                <a:solidFill>
                  <a:schemeClr val="bg1"/>
                </a:solidFill>
              </a:rPr>
              <a:t>Közösségi </a:t>
            </a:r>
            <a:r>
              <a:rPr lang="hu-HU" dirty="0" smtClean="0">
                <a:solidFill>
                  <a:schemeClr val="accent6">
                    <a:lumMod val="75000"/>
                  </a:schemeClr>
                </a:solidFill>
              </a:rPr>
              <a:t>portálok használata</a:t>
            </a:r>
            <a:endParaRPr lang="hu-HU" dirty="0">
              <a:solidFill>
                <a:schemeClr val="accent6">
                  <a:lumMod val="75000"/>
                </a:schemeClr>
              </a:solidFill>
            </a:endParaRPr>
          </a:p>
        </p:txBody>
      </p:sp>
    </p:spTree>
    <p:extLst>
      <p:ext uri="{BB962C8B-B14F-4D97-AF65-F5344CB8AC3E}">
        <p14:creationId xmlns:p14="http://schemas.microsoft.com/office/powerpoint/2010/main" val="689103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750"/>
                                        <p:tgtEl>
                                          <p:spTgt spid="3">
                                            <p:txEl>
                                              <p:pRg st="0" end="0"/>
                                            </p:txEl>
                                          </p:spTgt>
                                        </p:tgtEl>
                                      </p:cBhvr>
                                    </p:animEffect>
                                  </p:childTnLst>
                                </p:cTn>
                              </p:par>
                            </p:childTnLst>
                          </p:cTn>
                        </p:par>
                        <p:par>
                          <p:cTn id="8" fill="hold">
                            <p:stCondLst>
                              <p:cond delay="750"/>
                            </p:stCondLst>
                            <p:childTnLst>
                              <p:par>
                                <p:cTn id="9" presetID="21"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750"/>
                                        <p:tgtEl>
                                          <p:spTgt spid="3">
                                            <p:txEl>
                                              <p:pRg st="1" end="1"/>
                                            </p:txEl>
                                          </p:spTgt>
                                        </p:tgtEl>
                                      </p:cBhvr>
                                    </p:animEffect>
                                  </p:childTnLst>
                                </p:cTn>
                              </p:par>
                            </p:childTnLst>
                          </p:cTn>
                        </p:par>
                        <p:par>
                          <p:cTn id="12" fill="hold">
                            <p:stCondLst>
                              <p:cond delay="1500"/>
                            </p:stCondLst>
                            <p:childTnLst>
                              <p:par>
                                <p:cTn id="13" presetID="21"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750"/>
                                        <p:tgtEl>
                                          <p:spTgt spid="3">
                                            <p:txEl>
                                              <p:pRg st="2" end="2"/>
                                            </p:txEl>
                                          </p:spTgt>
                                        </p:tgtEl>
                                      </p:cBhvr>
                                    </p:animEffect>
                                  </p:childTnLst>
                                </p:cTn>
                              </p:par>
                            </p:childTnLst>
                          </p:cTn>
                        </p:par>
                        <p:par>
                          <p:cTn id="16" fill="hold">
                            <p:stCondLst>
                              <p:cond delay="2250"/>
                            </p:stCondLst>
                            <p:childTnLst>
                              <p:par>
                                <p:cTn id="17" presetID="21"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p:cNvSpPr>
            <a:spLocks noGrp="1"/>
          </p:cNvSpPr>
          <p:nvPr>
            <p:ph sz="quarter" idx="13"/>
          </p:nvPr>
        </p:nvSpPr>
        <p:spPr>
          <a:xfrm>
            <a:off x="179512" y="908720"/>
            <a:ext cx="8595360" cy="4055095"/>
          </a:xfrm>
        </p:spPr>
        <p:txBody>
          <a:bodyPr>
            <a:normAutofit lnSpcReduction="10000"/>
          </a:bodyPr>
          <a:lstStyle/>
          <a:p>
            <a:pPr marL="0" indent="0" algn="just">
              <a:buNone/>
            </a:pPr>
            <a:r>
              <a:rPr lang="hu-HU" sz="3600" dirty="0" smtClean="0"/>
              <a:t>Napjainkban szinte mindenki tagja valamelyik közösségi portálnak. Sokan kiírják például, hogy éppen mit csinálnak, vagy mire gondolnak. Remek lehetőség, hiszen kapcsolatot tarthatunk a távoli barátainkkal, rokonainkkal is. A közösségi portáloknak azonban megvannak a sötét oldalai is.</a:t>
            </a:r>
            <a:endParaRPr lang="hu-HU" sz="3600" dirty="0"/>
          </a:p>
        </p:txBody>
      </p:sp>
    </p:spTree>
    <p:extLst>
      <p:ext uri="{BB962C8B-B14F-4D97-AF65-F5344CB8AC3E}">
        <p14:creationId xmlns:p14="http://schemas.microsoft.com/office/powerpoint/2010/main" val="2787101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6225" y="228600"/>
            <a:ext cx="8591550" cy="680119"/>
          </a:xfrm>
        </p:spPr>
        <p:txBody>
          <a:bodyPr>
            <a:normAutofit/>
          </a:bodyPr>
          <a:lstStyle/>
          <a:p>
            <a:pPr algn="ctr"/>
            <a:r>
              <a:rPr lang="hu-HU" b="1" dirty="0" smtClean="0"/>
              <a:t>Visszafelé is elsülhet…</a:t>
            </a:r>
            <a:endParaRPr lang="hu-HU" b="1" dirty="0"/>
          </a:p>
        </p:txBody>
      </p:sp>
      <p:sp>
        <p:nvSpPr>
          <p:cNvPr id="3" name="Tartalom helye 2"/>
          <p:cNvSpPr>
            <a:spLocks noGrp="1"/>
          </p:cNvSpPr>
          <p:nvPr>
            <p:ph sz="quarter" idx="13"/>
          </p:nvPr>
        </p:nvSpPr>
        <p:spPr>
          <a:xfrm>
            <a:off x="179512" y="960120"/>
            <a:ext cx="8595360" cy="5709240"/>
          </a:xfrm>
        </p:spPr>
        <p:txBody>
          <a:bodyPr>
            <a:normAutofit/>
          </a:bodyPr>
          <a:lstStyle/>
          <a:p>
            <a:pPr marL="0" indent="0" algn="just">
              <a:buNone/>
            </a:pPr>
            <a:r>
              <a:rPr lang="hu-HU" sz="2300" dirty="0" smtClean="0"/>
              <a:t>Mostanában gyakran hallani arról, hogy a munkáltatók mielőtt felvennének valakit, utánanéznek különböző közösségi portálokon. Megnézik, hogy az illető által beadott önéletrajz megegyezik-e az adatlapon kitöltött tulajdonságokkal, fotókkal.  Sajnos, ha viccesnek szánt, bulizós fotókat találnak, megvan rá az esély, hogy nem ő lesz a befutó az állás betöltésénél. Nem értem, miért baj, ha fiatalon az emberek buliznak, és ezeket a képeket megosztják barátaikkal. Miért kérnek önéletrajzot? Megkérdezik az illetőt, hogy tagja-e valamelyik közösségi portálnak, és ha igen, akkor </a:t>
            </a:r>
            <a:r>
              <a:rPr lang="hu-HU" sz="2300" dirty="0" smtClean="0"/>
              <a:t>rákeresnek. Persze</a:t>
            </a:r>
            <a:r>
              <a:rPr lang="hu-HU" sz="2300" dirty="0" smtClean="0"/>
              <a:t>, ha csak komoly, vagy esetleg sportos fotókat találnak, az akár előny is lehet</a:t>
            </a:r>
            <a:r>
              <a:rPr lang="hu-HU" sz="2400" dirty="0" smtClean="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581128"/>
            <a:ext cx="2448272" cy="174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46708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heel(4)">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t>Nem helyettesíthető…</a:t>
            </a:r>
            <a:endParaRPr lang="hu-HU" b="1" dirty="0"/>
          </a:p>
        </p:txBody>
      </p:sp>
      <p:sp>
        <p:nvSpPr>
          <p:cNvPr id="3" name="Tartalom helye 2"/>
          <p:cNvSpPr>
            <a:spLocks noGrp="1"/>
          </p:cNvSpPr>
          <p:nvPr>
            <p:ph sz="quarter" idx="13"/>
          </p:nvPr>
        </p:nvSpPr>
        <p:spPr/>
        <p:txBody>
          <a:bodyPr/>
          <a:lstStyle/>
          <a:p>
            <a:pPr marL="0" indent="0" algn="just">
              <a:buNone/>
            </a:pPr>
            <a:r>
              <a:rPr lang="hu-HU" dirty="0" smtClean="0"/>
              <a:t>A közösségi portálok nem tudják helyettesíteni a közösségi életet. Nem láthatjuk egymás arcvonásait, mozdulatait. Az emberek egyre jobban eltávolodhatnak egymástól a közösségi portálok hatására</a:t>
            </a:r>
            <a:r>
              <a:rPr lang="hu-HU" dirty="0" smtClean="0"/>
              <a:t>.</a:t>
            </a:r>
            <a:r>
              <a:rPr lang="hu-HU" dirty="0" smtClean="0"/>
              <a:t> Csak a megszokott rövidítéseket használják csevegéshez. Ezáltal a helyesírás is romlik.</a:t>
            </a:r>
          </a:p>
          <a:p>
            <a:pPr marL="0" indent="0">
              <a:buNone/>
            </a:pPr>
            <a:endParaRPr lang="hu-HU"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310" y="2924944"/>
            <a:ext cx="2670051" cy="289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85456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1)">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t>8 éves kortól?!</a:t>
            </a:r>
            <a:endParaRPr lang="hu-HU" b="1" dirty="0"/>
          </a:p>
        </p:txBody>
      </p:sp>
      <p:sp>
        <p:nvSpPr>
          <p:cNvPr id="3" name="Tartalom helye 2"/>
          <p:cNvSpPr>
            <a:spLocks noGrp="1"/>
          </p:cNvSpPr>
          <p:nvPr>
            <p:ph sz="quarter" idx="13"/>
          </p:nvPr>
        </p:nvSpPr>
        <p:spPr/>
        <p:txBody>
          <a:bodyPr/>
          <a:lstStyle/>
          <a:p>
            <a:pPr marL="0" indent="0">
              <a:buNone/>
            </a:pPr>
            <a:r>
              <a:rPr lang="hu-HU" dirty="0" smtClean="0"/>
              <a:t>Egy kutatás szerint a 8-12 éves gyermekek 25%-a mondta, hogy tagja valamelyik közösségi portálnak, annak ellenére, hogy a minimum korhatár a 13 év. Tízből kilenc szülő tudja, hogy gyermeke használ valamilyen közösségi oldalt, és így ellenőrizni tudja. Azonban hatból egy szülő nem tudja, hogy gyermekének van saját adatlapja.</a:t>
            </a:r>
          </a:p>
          <a:p>
            <a:pPr marL="0" indent="0">
              <a:buNone/>
            </a:pPr>
            <a:endParaRPr lang="hu-H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56992"/>
            <a:ext cx="4017795" cy="2651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51895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heel(4)">
                                      <p:cBhvr>
                                        <p:cTn id="1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188640"/>
            <a:ext cx="8591550" cy="1066801"/>
          </a:xfrm>
        </p:spPr>
        <p:txBody>
          <a:bodyPr/>
          <a:lstStyle/>
          <a:p>
            <a:pPr algn="ctr"/>
            <a:r>
              <a:rPr lang="hu-HU" b="1" dirty="0" smtClean="0"/>
              <a:t>Reklámplakát egy családi fotóból</a:t>
            </a:r>
            <a:endParaRPr lang="hu-HU" b="1" dirty="0"/>
          </a:p>
        </p:txBody>
      </p:sp>
      <p:sp>
        <p:nvSpPr>
          <p:cNvPr id="3" name="Tartalom helye 2"/>
          <p:cNvSpPr>
            <a:spLocks noGrp="1"/>
          </p:cNvSpPr>
          <p:nvPr>
            <p:ph sz="quarter" idx="13"/>
          </p:nvPr>
        </p:nvSpPr>
        <p:spPr/>
        <p:txBody>
          <a:bodyPr/>
          <a:lstStyle/>
          <a:p>
            <a:pPr marL="0" indent="0">
              <a:buNone/>
            </a:pPr>
            <a:r>
              <a:rPr lang="hu-HU" dirty="0" smtClean="0"/>
              <a:t>Nemrég egy négytagú család vígan mosolygott a kamerába. A jól sikerült képet aztán felrakta valamelyik közösségi oldalra. Néhány nappal később az egyik ismerősük hívta fel őket, hogy bármilyen hihetetlen is, őket látta egy utcai plakáton. Gondoljuk meg, hogy milyen fotókat hozunk nyilvánosságra!</a:t>
            </a:r>
            <a:endParaRPr lang="hu-H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429000"/>
            <a:ext cx="44577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25982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heel(4)">
                                      <p:cBhvr>
                                        <p:cTn id="11"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t>A </a:t>
            </a:r>
            <a:r>
              <a:rPr lang="hu-HU" b="1" dirty="0" err="1" smtClean="0"/>
              <a:t>Facebook</a:t>
            </a:r>
            <a:r>
              <a:rPr lang="hu-HU" b="1" dirty="0" smtClean="0"/>
              <a:t> története</a:t>
            </a:r>
            <a:endParaRPr lang="hu-HU" b="1" dirty="0"/>
          </a:p>
        </p:txBody>
      </p:sp>
      <p:sp>
        <p:nvSpPr>
          <p:cNvPr id="3" name="Tartalom helye 2"/>
          <p:cNvSpPr>
            <a:spLocks noGrp="1"/>
          </p:cNvSpPr>
          <p:nvPr>
            <p:ph sz="quarter" idx="13"/>
          </p:nvPr>
        </p:nvSpPr>
        <p:spPr/>
        <p:txBody>
          <a:bodyPr>
            <a:normAutofit/>
          </a:bodyPr>
          <a:lstStyle/>
          <a:p>
            <a:pPr marL="0" indent="0" algn="just">
              <a:buNone/>
            </a:pPr>
            <a:r>
              <a:rPr lang="hu-HU" sz="2800" dirty="0" smtClean="0"/>
              <a:t>A Mark </a:t>
            </a:r>
            <a:r>
              <a:rPr lang="hu-HU" sz="2800" dirty="0" err="1" smtClean="0"/>
              <a:t>Zuckerberg</a:t>
            </a:r>
            <a:r>
              <a:rPr lang="hu-HU" sz="2800" dirty="0" smtClean="0"/>
              <a:t> által létrehozott közösségi portál 2004-ben indult. Először csak egyetemi hallgatók, később amerikai gimnazisták, majd 2006-tól bárki csatlakozhat. A felhasználók száma már 2008-ban meghaladta a 70 milliót. </a:t>
            </a:r>
          </a:p>
          <a:p>
            <a:pPr marL="0" indent="0" algn="just">
              <a:buNone/>
            </a:pPr>
            <a:endParaRPr lang="hu-HU" sz="28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47" t="4601" r="5394" b="4894"/>
          <a:stretch/>
        </p:blipFill>
        <p:spPr bwMode="auto">
          <a:xfrm>
            <a:off x="3635896" y="3717032"/>
            <a:ext cx="1925781" cy="193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7835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heel(1)">
                                      <p:cBhvr>
                                        <p:cTn id="11"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b="1" dirty="0">
                <a:solidFill>
                  <a:schemeClr val="tx1">
                    <a:lumMod val="75000"/>
                    <a:lumOff val="25000"/>
                  </a:schemeClr>
                </a:solidFill>
              </a:rPr>
              <a:t>A közösségi háló</a:t>
            </a:r>
            <a:endParaRPr lang="hu-HU" b="1" dirty="0">
              <a:solidFill>
                <a:schemeClr val="tx1">
                  <a:lumMod val="75000"/>
                  <a:lumOff val="25000"/>
                </a:schemeClr>
              </a:solidFill>
            </a:endParaRPr>
          </a:p>
        </p:txBody>
      </p:sp>
      <p:sp>
        <p:nvSpPr>
          <p:cNvPr id="3" name="Tartalom helye 2"/>
          <p:cNvSpPr>
            <a:spLocks noGrp="1"/>
          </p:cNvSpPr>
          <p:nvPr>
            <p:ph sz="quarter" idx="13"/>
          </p:nvPr>
        </p:nvSpPr>
        <p:spPr/>
        <p:txBody>
          <a:bodyPr/>
          <a:lstStyle/>
          <a:p>
            <a:pPr marL="0" indent="0">
              <a:buNone/>
            </a:pPr>
            <a:r>
              <a:rPr lang="hu-HU" dirty="0" smtClean="0"/>
              <a:t>A film a </a:t>
            </a:r>
            <a:r>
              <a:rPr lang="hu-HU" dirty="0" err="1" smtClean="0"/>
              <a:t>Facebook-ról</a:t>
            </a:r>
            <a:r>
              <a:rPr lang="hu-HU" dirty="0" smtClean="0"/>
              <a:t>, pontosabban a </a:t>
            </a:r>
            <a:r>
              <a:rPr lang="hu-HU" dirty="0" err="1" smtClean="0"/>
              <a:t>Facebook</a:t>
            </a:r>
            <a:r>
              <a:rPr lang="hu-HU" dirty="0" smtClean="0"/>
              <a:t> születéséről, és a </a:t>
            </a:r>
            <a:r>
              <a:rPr lang="hu-HU" smtClean="0"/>
              <a:t>büszke szülőatyjáról szól.</a:t>
            </a:r>
            <a:endParaRPr lang="hu-HU" dirty="0" smtClean="0"/>
          </a:p>
          <a:p>
            <a:pPr marL="0" indent="0">
              <a:buNone/>
            </a:pPr>
            <a:r>
              <a:rPr lang="hu-HU" dirty="0"/>
              <a:t>2003 egyik őszi éjszakáján a kollégiumi szobájában egy egyetemista új </a:t>
            </a:r>
            <a:r>
              <a:rPr lang="hu-HU" dirty="0" smtClean="0"/>
              <a:t>programot </a:t>
            </a:r>
            <a:r>
              <a:rPr lang="hu-HU" dirty="0"/>
              <a:t>tervezett - a haverjai közösségi életét </a:t>
            </a:r>
            <a:r>
              <a:rPr lang="hu-HU" dirty="0" smtClean="0"/>
              <a:t>feltette az internetre, </a:t>
            </a:r>
            <a:r>
              <a:rPr lang="hu-HU" dirty="0"/>
              <a:t>hogy megkönnyítse a kapcsolattartásukat. </a:t>
            </a:r>
            <a:r>
              <a:rPr lang="hu-HU" dirty="0" smtClean="0"/>
              <a:t>Ez egy remek ötletnek </a:t>
            </a:r>
            <a:r>
              <a:rPr lang="hu-HU" dirty="0"/>
              <a:t>bizonyult. Mark </a:t>
            </a:r>
            <a:r>
              <a:rPr lang="hu-HU" dirty="0" err="1"/>
              <a:t>Zuckenberg</a:t>
            </a:r>
            <a:r>
              <a:rPr lang="hu-HU" dirty="0"/>
              <a:t> nem sokkal később már a világ legfiatalabb milliárdosa volt, de ezzel alaposan felkavarta a magán- és szakmai </a:t>
            </a:r>
            <a:r>
              <a:rPr lang="hu-HU" dirty="0" smtClean="0"/>
              <a:t>életét is.</a:t>
            </a:r>
            <a:endParaRPr lang="hu-H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149080"/>
            <a:ext cx="3263429" cy="214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3086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2000"/>
                                        <p:tgtEl>
                                          <p:spTgt spid="3">
                                            <p:txEl>
                                              <p:pRg st="1" end="1"/>
                                            </p:txEl>
                                          </p:spTgt>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wheel(4)">
                                      <p:cBhvr>
                                        <p:cTn id="15"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smtClean="0">
                <a:solidFill>
                  <a:schemeClr val="tx1">
                    <a:lumMod val="75000"/>
                    <a:lumOff val="25000"/>
                  </a:schemeClr>
                </a:solidFill>
              </a:rPr>
              <a:t>Források:</a:t>
            </a:r>
            <a:endParaRPr lang="hu-HU" b="1" dirty="0">
              <a:solidFill>
                <a:schemeClr val="tx1">
                  <a:lumMod val="75000"/>
                  <a:lumOff val="25000"/>
                </a:schemeClr>
              </a:solidFill>
            </a:endParaRPr>
          </a:p>
        </p:txBody>
      </p:sp>
      <p:sp>
        <p:nvSpPr>
          <p:cNvPr id="3" name="Tartalom helye 2"/>
          <p:cNvSpPr>
            <a:spLocks noGrp="1"/>
          </p:cNvSpPr>
          <p:nvPr>
            <p:ph sz="quarter" idx="13"/>
          </p:nvPr>
        </p:nvSpPr>
        <p:spPr/>
        <p:txBody>
          <a:bodyPr/>
          <a:lstStyle/>
          <a:p>
            <a:pPr marL="0" indent="0">
              <a:buNone/>
            </a:pPr>
            <a:r>
              <a:rPr lang="hu-HU" dirty="0" err="1" smtClean="0">
                <a:solidFill>
                  <a:schemeClr val="tx1">
                    <a:lumMod val="75000"/>
                    <a:lumOff val="25000"/>
                  </a:schemeClr>
                </a:solidFill>
              </a:rPr>
              <a:t>www.kepeslap.lapunk.hu</a:t>
            </a:r>
            <a:endParaRPr lang="hu-HU" dirty="0" smtClean="0">
              <a:solidFill>
                <a:schemeClr val="tx1">
                  <a:lumMod val="75000"/>
                  <a:lumOff val="25000"/>
                </a:schemeClr>
              </a:solidFill>
            </a:endParaRPr>
          </a:p>
          <a:p>
            <a:pPr marL="0" indent="0">
              <a:buNone/>
            </a:pPr>
            <a:r>
              <a:rPr lang="hu-HU" dirty="0" err="1" smtClean="0"/>
              <a:t>www.nlcafe.hu</a:t>
            </a:r>
            <a:endParaRPr lang="hu-HU" dirty="0" smtClean="0"/>
          </a:p>
          <a:p>
            <a:pPr marL="0" indent="0">
              <a:buNone/>
            </a:pPr>
            <a:r>
              <a:rPr lang="hu-HU" dirty="0" err="1" smtClean="0"/>
              <a:t>www.sg.hu</a:t>
            </a:r>
            <a:endParaRPr lang="hu-HU" dirty="0" smtClean="0"/>
          </a:p>
          <a:p>
            <a:pPr marL="0" indent="0">
              <a:buNone/>
            </a:pPr>
            <a:r>
              <a:rPr lang="hu-HU" dirty="0" err="1" smtClean="0">
                <a:solidFill>
                  <a:schemeClr val="tx1">
                    <a:lumMod val="75000"/>
                    <a:lumOff val="25000"/>
                  </a:schemeClr>
                </a:solidFill>
              </a:rPr>
              <a:t>www.femina.hu</a:t>
            </a:r>
            <a:endParaRPr lang="hu-HU" dirty="0" smtClean="0">
              <a:solidFill>
                <a:schemeClr val="tx1">
                  <a:lumMod val="75000"/>
                  <a:lumOff val="25000"/>
                </a:schemeClr>
              </a:solidFill>
            </a:endParaRPr>
          </a:p>
          <a:p>
            <a:pPr marL="0" indent="0">
              <a:buNone/>
            </a:pPr>
            <a:r>
              <a:rPr lang="hu-HU" dirty="0" err="1" smtClean="0"/>
              <a:t>www.szocial.blogspot.com</a:t>
            </a:r>
            <a:endParaRPr lang="hu-HU" dirty="0" smtClean="0">
              <a:solidFill>
                <a:schemeClr val="tx1">
                  <a:lumMod val="75000"/>
                  <a:lumOff val="25000"/>
                </a:schemeClr>
              </a:solidFill>
            </a:endParaRPr>
          </a:p>
          <a:p>
            <a:pPr marL="0" indent="0">
              <a:buNone/>
            </a:pPr>
            <a:endParaRPr lang="hu-HU" dirty="0" smtClean="0">
              <a:solidFill>
                <a:schemeClr val="tx1">
                  <a:lumMod val="75000"/>
                  <a:lumOff val="25000"/>
                </a:schemeClr>
              </a:solidFill>
            </a:endParaRPr>
          </a:p>
          <a:p>
            <a:pPr marL="0" indent="0">
              <a:buNone/>
            </a:pPr>
            <a:endParaRPr lang="hu-HU" dirty="0">
              <a:solidFill>
                <a:schemeClr val="tx1">
                  <a:lumMod val="75000"/>
                  <a:lumOff val="25000"/>
                </a:schemeClr>
              </a:solidFill>
            </a:endParaRPr>
          </a:p>
        </p:txBody>
      </p:sp>
    </p:spTree>
    <p:extLst>
      <p:ext uri="{BB962C8B-B14F-4D97-AF65-F5344CB8AC3E}">
        <p14:creationId xmlns:p14="http://schemas.microsoft.com/office/powerpoint/2010/main" val="183309765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216</TotalTime>
  <Words>464</Words>
  <Application>Microsoft Office PowerPoint</Application>
  <PresentationFormat>Diavetítés a képernyőre (4:3 oldalarány)</PresentationFormat>
  <Paragraphs>25</Paragraphs>
  <Slides>9</Slides>
  <Notes>0</Notes>
  <HiddenSlides>0</HiddenSlides>
  <MMClips>0</MMClips>
  <ScaleCrop>false</ScaleCrop>
  <HeadingPairs>
    <vt:vector size="4" baseType="variant">
      <vt:variant>
        <vt:lpstr>Téma</vt:lpstr>
      </vt:variant>
      <vt:variant>
        <vt:i4>1</vt:i4>
      </vt:variant>
      <vt:variant>
        <vt:lpstr>Diacímek</vt:lpstr>
      </vt:variant>
      <vt:variant>
        <vt:i4>9</vt:i4>
      </vt:variant>
    </vt:vector>
  </HeadingPairs>
  <TitlesOfParts>
    <vt:vector size="10" baseType="lpstr">
      <vt:lpstr>Soho</vt:lpstr>
      <vt:lpstr>Közösségi portálok használata</vt:lpstr>
      <vt:lpstr>PowerPoint bemutató</vt:lpstr>
      <vt:lpstr>Visszafelé is elsülhet…</vt:lpstr>
      <vt:lpstr>Nem helyettesíthető…</vt:lpstr>
      <vt:lpstr>8 éves kortól?!</vt:lpstr>
      <vt:lpstr>Reklámplakát egy családi fotóból</vt:lpstr>
      <vt:lpstr>A Facebook története</vt:lpstr>
      <vt:lpstr>A közösségi háló</vt:lpstr>
      <vt:lpstr>Források: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Közösségi portálok használata</dc:title>
  <dc:creator>Család</dc:creator>
  <cp:lastModifiedBy>Család</cp:lastModifiedBy>
  <cp:revision>17</cp:revision>
  <dcterms:created xsi:type="dcterms:W3CDTF">2011-01-29T10:18:43Z</dcterms:created>
  <dcterms:modified xsi:type="dcterms:W3CDTF">2011-01-30T11:25:40Z</dcterms:modified>
</cp:coreProperties>
</file>