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2" r:id="rId16"/>
    <p:sldId id="269" r:id="rId17"/>
    <p:sldId id="270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C73D8-4705-4F49-A77C-3C0BBC78D73F}" type="datetimeFigureOut">
              <a:rPr lang="hu-HU" smtClean="0"/>
              <a:pPr/>
              <a:t>2011.01.22.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21895-8D47-4D94-BD95-DB63906CFF3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>
            <a:normAutofit/>
          </a:bodyPr>
          <a:lstStyle/>
          <a:p>
            <a:r>
              <a:rPr lang="hu-HU" sz="4000" dirty="0" smtClean="0"/>
              <a:t>Fülemüle tehetségkutató verseny</a:t>
            </a:r>
            <a:br>
              <a:rPr lang="hu-HU" sz="4000" dirty="0" smtClean="0"/>
            </a:br>
            <a:r>
              <a:rPr lang="hu-HU" sz="2800" i="1" dirty="0" smtClean="0"/>
              <a:t>„Én így tanítanám az informatikát.”</a:t>
            </a:r>
            <a:endParaRPr lang="hu-HU" i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28728" y="3000372"/>
            <a:ext cx="6400800" cy="3495684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Közösségi portálok használata</a:t>
            </a:r>
          </a:p>
          <a:p>
            <a:r>
              <a:rPr lang="hu-HU" sz="2800" i="1" dirty="0" smtClean="0">
                <a:solidFill>
                  <a:schemeClr val="tx1"/>
                </a:solidFill>
              </a:rPr>
              <a:t>Ferenczy Balázs</a:t>
            </a:r>
          </a:p>
          <a:p>
            <a:r>
              <a:rPr lang="hu-HU" sz="2800" i="1" dirty="0" smtClean="0">
                <a:solidFill>
                  <a:schemeClr val="tx1"/>
                </a:solidFill>
              </a:rPr>
              <a:t>Felkészítő tanár: Horváth János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Deák Ferenc Közgazdasági És Informatikai Szakközépiskola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9022, Győr, </a:t>
            </a:r>
            <a:r>
              <a:rPr lang="hu-HU" sz="2000" dirty="0" err="1" smtClean="0">
                <a:solidFill>
                  <a:schemeClr val="tx1"/>
                </a:solidFill>
              </a:rPr>
              <a:t>Bisinger</a:t>
            </a:r>
            <a:r>
              <a:rPr lang="hu-HU" sz="2000" dirty="0" smtClean="0">
                <a:solidFill>
                  <a:schemeClr val="tx1"/>
                </a:solidFill>
              </a:rPr>
              <a:t> sétány 32.</a:t>
            </a:r>
            <a:endParaRPr lang="hu-H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V. A közösségi portálok veszélyei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Adatvédelmi szabályzat – regisztrációkor elolvasandó</a:t>
            </a:r>
          </a:p>
          <a:p>
            <a:r>
              <a:rPr lang="hu-HU" sz="2400" dirty="0" smtClean="0"/>
              <a:t>Kevés személyes adatot adjunk meg, mint a képen</a:t>
            </a:r>
            <a:endParaRPr lang="hu-HU" sz="2400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47900"/>
            <a:ext cx="7610475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VI. A közösségi portálok „etikettje”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közösségi oldalakon nem használunk trágár kifejezéseket!</a:t>
            </a:r>
          </a:p>
          <a:p>
            <a:r>
              <a:rPr lang="hu-HU" dirty="0" smtClean="0"/>
              <a:t>Másokról nem töltünk fel fotót a beleegyezése nélkül!</a:t>
            </a:r>
          </a:p>
          <a:p>
            <a:r>
              <a:rPr lang="hu-HU" dirty="0" smtClean="0"/>
              <a:t>Mások képeihez, megfontoltan szólunk hozzá!</a:t>
            </a:r>
          </a:p>
          <a:p>
            <a:r>
              <a:rPr lang="hu-HU" dirty="0" smtClean="0"/>
              <a:t>Mások adatait tiszteletben tartjuk!</a:t>
            </a:r>
          </a:p>
          <a:p>
            <a:r>
              <a:rPr lang="hu-HU" dirty="0" smtClean="0"/>
              <a:t>Csak a tényleges ismerőseinket jelöljük be ismerősnek!</a:t>
            </a:r>
          </a:p>
          <a:p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VII. Gyakorló feladatok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5720" y="1357298"/>
            <a:ext cx="8229600" cy="2000265"/>
          </a:xfrm>
        </p:spPr>
        <p:txBody>
          <a:bodyPr>
            <a:normAutofit/>
          </a:bodyPr>
          <a:lstStyle/>
          <a:p>
            <a:r>
              <a:rPr lang="hu-HU" dirty="0" smtClean="0"/>
              <a:t>1.) Regisztráljatok a </a:t>
            </a:r>
            <a:r>
              <a:rPr lang="hu-HU" dirty="0" err="1" smtClean="0"/>
              <a:t>facebookon</a:t>
            </a:r>
            <a:endParaRPr lang="hu-HU" dirty="0" smtClean="0"/>
          </a:p>
          <a:p>
            <a:r>
              <a:rPr lang="hu-HU" dirty="0" smtClean="0"/>
              <a:t>Jelentkezzetek be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357562"/>
            <a:ext cx="4572032" cy="320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1357298"/>
            <a:ext cx="235745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2.) Keresd meg osztálytársadat, küldj neki egy születésnapi üdvözlőkártyát! (kép és szöveg)</a:t>
            </a:r>
          </a:p>
          <a:p>
            <a:pPr>
              <a:buNone/>
            </a:pPr>
            <a:r>
              <a:rPr lang="hu-HU" dirty="0" smtClean="0"/>
              <a:t>----------------------------------------------------------------</a:t>
            </a:r>
            <a:endParaRPr lang="hu-HU" dirty="0"/>
          </a:p>
          <a:p>
            <a:pPr>
              <a:buNone/>
            </a:pPr>
            <a:r>
              <a:rPr lang="hu-HU" dirty="0" smtClean="0"/>
              <a:t>Kedves Klára!</a:t>
            </a:r>
          </a:p>
          <a:p>
            <a:pPr>
              <a:buNone/>
            </a:pPr>
            <a:r>
              <a:rPr lang="hu-HU" dirty="0" smtClean="0"/>
              <a:t>Boldog születésnapot kívánok Neked!</a:t>
            </a:r>
          </a:p>
          <a:p>
            <a:pPr>
              <a:buNone/>
            </a:pPr>
            <a:r>
              <a:rPr lang="hu-HU" dirty="0" smtClean="0"/>
              <a:t>Üdv.: Rózsa</a:t>
            </a:r>
            <a:endParaRPr lang="hu-HU" dirty="0"/>
          </a:p>
          <a:p>
            <a:endParaRPr lang="hu-HU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357694"/>
            <a:ext cx="2000264" cy="2333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VIII. Összefoglalás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Hogyan kell regisztrálni a közösségi portálokon?</a:t>
            </a:r>
          </a:p>
          <a:p>
            <a:r>
              <a:rPr lang="hu-HU" dirty="0" smtClean="0"/>
              <a:t>Hányféleképpen kereshetünk személyeket a különböző portálokon?</a:t>
            </a:r>
          </a:p>
          <a:p>
            <a:r>
              <a:rPr lang="hu-HU" dirty="0" smtClean="0"/>
              <a:t>Milyen veszélyekre figyeljünk használatukkor?</a:t>
            </a:r>
          </a:p>
          <a:p>
            <a:r>
              <a:rPr lang="hu-HU" dirty="0" smtClean="0"/>
              <a:t>Mit tudsz a közösségi portálok etikettjéről?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 HÁZI FELADAT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Készíts egy rejtvényt a közösségi portálokkal kapcsolatosan. A megfejtés valamelyik közösségi portál neve </a:t>
            </a:r>
            <a:r>
              <a:rPr lang="hu-HU" dirty="0" smtClean="0"/>
              <a:t>legyen!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IX. Óra végi értékelés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Értékelés szempontjai:</a:t>
            </a:r>
          </a:p>
          <a:p>
            <a:pPr lvl="1"/>
            <a:r>
              <a:rPr lang="hu-HU" dirty="0" smtClean="0"/>
              <a:t>Órai aktivitás</a:t>
            </a:r>
          </a:p>
          <a:p>
            <a:pPr lvl="1"/>
            <a:r>
              <a:rPr lang="hu-HU" dirty="0" smtClean="0"/>
              <a:t>Pontos, precíz feladatvégzés</a:t>
            </a:r>
          </a:p>
          <a:p>
            <a:pPr lvl="1"/>
            <a:r>
              <a:rPr lang="hu-HU" dirty="0" smtClean="0"/>
              <a:t>Utasítások betartása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err="1" smtClean="0"/>
              <a:t>Pitrik</a:t>
            </a:r>
            <a:r>
              <a:rPr lang="hu-HU" sz="2400" dirty="0" smtClean="0"/>
              <a:t> József: Tanári kézikönyv az Informatika, könyvtárhasználat, számítástechnika tankönyvsorozathoz.</a:t>
            </a:r>
            <a:br>
              <a:rPr lang="hu-HU" sz="2400" dirty="0" smtClean="0"/>
            </a:br>
            <a:r>
              <a:rPr lang="hu-HU" sz="2400" dirty="0" smtClean="0"/>
              <a:t>Apáczai Kiadó, Celldömölk, 1999. </a:t>
            </a:r>
          </a:p>
          <a:p>
            <a:endParaRPr lang="hu-HU" sz="2400" dirty="0"/>
          </a:p>
          <a:p>
            <a:r>
              <a:rPr lang="hu-HU" sz="2400" dirty="0" err="1" smtClean="0"/>
              <a:t>Homor</a:t>
            </a:r>
            <a:r>
              <a:rPr lang="hu-HU" sz="2400" dirty="0" smtClean="0"/>
              <a:t> Tivadar, Mészáros Antal: Az információ és az ember; </a:t>
            </a:r>
            <a:r>
              <a:rPr lang="hu-HU" sz="2400" dirty="0" smtClean="0"/>
              <a:t>könyvtárhasználati </a:t>
            </a:r>
            <a:r>
              <a:rPr lang="hu-HU" sz="2400" dirty="0" smtClean="0"/>
              <a:t>ismeretek 13-18 éves tanulók számára.</a:t>
            </a:r>
            <a:br>
              <a:rPr lang="hu-HU" sz="2400" dirty="0" smtClean="0"/>
            </a:br>
            <a:r>
              <a:rPr lang="hu-HU" sz="2400" dirty="0" smtClean="0"/>
              <a:t>Mozaik Oktatási Stúdió, Szeged, 1999.</a:t>
            </a:r>
          </a:p>
          <a:p>
            <a:endParaRPr lang="hu-HU" sz="2400" dirty="0"/>
          </a:p>
          <a:p>
            <a:r>
              <a:rPr lang="hu-HU" sz="2400" dirty="0" err="1" smtClean="0"/>
              <a:t>Csernoch</a:t>
            </a:r>
            <a:r>
              <a:rPr lang="hu-HU" sz="2400" dirty="0" smtClean="0"/>
              <a:t> László, </a:t>
            </a:r>
            <a:r>
              <a:rPr lang="hu-HU" sz="2400" dirty="0" err="1" smtClean="0"/>
              <a:t>Csernoch</a:t>
            </a:r>
            <a:r>
              <a:rPr lang="hu-HU" sz="2400" dirty="0" smtClean="0"/>
              <a:t> Lászlóné, Word 6.0 gyakorlatok II.</a:t>
            </a:r>
            <a:br>
              <a:rPr lang="hu-HU" sz="2400" dirty="0" smtClean="0"/>
            </a:br>
            <a:r>
              <a:rPr lang="hu-HU" sz="2400" dirty="0" smtClean="0"/>
              <a:t>Nemzeti Tankönyvkiadó Rt, Budapest, 1998.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072230"/>
          </a:xfrm>
        </p:spPr>
        <p:txBody>
          <a:bodyPr>
            <a:normAutofit fontScale="47500" lnSpcReduction="20000"/>
          </a:bodyPr>
          <a:lstStyle/>
          <a:p>
            <a:r>
              <a:rPr lang="hu-HU" dirty="0" smtClean="0"/>
              <a:t>Tananyag: Közösségi portálok használata</a:t>
            </a:r>
          </a:p>
          <a:p>
            <a:endParaRPr lang="hu-HU" dirty="0" smtClean="0"/>
          </a:p>
          <a:p>
            <a:r>
              <a:rPr lang="hu-HU" dirty="0" smtClean="0"/>
              <a:t>Az óra célja: a közösségi portálok biztonságos használatának megismertetése</a:t>
            </a:r>
          </a:p>
          <a:p>
            <a:endParaRPr lang="hu-HU" dirty="0" smtClean="0"/>
          </a:p>
          <a:p>
            <a:pPr>
              <a:buNone/>
            </a:pPr>
            <a:r>
              <a:rPr lang="hu-HU" dirty="0" smtClean="0"/>
              <a:t>Feladatok</a:t>
            </a:r>
            <a:r>
              <a:rPr lang="hu-HU" dirty="0" smtClean="0"/>
              <a:t>: 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közösségi portálok megismerése;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regisztrálás a közösségi portálon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adatok felvitele (személyes adatvédelem)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keresés a közösségi portálon</a:t>
            </a:r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közösségi portál veszélyei</a:t>
            </a:r>
            <a:endParaRPr lang="hu-HU" dirty="0"/>
          </a:p>
          <a:p>
            <a:pPr lvl="1">
              <a:buFont typeface="Wingdings" pitchFamily="2" charset="2"/>
              <a:buChar char="ü"/>
            </a:pPr>
            <a:r>
              <a:rPr lang="hu-HU" dirty="0" smtClean="0"/>
              <a:t>etikett a közösségi portálon</a:t>
            </a:r>
          </a:p>
          <a:p>
            <a:endParaRPr lang="hu-HU" dirty="0" smtClean="0"/>
          </a:p>
          <a:p>
            <a:pPr lvl="8"/>
            <a:r>
              <a:rPr lang="hu-HU" sz="2700" dirty="0" smtClean="0"/>
              <a:t>Módszerek</a:t>
            </a:r>
          </a:p>
          <a:p>
            <a:pPr lvl="8">
              <a:buFont typeface="Wingdings" pitchFamily="2" charset="2"/>
              <a:buChar char="ü"/>
            </a:pPr>
            <a:r>
              <a:rPr lang="hu-HU" sz="2700" dirty="0" smtClean="0"/>
              <a:t>beszélgetés</a:t>
            </a:r>
          </a:p>
          <a:p>
            <a:pPr lvl="8">
              <a:buFont typeface="Wingdings" pitchFamily="2" charset="2"/>
              <a:buChar char="ü"/>
            </a:pPr>
            <a:r>
              <a:rPr lang="hu-HU" sz="2700" dirty="0" smtClean="0"/>
              <a:t>bemutatás</a:t>
            </a:r>
          </a:p>
          <a:p>
            <a:pPr lvl="8">
              <a:buFont typeface="Wingdings" pitchFamily="2" charset="2"/>
              <a:buChar char="ü"/>
            </a:pPr>
            <a:r>
              <a:rPr lang="hu-HU" sz="2700" dirty="0" smtClean="0"/>
              <a:t>szemléltetés</a:t>
            </a:r>
          </a:p>
          <a:p>
            <a:pPr lvl="8">
              <a:buFont typeface="Wingdings" pitchFamily="2" charset="2"/>
              <a:buChar char="ü"/>
            </a:pPr>
            <a:r>
              <a:rPr lang="hu-HU" sz="2700" dirty="0" smtClean="0"/>
              <a:t>magyarázat</a:t>
            </a:r>
          </a:p>
          <a:p>
            <a:pPr lvl="8">
              <a:buFont typeface="Wingdings" pitchFamily="2" charset="2"/>
              <a:buChar char="ü"/>
            </a:pPr>
            <a:r>
              <a:rPr lang="hu-HU" sz="2700" dirty="0" smtClean="0"/>
              <a:t>gyakorlás</a:t>
            </a:r>
          </a:p>
          <a:p>
            <a:pPr lvl="8">
              <a:buFont typeface="Wingdings" pitchFamily="2" charset="2"/>
              <a:buChar char="ü"/>
            </a:pPr>
            <a:r>
              <a:rPr lang="hu-HU" sz="2700" dirty="0" smtClean="0"/>
              <a:t>ellenőrzés</a:t>
            </a:r>
          </a:p>
          <a:p>
            <a:pPr lvl="8">
              <a:buFont typeface="Wingdings" pitchFamily="2" charset="2"/>
              <a:buChar char="ü"/>
            </a:pPr>
            <a:r>
              <a:rPr lang="hu-HU" sz="2700" dirty="0" smtClean="0"/>
              <a:t>értékelés</a:t>
            </a:r>
          </a:p>
          <a:p>
            <a:endParaRPr lang="hu-HU" sz="2700" dirty="0" smtClean="0"/>
          </a:p>
          <a:p>
            <a:pPr lvl="3"/>
            <a:r>
              <a:rPr lang="hu-HU" sz="2700" dirty="0" smtClean="0"/>
              <a:t>Eszközök</a:t>
            </a:r>
          </a:p>
          <a:p>
            <a:pPr lvl="3">
              <a:buFont typeface="Wingdings" pitchFamily="2" charset="2"/>
              <a:buChar char="ü"/>
            </a:pPr>
            <a:r>
              <a:rPr lang="hu-HU" sz="2700" dirty="0" smtClean="0"/>
              <a:t>laptop</a:t>
            </a:r>
          </a:p>
          <a:p>
            <a:pPr lvl="3">
              <a:buFont typeface="Wingdings" pitchFamily="2" charset="2"/>
              <a:buChar char="ü"/>
            </a:pPr>
            <a:r>
              <a:rPr lang="hu-HU" sz="2700" dirty="0" smtClean="0"/>
              <a:t>projektor</a:t>
            </a:r>
          </a:p>
          <a:p>
            <a:pPr lvl="3">
              <a:buFont typeface="Wingdings" pitchFamily="2" charset="2"/>
              <a:buChar char="ü"/>
            </a:pPr>
            <a:r>
              <a:rPr lang="hu-HU" sz="2700" dirty="0" smtClean="0"/>
              <a:t>internet </a:t>
            </a:r>
          </a:p>
          <a:p>
            <a:pPr lvl="3">
              <a:buFont typeface="Wingdings" pitchFamily="2" charset="2"/>
              <a:buChar char="ü"/>
            </a:pPr>
            <a:r>
              <a:rPr lang="hu-HU" sz="2700" dirty="0" smtClean="0"/>
              <a:t>rejtvény papíralapon</a:t>
            </a:r>
          </a:p>
          <a:p>
            <a:pPr>
              <a:buFont typeface="Wingdings" pitchFamily="2" charset="2"/>
              <a:buChar char="ü"/>
            </a:pPr>
            <a:endParaRPr lang="hu-HU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hu-HU" dirty="0" smtClean="0"/>
              <a:t>I. Motiváció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290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hu-HU" dirty="0" smtClean="0"/>
              <a:t>Páros munkában oldjátok meg a következő rejtvényt! A rejtvény megfejtésével megtudjátok, milyen témával foglalkozunk a mai órán.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Word dokumentumból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II. Célkitűzés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 	A </a:t>
            </a:r>
            <a:r>
              <a:rPr lang="hu-HU" dirty="0" smtClean="0"/>
              <a:t>mai órán a közösségi </a:t>
            </a:r>
            <a:r>
              <a:rPr lang="hu-HU" dirty="0" smtClean="0"/>
              <a:t>portálok használatával, veszélyeivel </a:t>
            </a:r>
            <a:r>
              <a:rPr lang="hu-HU" dirty="0" smtClean="0"/>
              <a:t>foglalkozunk, amit a rejtvény megfejtésével is eredményül kaptunk.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III. Közösségi portálok megismerése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001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1) A diákok előzetes tudásának feltérképezése</a:t>
            </a:r>
          </a:p>
          <a:p>
            <a:pPr>
              <a:buNone/>
            </a:pPr>
            <a:r>
              <a:rPr lang="hu-HU" dirty="0" smtClean="0"/>
              <a:t>   (Milyen közösségi portálokat ismertek?)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496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071810"/>
            <a:ext cx="2658307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929198"/>
            <a:ext cx="1428760" cy="15180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4857760"/>
            <a:ext cx="3686175" cy="1238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2928934"/>
            <a:ext cx="2071702" cy="2071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57885" y="5786454"/>
            <a:ext cx="3286116" cy="647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2). Mi a különbség ezek között a portálok között? Mik az azonosságok? </a:t>
            </a:r>
            <a:br>
              <a:rPr lang="hu-HU" dirty="0" smtClean="0"/>
            </a:br>
            <a:endParaRPr lang="hu-HU" sz="2000" dirty="0" smtClean="0"/>
          </a:p>
          <a:p>
            <a:endParaRPr lang="hu-HU" sz="2000" dirty="0"/>
          </a:p>
          <a:p>
            <a:pPr>
              <a:buNone/>
            </a:pPr>
            <a:r>
              <a:rPr lang="hu-HU" sz="3000" dirty="0" smtClean="0"/>
              <a:t>	Azonosság</a:t>
            </a:r>
            <a:r>
              <a:rPr lang="hu-HU" sz="3000" dirty="0" smtClean="0"/>
              <a:t>: funkciók, ismerősök keresése</a:t>
            </a:r>
          </a:p>
          <a:p>
            <a:pPr>
              <a:buNone/>
            </a:pPr>
            <a:endParaRPr lang="hu-HU" sz="3000" dirty="0" smtClean="0"/>
          </a:p>
          <a:p>
            <a:pPr>
              <a:buNone/>
            </a:pPr>
            <a:r>
              <a:rPr lang="hu-HU" sz="3000" dirty="0" smtClean="0"/>
              <a:t>	</a:t>
            </a:r>
            <a:r>
              <a:rPr lang="hu-HU" sz="3000" dirty="0" smtClean="0"/>
              <a:t>Különbségek</a:t>
            </a:r>
            <a:r>
              <a:rPr lang="hu-HU" sz="3000" dirty="0" smtClean="0"/>
              <a:t>: üzemeltető,  külső megjelenés</a:t>
            </a:r>
            <a:endParaRPr lang="hu-HU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1571604" y="5929330"/>
            <a:ext cx="8229600" cy="642934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Facebook</a:t>
            </a:r>
            <a:r>
              <a:rPr lang="hu-HU" dirty="0" smtClean="0"/>
              <a:t> – korlátlan</a:t>
            </a:r>
            <a:br>
              <a:rPr lang="hu-HU" dirty="0" smtClean="0"/>
            </a:br>
            <a:r>
              <a:rPr lang="hu-HU" dirty="0" smtClean="0"/>
              <a:t>IWIW- csak meghívóval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214313"/>
            <a:ext cx="8643938" cy="82867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3) Regisztrálás (korlátlan, meghívóhoz kötve)</a:t>
            </a:r>
            <a:br>
              <a:rPr lang="hu-HU" dirty="0" smtClean="0"/>
            </a:br>
            <a:r>
              <a:rPr lang="hu-HU" dirty="0" smtClean="0"/>
              <a:t>1. lépés</a:t>
            </a:r>
            <a:endParaRPr lang="hu-HU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714620"/>
            <a:ext cx="2833304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857232"/>
            <a:ext cx="2057400" cy="1638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2285992"/>
            <a:ext cx="1714500" cy="2228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IV. Keresés a közösségi portálon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5858"/>
          </a:xfrm>
        </p:spPr>
        <p:txBody>
          <a:bodyPr>
            <a:normAutofit/>
          </a:bodyPr>
          <a:lstStyle/>
          <a:p>
            <a:r>
              <a:rPr lang="hu-HU" sz="2400" i="1" dirty="0" smtClean="0"/>
              <a:t>Név szerint – FACEBOOK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3116"/>
            <a:ext cx="5906113" cy="4357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2643182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8229600" cy="685792"/>
          </a:xfrm>
        </p:spPr>
        <p:txBody>
          <a:bodyPr/>
          <a:lstStyle/>
          <a:p>
            <a:r>
              <a:rPr lang="hu-HU" i="1" dirty="0" smtClean="0"/>
              <a:t>Részletes keresés - IWIW</a:t>
            </a:r>
          </a:p>
          <a:p>
            <a:endParaRPr lang="hu-HU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3019426" cy="6000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642917"/>
            <a:ext cx="2857520" cy="6039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2285992"/>
            <a:ext cx="1714500" cy="2228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354</Words>
  <Application>Microsoft Office PowerPoint</Application>
  <PresentationFormat>Diavetítés a képernyőre (4:3 oldalarány)</PresentationFormat>
  <Paragraphs>84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Office-téma</vt:lpstr>
      <vt:lpstr>Fülemüle tehetségkutató verseny „Én így tanítanám az informatikát.”</vt:lpstr>
      <vt:lpstr>2. dia</vt:lpstr>
      <vt:lpstr>I. Motiváció</vt:lpstr>
      <vt:lpstr>II. Célkitűzés</vt:lpstr>
      <vt:lpstr>III. Közösségi portálok megismerése</vt:lpstr>
      <vt:lpstr>6. dia</vt:lpstr>
      <vt:lpstr>Facebook – korlátlan IWIW- csak meghívóval </vt:lpstr>
      <vt:lpstr>IV. Keresés a közösségi portálon</vt:lpstr>
      <vt:lpstr>9. dia</vt:lpstr>
      <vt:lpstr>V. A közösségi portálok veszélyei</vt:lpstr>
      <vt:lpstr>VI. A közösségi portálok „etikettje”</vt:lpstr>
      <vt:lpstr>VII. Gyakorló feladatok</vt:lpstr>
      <vt:lpstr>13. dia</vt:lpstr>
      <vt:lpstr>VIII. Összefoglalás</vt:lpstr>
      <vt:lpstr> HÁZI FELADAT</vt:lpstr>
      <vt:lpstr>IX. Óra végi értékelés</vt:lpstr>
      <vt:lpstr>Felhasznált források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Fülemüle tehetségkutató verseny „Én így tanítanám az informatikát.”</dc:title>
  <dc:creator>Munka</dc:creator>
  <cp:lastModifiedBy>Balázs</cp:lastModifiedBy>
  <cp:revision>19</cp:revision>
  <dcterms:created xsi:type="dcterms:W3CDTF">2011-01-16T11:05:31Z</dcterms:created>
  <dcterms:modified xsi:type="dcterms:W3CDTF">2011-01-22T09:50:06Z</dcterms:modified>
</cp:coreProperties>
</file>