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2" r:id="rId3"/>
    <p:sldId id="270" r:id="rId4"/>
    <p:sldId id="269" r:id="rId5"/>
    <p:sldId id="272" r:id="rId6"/>
    <p:sldId id="271" r:id="rId7"/>
    <p:sldId id="267" r:id="rId8"/>
    <p:sldId id="266" r:id="rId9"/>
    <p:sldId id="263" r:id="rId10"/>
    <p:sldId id="265" r:id="rId11"/>
    <p:sldId id="261" r:id="rId12"/>
    <p:sldId id="260" r:id="rId13"/>
    <p:sldId id="257" r:id="rId14"/>
    <p:sldId id="258" r:id="rId15"/>
    <p:sldId id="25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2" autoAdjust="0"/>
    <p:restoredTop sz="94660"/>
  </p:normalViewPr>
  <p:slideViewPr>
    <p:cSldViewPr>
      <p:cViewPr varScale="1">
        <p:scale>
          <a:sx n="70" d="100"/>
          <a:sy n="70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AF525-DA02-4E10-B62A-36D27AC55263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30FD-810F-4900-9804-030A0363AA0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830FD-810F-4900-9804-030A0363AA0A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dirty="0" smtClean="0"/>
              <a:t>Mintaszöveg szerkesztése</a:t>
            </a:r>
          </a:p>
          <a:p>
            <a:pPr lvl="1" eaLnBrk="1" latinLnBrk="0" hangingPunct="1"/>
            <a:r>
              <a:rPr lang="hu-HU" dirty="0" smtClean="0"/>
              <a:t>Második szint</a:t>
            </a:r>
          </a:p>
          <a:p>
            <a:pPr lvl="2" eaLnBrk="1" latinLnBrk="0" hangingPunct="1"/>
            <a:r>
              <a:rPr lang="hu-HU" dirty="0" smtClean="0"/>
              <a:t>Harmadik szint</a:t>
            </a:r>
          </a:p>
          <a:p>
            <a:pPr lvl="3" eaLnBrk="1" latinLnBrk="0" hangingPunct="1"/>
            <a:r>
              <a:rPr lang="hu-HU" dirty="0" smtClean="0"/>
              <a:t>Negyedik szint</a:t>
            </a:r>
          </a:p>
          <a:p>
            <a:pPr lvl="4" eaLnBrk="1" latinLnBrk="0" hangingPunct="1"/>
            <a:r>
              <a:rPr lang="hu-HU" dirty="0" smtClean="0"/>
              <a:t>Ötödik szint</a:t>
            </a:r>
            <a:endParaRPr kumimoji="0"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4A300D2-65FC-4BB7-809A-7A46B4D019AF}" type="datetimeFigureOut">
              <a:rPr lang="hu-HU" smtClean="0"/>
              <a:pPr/>
              <a:t>2011.03.07.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5510C9F-3B99-4A0A-A0C8-D94BD3AEA17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 rot="19566732">
            <a:off x="-375560" y="2504458"/>
            <a:ext cx="7755523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hu-HU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Bekezdés formázás</a:t>
            </a:r>
            <a:endParaRPr lang="hu-HU" sz="6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57290" y="2571744"/>
            <a:ext cx="5479916" cy="1015356"/>
          </a:xfrm>
        </p:spPr>
        <p:txBody>
          <a:bodyPr/>
          <a:lstStyle/>
          <a:p>
            <a:r>
              <a:rPr lang="hu-HU" dirty="0" err="1" smtClean="0"/>
              <a:t>Tulcsik</a:t>
            </a:r>
            <a:r>
              <a:rPr lang="hu-HU" dirty="0" smtClean="0"/>
              <a:t> Marcell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4282" y="3500438"/>
            <a:ext cx="6639280" cy="1026932"/>
          </a:xfrm>
        </p:spPr>
        <p:txBody>
          <a:bodyPr>
            <a:normAutofit lnSpcReduction="10000"/>
          </a:bodyPr>
          <a:lstStyle/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Neumann János</a:t>
            </a:r>
          </a:p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Számítástechnikai Szakközépiskola</a:t>
            </a:r>
          </a:p>
          <a:p>
            <a:r>
              <a:rPr lang="hu-H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1144 Bp., Kerepesi út 124.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3643306" y="4786322"/>
            <a:ext cx="3214710" cy="80021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Felkészítő tanár: </a:t>
            </a:r>
            <a:r>
              <a:rPr lang="hu-HU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Horváth Betti</a:t>
            </a:r>
            <a:endParaRPr lang="hu-HU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1"/>
      <p:bldP spid="3" grpId="0" build="p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467600" cy="1143000"/>
          </a:xfrm>
        </p:spPr>
        <p:txBody>
          <a:bodyPr/>
          <a:lstStyle/>
          <a:p>
            <a:pPr algn="ctr"/>
            <a:r>
              <a:rPr lang="hu-HU" dirty="0" smtClean="0"/>
              <a:t>Tördelés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736"/>
            <a:ext cx="8329642" cy="5214974"/>
          </a:xfrm>
        </p:spPr>
        <p:txBody>
          <a:bodyPr>
            <a:normAutofit fontScale="55000" lnSpcReduction="20000"/>
          </a:bodyPr>
          <a:lstStyle/>
          <a:p>
            <a:r>
              <a:rPr lang="hu-HU" dirty="0" smtClean="0"/>
              <a:t>Fattyú- és árvasorok: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ki a bekezdéseket, amelyekben el kívánjuk kerülni a fattyú- és árvasorok keletkezését.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Kattintsunk a </a:t>
            </a:r>
            <a:r>
              <a:rPr lang="hu-HU" b="1" dirty="0" smtClean="0"/>
              <a:t>Formátum</a:t>
            </a:r>
            <a:r>
              <a:rPr lang="hu-HU" dirty="0" smtClean="0"/>
              <a:t> menü </a:t>
            </a:r>
            <a:r>
              <a:rPr lang="hu-HU" b="1" dirty="0" smtClean="0"/>
              <a:t>Bekezdés</a:t>
            </a:r>
            <a:r>
              <a:rPr lang="hu-HU" dirty="0" smtClean="0"/>
              <a:t> parancsára, majd a </a:t>
            </a:r>
            <a:r>
              <a:rPr lang="hu-HU" b="1" dirty="0" smtClean="0"/>
              <a:t>Szövegbeosztás</a:t>
            </a:r>
            <a:r>
              <a:rPr lang="hu-HU" dirty="0" smtClean="0"/>
              <a:t> fülre.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be a </a:t>
            </a:r>
            <a:r>
              <a:rPr lang="hu-HU" b="1" dirty="0" smtClean="0"/>
              <a:t>Fattyú- és árvasorok</a:t>
            </a:r>
            <a:r>
              <a:rPr lang="hu-HU" dirty="0" smtClean="0"/>
              <a:t> jelölőnégyzetet.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Együtt a következővel: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ki az egy oldalon tartani kívánt bekezdéseket.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Kattintsunk a </a:t>
            </a:r>
            <a:r>
              <a:rPr lang="hu-HU" b="1" dirty="0" smtClean="0"/>
              <a:t>Formátum</a:t>
            </a:r>
            <a:r>
              <a:rPr lang="hu-HU" dirty="0" smtClean="0"/>
              <a:t> menü </a:t>
            </a:r>
            <a:r>
              <a:rPr lang="hu-HU" b="1" dirty="0" smtClean="0"/>
              <a:t>Bekezdés</a:t>
            </a:r>
            <a:r>
              <a:rPr lang="hu-HU" dirty="0" smtClean="0"/>
              <a:t> parancsára, majd a </a:t>
            </a:r>
            <a:r>
              <a:rPr lang="hu-HU" b="1" dirty="0" smtClean="0"/>
              <a:t>Szövegbeosztás</a:t>
            </a:r>
            <a:r>
              <a:rPr lang="hu-HU" dirty="0" smtClean="0"/>
              <a:t> fülre.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be az </a:t>
            </a:r>
            <a:r>
              <a:rPr lang="hu-HU" b="1" dirty="0" smtClean="0"/>
              <a:t>Együtt a következővel</a:t>
            </a:r>
            <a:r>
              <a:rPr lang="hu-HU" dirty="0" smtClean="0"/>
              <a:t> négyzetet.</a:t>
            </a:r>
          </a:p>
          <a:p>
            <a:pPr marL="962406" lvl="1" indent="-514350">
              <a:buFont typeface="+mj-lt"/>
              <a:buAutoNum type="arabicPeriod"/>
            </a:pPr>
            <a:endParaRPr lang="hu-HU" dirty="0" smtClean="0"/>
          </a:p>
          <a:p>
            <a:r>
              <a:rPr lang="hu-HU" dirty="0" smtClean="0"/>
              <a:t>Egy oldalra: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ki azokat a bekezdéseket, amelyek sorait együtt kívánjuk tartani.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Kattintsunk a </a:t>
            </a:r>
            <a:r>
              <a:rPr lang="hu-HU" b="1" dirty="0" smtClean="0"/>
              <a:t>Formátum</a:t>
            </a:r>
            <a:r>
              <a:rPr lang="hu-HU" dirty="0" smtClean="0"/>
              <a:t> menü </a:t>
            </a:r>
            <a:r>
              <a:rPr lang="hu-HU" b="1" dirty="0" smtClean="0"/>
              <a:t>Bekezdés</a:t>
            </a:r>
            <a:r>
              <a:rPr lang="hu-HU" dirty="0" smtClean="0"/>
              <a:t> parancsára, majd a </a:t>
            </a:r>
            <a:r>
              <a:rPr lang="hu-HU" b="1" dirty="0" smtClean="0"/>
              <a:t>Szövegbeosztás</a:t>
            </a:r>
            <a:r>
              <a:rPr lang="hu-HU" dirty="0" smtClean="0"/>
              <a:t> fülre.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be az </a:t>
            </a:r>
            <a:r>
              <a:rPr lang="hu-HU" b="1" dirty="0" smtClean="0"/>
              <a:t>Egy oldalra</a:t>
            </a:r>
            <a:r>
              <a:rPr lang="hu-HU" dirty="0" smtClean="0"/>
              <a:t> négyzetet.</a:t>
            </a:r>
          </a:p>
          <a:p>
            <a:endParaRPr lang="hu-HU" dirty="0" smtClean="0"/>
          </a:p>
          <a:p>
            <a:r>
              <a:rPr lang="hu-HU" dirty="0" smtClean="0"/>
              <a:t>Új oldalra: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ki azt a bekezdést, amely elé oldaltörést szeretnénk beszúrni.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Kattintsunk a </a:t>
            </a:r>
            <a:r>
              <a:rPr lang="hu-HU" b="1" dirty="0" smtClean="0"/>
              <a:t>Formátum</a:t>
            </a:r>
            <a:r>
              <a:rPr lang="hu-HU" dirty="0" smtClean="0"/>
              <a:t> menü </a:t>
            </a:r>
            <a:r>
              <a:rPr lang="hu-HU" b="1" dirty="0" smtClean="0"/>
              <a:t>Bekezdés</a:t>
            </a:r>
            <a:r>
              <a:rPr lang="hu-HU" dirty="0" smtClean="0"/>
              <a:t> parancsára, majd a </a:t>
            </a:r>
            <a:r>
              <a:rPr lang="hu-HU" b="1" dirty="0" smtClean="0"/>
              <a:t>Szövegbeosztás</a:t>
            </a:r>
            <a:r>
              <a:rPr lang="hu-HU" dirty="0" smtClean="0"/>
              <a:t> fülre.</a:t>
            </a:r>
          </a:p>
          <a:p>
            <a:pPr marL="962406" lvl="1" indent="-514350">
              <a:buFont typeface="+mj-lt"/>
              <a:buAutoNum type="arabicPeriod"/>
            </a:pPr>
            <a:r>
              <a:rPr lang="hu-HU" dirty="0" smtClean="0"/>
              <a:t>Jelöljük be az </a:t>
            </a:r>
            <a:r>
              <a:rPr lang="hu-HU" b="1" dirty="0" smtClean="0"/>
              <a:t>Új oldalra</a:t>
            </a:r>
            <a:r>
              <a:rPr lang="hu-HU" dirty="0" smtClean="0"/>
              <a:t> négyzetet.</a:t>
            </a:r>
          </a:p>
          <a:p>
            <a:pPr lvl="1"/>
            <a:endParaRPr lang="hu-HU" dirty="0"/>
          </a:p>
        </p:txBody>
      </p:sp>
      <p:grpSp>
        <p:nvGrpSpPr>
          <p:cNvPr id="14" name="Csoportba foglalás 13"/>
          <p:cNvGrpSpPr/>
          <p:nvPr/>
        </p:nvGrpSpPr>
        <p:grpSpPr>
          <a:xfrm>
            <a:off x="8358214" y="1785926"/>
            <a:ext cx="500066" cy="584775"/>
            <a:chOff x="7143768" y="357166"/>
            <a:chExt cx="500066" cy="584775"/>
          </a:xfrm>
        </p:grpSpPr>
        <p:sp>
          <p:nvSpPr>
            <p:cNvPr id="13" name="Téglalap 12"/>
            <p:cNvSpPr/>
            <p:nvPr/>
          </p:nvSpPr>
          <p:spPr>
            <a:xfrm>
              <a:off x="7143768" y="428604"/>
              <a:ext cx="428628" cy="3571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7143768" y="357166"/>
              <a:ext cx="5000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rgbClr val="92D050"/>
                  </a:solidFill>
                  <a:sym typeface="Wingdings 2"/>
                </a:rPr>
                <a:t></a:t>
              </a:r>
              <a:endParaRPr lang="hu-HU" sz="3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6" name="Csoportba foglalás 15"/>
          <p:cNvGrpSpPr/>
          <p:nvPr/>
        </p:nvGrpSpPr>
        <p:grpSpPr>
          <a:xfrm>
            <a:off x="8358214" y="3000372"/>
            <a:ext cx="500066" cy="584775"/>
            <a:chOff x="7143768" y="357166"/>
            <a:chExt cx="500066" cy="584775"/>
          </a:xfrm>
        </p:grpSpPr>
        <p:sp>
          <p:nvSpPr>
            <p:cNvPr id="17" name="Téglalap 16"/>
            <p:cNvSpPr/>
            <p:nvPr/>
          </p:nvSpPr>
          <p:spPr>
            <a:xfrm>
              <a:off x="7143768" y="428604"/>
              <a:ext cx="428628" cy="3571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Szövegdoboz 17"/>
            <p:cNvSpPr txBox="1"/>
            <p:nvPr/>
          </p:nvSpPr>
          <p:spPr>
            <a:xfrm>
              <a:off x="7143768" y="357166"/>
              <a:ext cx="5000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rgbClr val="92D050"/>
                  </a:solidFill>
                  <a:sym typeface="Wingdings 2"/>
                </a:rPr>
                <a:t></a:t>
              </a:r>
              <a:endParaRPr lang="hu-HU" sz="3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9" name="Csoportba foglalás 18"/>
          <p:cNvGrpSpPr/>
          <p:nvPr/>
        </p:nvGrpSpPr>
        <p:grpSpPr>
          <a:xfrm>
            <a:off x="8358214" y="4000504"/>
            <a:ext cx="500066" cy="584775"/>
            <a:chOff x="7143768" y="357166"/>
            <a:chExt cx="500066" cy="584775"/>
          </a:xfrm>
        </p:grpSpPr>
        <p:sp>
          <p:nvSpPr>
            <p:cNvPr id="20" name="Téglalap 19"/>
            <p:cNvSpPr/>
            <p:nvPr/>
          </p:nvSpPr>
          <p:spPr>
            <a:xfrm>
              <a:off x="7143768" y="428604"/>
              <a:ext cx="428628" cy="3571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Szövegdoboz 20"/>
            <p:cNvSpPr txBox="1"/>
            <p:nvPr/>
          </p:nvSpPr>
          <p:spPr>
            <a:xfrm>
              <a:off x="7143768" y="357166"/>
              <a:ext cx="5000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rgbClr val="92D050"/>
                  </a:solidFill>
                  <a:sym typeface="Wingdings 2"/>
                </a:rPr>
                <a:t></a:t>
              </a:r>
              <a:endParaRPr lang="hu-HU" sz="3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23" name="Csoportba foglalás 22"/>
          <p:cNvGrpSpPr/>
          <p:nvPr/>
        </p:nvGrpSpPr>
        <p:grpSpPr>
          <a:xfrm>
            <a:off x="8358214" y="5286388"/>
            <a:ext cx="500066" cy="584775"/>
            <a:chOff x="7143768" y="357166"/>
            <a:chExt cx="500066" cy="584775"/>
          </a:xfrm>
        </p:grpSpPr>
        <p:sp>
          <p:nvSpPr>
            <p:cNvPr id="24" name="Téglalap 23"/>
            <p:cNvSpPr/>
            <p:nvPr/>
          </p:nvSpPr>
          <p:spPr>
            <a:xfrm>
              <a:off x="7143768" y="428604"/>
              <a:ext cx="428628" cy="3571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Szövegdoboz 24"/>
            <p:cNvSpPr txBox="1"/>
            <p:nvPr/>
          </p:nvSpPr>
          <p:spPr>
            <a:xfrm>
              <a:off x="7143768" y="357166"/>
              <a:ext cx="5000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3200" dirty="0" smtClean="0">
                  <a:solidFill>
                    <a:srgbClr val="92D050"/>
                  </a:solidFill>
                  <a:sym typeface="Wingdings 2"/>
                </a:rPr>
                <a:t></a:t>
              </a:r>
              <a:endParaRPr lang="hu-HU" sz="3200" dirty="0">
                <a:solidFill>
                  <a:srgbClr val="92D050"/>
                </a:solidFill>
              </a:endParaRPr>
            </a:p>
          </p:txBody>
        </p:sp>
      </p:grp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500"/>
                            </p:stCondLst>
                            <p:childTnLst>
                              <p:par>
                                <p:cTn id="7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500"/>
                            </p:stCondLst>
                            <p:childTnLst>
                              <p:par>
                                <p:cTn id="81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 rot="649247">
            <a:off x="1306111" y="923078"/>
            <a:ext cx="6467607" cy="4633582"/>
          </a:xfrm>
          <a:prstGeom prst="roundRect">
            <a:avLst/>
          </a:prstGeom>
          <a:solidFill>
            <a:schemeClr val="bg1">
              <a:lumMod val="50000"/>
              <a:lumOff val="50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21206608">
            <a:off x="1632930" y="1327098"/>
            <a:ext cx="5669887" cy="379534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u-HU" sz="10600" dirty="0" smtClean="0"/>
              <a:t>Példák</a:t>
            </a:r>
            <a:endParaRPr lang="hu-HU" sz="10600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6400" y="214290"/>
            <a:ext cx="7467600" cy="1143000"/>
          </a:xfrm>
        </p:spPr>
        <p:txBody>
          <a:bodyPr/>
          <a:lstStyle/>
          <a:p>
            <a:pPr algn="ctr"/>
            <a:r>
              <a:rPr lang="hu-HU" dirty="0" smtClean="0"/>
              <a:t>Általános…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35337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zövegdoboz 6"/>
          <p:cNvSpPr txBox="1"/>
          <p:nvPr/>
        </p:nvSpPr>
        <p:spPr>
          <a:xfrm>
            <a:off x="1785918" y="2714620"/>
            <a:ext cx="5715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"Szörnyű úgy élni, hogy valaki nem élvezi a munkáját. S éppen olyan szörnyű úgy élni, hogy nem ismeri a szépet: a jó könyv ízét, a szép zenét, a verset, egyszóval a művészi szépet nem ismeri. Pedig a szellemet éppúgy nem csaphatjuk be, mint a testet: ha csak egyoldalúan és csak pótlékokkal táplálják, előbb-utóbb elsorvad. A szellem olyan, mint a drágakő: minél több oldaláról csiszoljuk ki, annál szebben ragyog." (Fekete Gyula)</a:t>
            </a:r>
            <a:endParaRPr lang="hu-HU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500174"/>
            <a:ext cx="857256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1500174"/>
            <a:ext cx="93345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1500174"/>
            <a:ext cx="9144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Szövegdoboz 16"/>
          <p:cNvSpPr txBox="1"/>
          <p:nvPr/>
        </p:nvSpPr>
        <p:spPr>
          <a:xfrm>
            <a:off x="1785918" y="2714620"/>
            <a:ext cx="5715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"Szörnyű úgy élni, hogy valaki nem élvezi a munkáját. S éppen olyan szörnyű úgy élni, hogy nem ismeri a szépet: a jó könyv ízét, a szép zenét, a verset, egyszóval a művészi szépet nem ismeri. Pedig a szellemet éppúgy nem csaphatjuk be, mint a testet: ha csak egyoldalúan és csak pótlékokkal táplálják, előbb-utóbb elsorvad. A szellem olyan, mint a drágakő: minél több oldaláról csiszoljuk ki, annál szebben ragyog." (Fekete Gyula)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785918" y="2714620"/>
            <a:ext cx="5715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"Szörnyű úgy élni, hogy valaki nem élvezi a munkáját. S éppen olyan szörnyű úgy élni, hogy nem ismeri a szépet: a jó könyv ízét, a szép zenét, a verset, egyszóval a művészi szépet nem ismeri. Pedig a szellemet éppúgy nem csaphatjuk be, mint a testet: ha csak egyoldalúan és csak pótlékokkal táplálják, előbb-utóbb elsorvad. A szellem olyan, mint a drágakő: minél több oldaláról csiszoljuk ki, annál szebben ragyog." (Fekete Gyula)</a:t>
            </a:r>
            <a:endParaRPr lang="hu-HU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1500174"/>
            <a:ext cx="857256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Jobbra nyíl 5"/>
          <p:cNvSpPr/>
          <p:nvPr/>
        </p:nvSpPr>
        <p:spPr>
          <a:xfrm rot="13429447">
            <a:off x="267885" y="349339"/>
            <a:ext cx="785818" cy="470909"/>
          </a:xfrm>
          <a:prstGeom prst="rightArrow">
            <a:avLst>
              <a:gd name="adj1" fmla="val 38790"/>
              <a:gd name="adj2" fmla="val 81895"/>
            </a:avLst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Szövegdoboz 18"/>
          <p:cNvSpPr txBox="1"/>
          <p:nvPr/>
        </p:nvSpPr>
        <p:spPr>
          <a:xfrm>
            <a:off x="1785918" y="2714620"/>
            <a:ext cx="57150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/>
              <a:t>"Szörnyű úgy élni, hogy valaki nem élvezi a munkáját. S éppen olyan szörnyű úgy élni, hogy nem ismeri a szépet: a jó könyv ízét, a szép zenét, a verset, egyszóval a művészi szépet nem ismeri. Pedig a szellemet éppúgy nem csaphatjuk be, mint a testet: ha csak egyoldalúan és csak pótlékokkal táplálják, előbb-utóbb elsorvad. A szellem olyan, mint a drágakő: minél több oldaláról csiszoljuk ki, annál szebben ragyog." (Fekete Gyula)</a:t>
            </a:r>
            <a:endParaRPr lang="hu-HU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0.02622 0.2363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22 0.23634 L 0.10486 0.2363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86 0.23634 L 0.20729 0.2363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729 0.23634 L 0.30174 0.2363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73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500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7" grpId="0"/>
      <p:bldP spid="17" grpId="1"/>
      <p:bldP spid="18" grpId="0"/>
      <p:bldP spid="18" grpId="1"/>
      <p:bldP spid="6" grpId="1" animBg="1"/>
      <p:bldP spid="6" grpId="2" animBg="1"/>
      <p:bldP spid="6" grpId="3" animBg="1"/>
      <p:bldP spid="6" grpId="4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500034" y="571480"/>
            <a:ext cx="3714776" cy="24288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Lekerekített téglalap 15"/>
          <p:cNvSpPr/>
          <p:nvPr/>
        </p:nvSpPr>
        <p:spPr>
          <a:xfrm>
            <a:off x="1285852" y="1785926"/>
            <a:ext cx="1571636" cy="4286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Lekerekített téglalap 16"/>
          <p:cNvSpPr/>
          <p:nvPr/>
        </p:nvSpPr>
        <p:spPr>
          <a:xfrm>
            <a:off x="1285852" y="2357430"/>
            <a:ext cx="1571636" cy="4286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/>
          <p:cNvSpPr/>
          <p:nvPr/>
        </p:nvSpPr>
        <p:spPr>
          <a:xfrm>
            <a:off x="1285852" y="1285860"/>
            <a:ext cx="1571636" cy="4286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6248" y="214290"/>
            <a:ext cx="4143404" cy="1143000"/>
          </a:xfrm>
        </p:spPr>
        <p:txBody>
          <a:bodyPr/>
          <a:lstStyle/>
          <a:p>
            <a:pPr algn="ctr"/>
            <a:r>
              <a:rPr lang="hu-HU" dirty="0" smtClean="0"/>
              <a:t>Behúzás…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714480" y="3500438"/>
            <a:ext cx="5357850" cy="1631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hu-HU" sz="2000" dirty="0" smtClean="0"/>
              <a:t>A behúzás a bekezdés távolságát határozza meg a szövegdoboz jobb vagy bal margójától. A margókhoz képest a bekezdések és a bekezdéscsoportok behúzása tetszés szerint növelhető vagy csökkenthető</a:t>
            </a:r>
            <a:endParaRPr lang="hu-HU" sz="20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857224" y="8572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u="sng" dirty="0" smtClean="0">
                <a:solidFill>
                  <a:schemeClr val="bg1"/>
                </a:solidFill>
              </a:rPr>
              <a:t>SPECIÁLIS</a:t>
            </a:r>
            <a:endParaRPr lang="hu-HU" b="1" u="sng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28728" y="127371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(nincs)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428728" y="178592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Első sor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428728" y="23452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Függő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3428992" y="4357694"/>
            <a:ext cx="535785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720000" algn="just"/>
            <a:r>
              <a:rPr lang="hu-HU" sz="2000" dirty="0" smtClean="0"/>
              <a:t>A behúzás a bekezdés távolságát határozza meg a szövegdoboz jobb vagy bal margójától. A margókhoz képest a bekezdések és a bekezdéscsoportok behúzása tetszés szerint növelhető vagy csökkenthető. </a:t>
            </a:r>
            <a:endParaRPr lang="hu-HU" sz="2000" dirty="0" smtClean="0">
              <a:solidFill>
                <a:schemeClr val="dk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3428992" y="2071678"/>
            <a:ext cx="535785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19138" indent="-1438275" algn="just"/>
            <a:r>
              <a:rPr lang="hu-HU" sz="2000" dirty="0" smtClean="0"/>
              <a:t>A behúzás a bekezdés távolságát határozza meg a szövegdoboz jobb vagy bal margójától. A margókhoz képest a bekezdések és a bekezdéscsoportok behúzása tetszés szerint növelhető vagy csökkenthető</a:t>
            </a:r>
            <a:endParaRPr lang="hu-HU" sz="2000" dirty="0" smtClean="0">
              <a:solidFill>
                <a:schemeClr val="dk1"/>
              </a:solidFill>
            </a:endParaRPr>
          </a:p>
        </p:txBody>
      </p:sp>
      <p:sp>
        <p:nvSpPr>
          <p:cNvPr id="18" name="Jobbra nyíl 17"/>
          <p:cNvSpPr/>
          <p:nvPr/>
        </p:nvSpPr>
        <p:spPr>
          <a:xfrm rot="14259377">
            <a:off x="8137797" y="470700"/>
            <a:ext cx="616763" cy="325014"/>
          </a:xfrm>
          <a:prstGeom prst="rightArrow">
            <a:avLst>
              <a:gd name="adj1" fmla="val 24767"/>
              <a:gd name="adj2" fmla="val 788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6283 0.1347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500"/>
                            </p:stCondLst>
                            <p:childTnLst>
                              <p:par>
                                <p:cTn id="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283 0.13472 L -0.6283 0.2187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5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5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500"/>
                            </p:stCondLst>
                            <p:childTnLst>
                              <p:par>
                                <p:cTn id="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0"/>
                            </p:stCondLst>
                            <p:childTnLst>
                              <p:par>
                                <p:cTn id="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9500"/>
                            </p:stCondLst>
                            <p:childTnLst>
                              <p:par>
                                <p:cTn id="7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283 0.21875 L -0.6283 0.3025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5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250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1" grpId="1" animBg="1"/>
      <p:bldP spid="11" grpId="2" animBg="1"/>
      <p:bldP spid="2" grpId="0"/>
      <p:bldP spid="4" grpId="0" animBg="1"/>
      <p:bldP spid="4" grpId="1" animBg="1"/>
      <p:bldP spid="7" grpId="0"/>
      <p:bldP spid="8" grpId="0"/>
      <p:bldP spid="9" grpId="0"/>
      <p:bldP spid="10" grpId="0"/>
      <p:bldP spid="14" grpId="0" animBg="1"/>
      <p:bldP spid="14" grpId="1" animBg="1"/>
      <p:bldP spid="15" grpId="0" animBg="1"/>
      <p:bldP spid="18" grpId="0" animBg="1"/>
      <p:bldP spid="18" grpId="1" animBg="1"/>
      <p:bldP spid="18" grpId="2" animBg="1"/>
      <p:bldP spid="18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571472" y="500042"/>
            <a:ext cx="3286148" cy="3000396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kerekített téglalap 23"/>
          <p:cNvSpPr/>
          <p:nvPr/>
        </p:nvSpPr>
        <p:spPr>
          <a:xfrm>
            <a:off x="1285852" y="2928934"/>
            <a:ext cx="1643074" cy="4286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Lekerekített téglalap 22"/>
          <p:cNvSpPr/>
          <p:nvPr/>
        </p:nvSpPr>
        <p:spPr>
          <a:xfrm>
            <a:off x="1285852" y="2500306"/>
            <a:ext cx="1643074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kerekített téglalap 21"/>
          <p:cNvSpPr/>
          <p:nvPr/>
        </p:nvSpPr>
        <p:spPr>
          <a:xfrm>
            <a:off x="1285852" y="2071678"/>
            <a:ext cx="1643074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kerekített téglalap 20"/>
          <p:cNvSpPr/>
          <p:nvPr/>
        </p:nvSpPr>
        <p:spPr>
          <a:xfrm>
            <a:off x="1285852" y="1643050"/>
            <a:ext cx="1643074" cy="35719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kerekített téglalap 13"/>
          <p:cNvSpPr/>
          <p:nvPr/>
        </p:nvSpPr>
        <p:spPr>
          <a:xfrm>
            <a:off x="1285852" y="1142984"/>
            <a:ext cx="1643074" cy="4286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86182" y="285728"/>
            <a:ext cx="4143404" cy="1143000"/>
          </a:xfrm>
        </p:spPr>
        <p:txBody>
          <a:bodyPr/>
          <a:lstStyle/>
          <a:p>
            <a:pPr algn="ctr"/>
            <a:r>
              <a:rPr lang="hu-HU" dirty="0" smtClean="0"/>
              <a:t>Térköz…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428728" y="3714752"/>
            <a:ext cx="5429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/>
              <a:t>igényes szerkesztésnél (tördelésnél) lehet a blokkváltásokat plusz sor nélkül, extra sormagassággal jelölni. Viszont a formátumkonvertálásoknál sok attribútumot kézzel kell "átvinni", ezért megkönnyíti az életet, ha blokkváltásokat mégis inkább plusz üres sorral jelezzük.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357290" y="114298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Egyszeres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357290" y="298823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Többszörös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357290" y="20595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Dupla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357290" y="163090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1,5 sor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357290" y="248816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Pontosan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857224" y="71435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Sorközbeállítások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13" name="Jobbra nyíl 12"/>
          <p:cNvSpPr/>
          <p:nvPr/>
        </p:nvSpPr>
        <p:spPr>
          <a:xfrm rot="14131218">
            <a:off x="7523372" y="463945"/>
            <a:ext cx="637686" cy="390029"/>
          </a:xfrm>
          <a:prstGeom prst="rightArrow">
            <a:avLst>
              <a:gd name="adj1" fmla="val 23046"/>
              <a:gd name="adj2" fmla="val 83700"/>
            </a:avLst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1928794" y="3571876"/>
            <a:ext cx="5429288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i="1" dirty="0" smtClean="0"/>
              <a:t>igényes szerkesztésnél (tördelésnél) lehet a blokkváltásokat plusz sor nélkül, extra sormagassággal jelölni. Viszont a formátumkonvertálásoknál sok attribútumot kézzel kell "átvinni", ezért megkönnyíti az életet, ha blokkváltásokat mégis inkább plusz üres sorral jelezzük.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3714712" y="2973603"/>
            <a:ext cx="5429288" cy="3884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u-HU" i="1" dirty="0" smtClean="0"/>
              <a:t>igényes szerkesztésnél (tördelésnél) lehet a blokkváltásokat plusz sor nélkül, extra sormagassággal jelölni. Viszont a formátumkonvertálásoknál sok attribútumot kézzel kell "átvinni", ezért megkönnyíti az életet, ha blokkváltásokat mégis inkább plusz üres sorral jelezzük.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2500298" y="3571876"/>
            <a:ext cx="5429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</a:pPr>
            <a:r>
              <a:rPr lang="hu-HU" i="1" dirty="0" smtClean="0"/>
              <a:t>igényes szerkesztésnél (tördelésnél) lehet a blokkváltásokat plusz sor nélkül, extra sormagassággal jelölni. Viszont a formátumkonvertálásoknál sok attribútumot kézzel kell "átvinni", ezért megkönnyíti az életet, ha blokkváltásokat mégis inkább plusz üres sorral jelezzük.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3714712" y="1103861"/>
            <a:ext cx="5429288" cy="575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hu-HU" i="1" dirty="0" smtClean="0"/>
              <a:t>igényes szerkesztésnél (tördelésnél) lehet a blokkváltásokat plusz sor nélkül, extra sormagassággal jelölni. Viszont a formátumkonvertálásoknál sok attribútumot kézzel kell "átvinni", ezért megkönnyíti az életet, ha blokkváltásokat mégis inkább plusz üres sorral jelezzük.</a:t>
            </a:r>
            <a:endParaRPr lang="hu-HU" dirty="0"/>
          </a:p>
        </p:txBody>
      </p:sp>
      <p:cxnSp>
        <p:nvCxnSpPr>
          <p:cNvPr id="26" name="Egyenes összekötő nyíllal 25"/>
          <p:cNvCxnSpPr/>
          <p:nvPr/>
        </p:nvCxnSpPr>
        <p:spPr>
          <a:xfrm rot="5400000">
            <a:off x="6180149" y="3963991"/>
            <a:ext cx="5357850" cy="1588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zövegdoboz 29"/>
          <p:cNvSpPr txBox="1"/>
          <p:nvPr/>
        </p:nvSpPr>
        <p:spPr>
          <a:xfrm rot="5400000">
            <a:off x="7427809" y="3498727"/>
            <a:ext cx="27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Változik </a:t>
            </a:r>
            <a:r>
              <a:rPr lang="hu-HU" dirty="0" smtClean="0"/>
              <a:t>a </a:t>
            </a:r>
            <a:r>
              <a:rPr lang="hu-HU" dirty="0" smtClean="0"/>
              <a:t>szöveg képe, </a:t>
            </a:r>
            <a:r>
              <a:rPr lang="hu-HU" dirty="0" smtClean="0"/>
              <a:t>mert a </a:t>
            </a:r>
            <a:r>
              <a:rPr lang="hu-HU" dirty="0" smtClean="0"/>
              <a:t>sorközt állítjuk </a:t>
            </a:r>
            <a:endParaRPr lang="hu-H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55451 0.13102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451 0.13102 L -0.55451 0.1939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000"/>
                            </p:stCondLst>
                            <p:childTnLst>
                              <p:par>
                                <p:cTn id="8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0"/>
                            </p:stCondLst>
                            <p:childTnLst>
                              <p:par>
                                <p:cTn id="93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3000"/>
                            </p:stCondLst>
                            <p:childTnLst>
                              <p:par>
                                <p:cTn id="99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452 0.19398 L -0.55452 0.2465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7000"/>
                            </p:stCondLst>
                            <p:childTnLst>
                              <p:par>
                                <p:cTn id="10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9000"/>
                            </p:stCondLst>
                            <p:childTnLst>
                              <p:par>
                                <p:cTn id="1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2000"/>
                            </p:stCondLst>
                            <p:childTnLst>
                              <p:par>
                                <p:cTn id="120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3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6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7000"/>
                            </p:stCondLst>
                            <p:childTnLst>
                              <p:par>
                                <p:cTn id="132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451 0.24653 L -0.57031 0.29885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1000"/>
                            </p:stCondLst>
                            <p:childTnLst>
                              <p:par>
                                <p:cTn id="1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7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3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7000"/>
                            </p:stCondLst>
                            <p:childTnLst>
                              <p:par>
                                <p:cTn id="153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31 0.29884 L -0.53872 0.37245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4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24" grpId="0" animBg="1"/>
      <p:bldP spid="23" grpId="0" animBg="1"/>
      <p:bldP spid="23" grpId="1" animBg="1"/>
      <p:bldP spid="22" grpId="0" animBg="1"/>
      <p:bldP spid="22" grpId="1" animBg="1"/>
      <p:bldP spid="21" grpId="0" animBg="1"/>
      <p:bldP spid="21" grpId="1" animBg="1"/>
      <p:bldP spid="14" grpId="0" animBg="1"/>
      <p:bldP spid="14" grpId="1" animBg="1"/>
      <p:bldP spid="2" grpId="0"/>
      <p:bldP spid="4" grpId="0"/>
      <p:bldP spid="4" grpId="1"/>
      <p:bldP spid="7" grpId="1"/>
      <p:bldP spid="8" grpId="0"/>
      <p:bldP spid="9" grpId="0"/>
      <p:bldP spid="10" grpId="0"/>
      <p:bldP spid="11" grpId="0"/>
      <p:bldP spid="12" grpId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86314" y="785794"/>
            <a:ext cx="3895238" cy="5171429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85728"/>
            <a:ext cx="3643338" cy="1143000"/>
          </a:xfrm>
        </p:spPr>
        <p:txBody>
          <a:bodyPr>
            <a:noAutofit/>
          </a:bodyPr>
          <a:lstStyle/>
          <a:p>
            <a:pPr algn="ctr"/>
            <a:r>
              <a:rPr lang="hu-HU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hiller" pitchFamily="82" charset="0"/>
              </a:rPr>
              <a:t>Vége</a:t>
            </a:r>
            <a:endParaRPr lang="hu-HU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hiller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214346" y="4429132"/>
            <a:ext cx="5643570" cy="27146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hu-HU" sz="6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Köszönjük a figyelmet!!!</a:t>
            </a:r>
            <a:endParaRPr lang="hu-HU" sz="6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000240"/>
            <a:ext cx="3739470" cy="14287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5286412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1. dia: </a:t>
            </a:r>
            <a:r>
              <a:rPr lang="hu-HU" dirty="0" err="1" smtClean="0"/>
              <a:t>Bemutakozó</a:t>
            </a:r>
            <a:endParaRPr lang="hu-HU" dirty="0" smtClean="0"/>
          </a:p>
          <a:p>
            <a:r>
              <a:rPr lang="hu-HU" dirty="0" smtClean="0"/>
              <a:t>2. dia: Tartalom</a:t>
            </a:r>
          </a:p>
          <a:p>
            <a:r>
              <a:rPr lang="hu-HU" dirty="0" smtClean="0"/>
              <a:t>3. dia: Fogalmak</a:t>
            </a:r>
          </a:p>
          <a:p>
            <a:r>
              <a:rPr lang="hu-HU" dirty="0" smtClean="0"/>
              <a:t>4. dia: Mi a hasznosság??</a:t>
            </a:r>
          </a:p>
          <a:p>
            <a:r>
              <a:rPr lang="hu-HU" dirty="0" smtClean="0"/>
              <a:t>5. dia: Általános I.</a:t>
            </a:r>
          </a:p>
          <a:p>
            <a:r>
              <a:rPr lang="hu-HU" dirty="0" smtClean="0"/>
              <a:t>6. dia: Általános II. táblázat</a:t>
            </a:r>
          </a:p>
          <a:p>
            <a:r>
              <a:rPr lang="hu-HU" dirty="0" smtClean="0"/>
              <a:t>7. dia: Behúzás</a:t>
            </a:r>
          </a:p>
          <a:p>
            <a:r>
              <a:rPr lang="hu-HU" dirty="0" smtClean="0"/>
              <a:t>8. dia: Térköz I.</a:t>
            </a:r>
          </a:p>
          <a:p>
            <a:r>
              <a:rPr lang="hu-HU" dirty="0" smtClean="0"/>
              <a:t>9. dia: Térköz II.</a:t>
            </a:r>
          </a:p>
          <a:p>
            <a:r>
              <a:rPr lang="hu-HU" dirty="0" smtClean="0"/>
              <a:t>10. dia: Tördelés</a:t>
            </a:r>
          </a:p>
          <a:p>
            <a:r>
              <a:rPr lang="hu-HU" dirty="0" smtClean="0"/>
              <a:t>11. dia: Formázási kivételek</a:t>
            </a:r>
          </a:p>
          <a:p>
            <a:r>
              <a:rPr lang="hu-HU" dirty="0" smtClean="0"/>
              <a:t>12. dia: Példák</a:t>
            </a:r>
          </a:p>
          <a:p>
            <a:r>
              <a:rPr lang="hu-HU" dirty="0" smtClean="0"/>
              <a:t>13. dia: Általános példa</a:t>
            </a:r>
          </a:p>
          <a:p>
            <a:r>
              <a:rPr lang="hu-HU" dirty="0" smtClean="0"/>
              <a:t>14. dia: Behúzás példa</a:t>
            </a:r>
          </a:p>
          <a:p>
            <a:r>
              <a:rPr lang="hu-HU" dirty="0" smtClean="0"/>
              <a:t>15. dia: Térköz példa</a:t>
            </a:r>
          </a:p>
          <a:p>
            <a:r>
              <a:rPr lang="hu-HU" dirty="0" smtClean="0"/>
              <a:t>16 dia: Vége (Köszönjük a figyelmet!!!)</a:t>
            </a:r>
            <a:endParaRPr lang="hu-H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Fogalmak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57298"/>
            <a:ext cx="8043890" cy="51435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sz="3100" dirty="0" smtClean="0"/>
              <a:t>Ha írásban új gondolatot kezdünk, akkor azt egy új sorba, </a:t>
            </a:r>
            <a:r>
              <a:rPr lang="hu-HU" sz="3100" i="1" dirty="0" smtClean="0"/>
              <a:t>tehát </a:t>
            </a:r>
            <a:r>
              <a:rPr lang="hu-HU" sz="3100" dirty="0" smtClean="0"/>
              <a:t>új</a:t>
            </a:r>
            <a:r>
              <a:rPr lang="hu-HU" sz="3100" i="1" dirty="0" smtClean="0"/>
              <a:t> </a:t>
            </a:r>
            <a:r>
              <a:rPr lang="hu-HU" sz="3100" dirty="0" smtClean="0"/>
              <a:t>bekezdésbe írjuk.  </a:t>
            </a:r>
          </a:p>
          <a:p>
            <a:pPr algn="just"/>
            <a:r>
              <a:rPr lang="hu-HU" sz="3100" dirty="0" smtClean="0"/>
              <a:t>A szövegszerkesztésben a bekezdésnek, a két bekezdésvége (másold be a jelet) jel közötti részt nevezünk.</a:t>
            </a:r>
          </a:p>
          <a:p>
            <a:pPr algn="just"/>
            <a:r>
              <a:rPr lang="hu-HU" sz="3100" dirty="0" smtClean="0"/>
              <a:t>A bekezdéseket lehet formázni is.</a:t>
            </a:r>
          </a:p>
          <a:p>
            <a:pPr algn="just"/>
            <a:r>
              <a:rPr lang="hu-HU" sz="3100" dirty="0" smtClean="0"/>
              <a:t>Az igazítás azt adja meg, hogy hogyan helyezkednek el egymáshoz képest a bekezdés sorai. Négy lehetőséget ismerünk</a:t>
            </a:r>
            <a:r>
              <a:rPr lang="hu-HU" sz="3100" dirty="0" smtClean="0"/>
              <a:t>: </a:t>
            </a:r>
            <a:r>
              <a:rPr lang="hu-HU" sz="3100" dirty="0" smtClean="0"/>
              <a:t>balra zárt, </a:t>
            </a:r>
            <a:r>
              <a:rPr lang="hu-HU" sz="3100" dirty="0" smtClean="0"/>
              <a:t>jobbra zárt, középre </a:t>
            </a:r>
            <a:r>
              <a:rPr lang="hu-HU" sz="3100" dirty="0" smtClean="0"/>
              <a:t>zárt, és a </a:t>
            </a:r>
            <a:r>
              <a:rPr lang="hu-HU" sz="3100" dirty="0" smtClean="0"/>
              <a:t>sorkizárt (de </a:t>
            </a:r>
            <a:r>
              <a:rPr lang="hu-HU" sz="3100" dirty="0" smtClean="0"/>
              <a:t>van egy ötödik is, az </a:t>
            </a:r>
            <a:r>
              <a:rPr lang="hu-HU" sz="3100" dirty="0" smtClean="0"/>
              <a:t>elosztott)</a:t>
            </a:r>
            <a:endParaRPr lang="hu-HU" sz="3100" dirty="0" smtClean="0"/>
          </a:p>
          <a:p>
            <a:pPr algn="just"/>
            <a:r>
              <a:rPr lang="hu-HU" sz="3100" dirty="0" smtClean="0"/>
              <a:t> A sorkizárt esetben a szóközök szélességét állítják be úgy, hogy a szöveg bal széle és jobb széle egymás alatt legyen.</a:t>
            </a:r>
          </a:p>
          <a:p>
            <a:pPr algn="just"/>
            <a:r>
              <a:rPr lang="hu-HU" sz="3100" dirty="0" smtClean="0"/>
              <a:t> Az elosztott elrendezésben az utolsó sor jobb széle is a többi alá kerül, rövid kimenetsor esetén nagyobb szóközök lesznek.</a:t>
            </a:r>
          </a:p>
          <a:p>
            <a:endParaRPr lang="hu-H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4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4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4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4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4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4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Mi a hasznosság?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736"/>
            <a:ext cx="7615262" cy="4697427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Ha új gondolatot kezdünk, akkor azt új bekezdés indításával jelezzük az írásművekben. </a:t>
            </a:r>
          </a:p>
          <a:p>
            <a:r>
              <a:rPr lang="hu-HU" dirty="0" smtClean="0"/>
              <a:t>Ez természetes módon az előző bekezdés lezárását is jelenti. </a:t>
            </a:r>
          </a:p>
          <a:p>
            <a:r>
              <a:rPr lang="hu-HU" dirty="0" smtClean="0"/>
              <a:t>Nincs általános szabály a bekezdés hosszára, hiszen gondolatainkat kifejezhetjük egyetlen betűből álló szóval is, de olykor barokkos körmondatokra is ragadtatjuk magunkat.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kerekített téglalap 7"/>
          <p:cNvSpPr/>
          <p:nvPr/>
        </p:nvSpPr>
        <p:spPr>
          <a:xfrm>
            <a:off x="571472" y="2357430"/>
            <a:ext cx="7786742" cy="409590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Általános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714488"/>
            <a:ext cx="7929618" cy="5143512"/>
          </a:xfrm>
        </p:spPr>
        <p:txBody>
          <a:bodyPr>
            <a:normAutofit/>
          </a:bodyPr>
          <a:lstStyle/>
          <a:p>
            <a:r>
              <a:rPr lang="hu-HU" dirty="0" smtClean="0"/>
              <a:t>Igazítás</a:t>
            </a:r>
          </a:p>
          <a:p>
            <a:pPr lvl="1">
              <a:lnSpc>
                <a:spcPct val="200000"/>
              </a:lnSpc>
            </a:pPr>
            <a:r>
              <a:rPr lang="hu-HU" dirty="0" smtClean="0"/>
              <a:t>Szöveg balra igazítása</a:t>
            </a:r>
          </a:p>
          <a:p>
            <a:pPr lvl="1" algn="ctr">
              <a:lnSpc>
                <a:spcPct val="200000"/>
              </a:lnSpc>
            </a:pPr>
            <a:r>
              <a:rPr lang="hu-HU" dirty="0" smtClean="0"/>
              <a:t>Középre zárás</a:t>
            </a:r>
          </a:p>
          <a:p>
            <a:pPr lvl="1" algn="r">
              <a:lnSpc>
                <a:spcPct val="200000"/>
              </a:lnSpc>
            </a:pPr>
            <a:r>
              <a:rPr lang="hu-HU" dirty="0" smtClean="0"/>
              <a:t>Szöveg jobbra igazítása</a:t>
            </a:r>
          </a:p>
          <a:p>
            <a:pPr lvl="1" algn="just">
              <a:lnSpc>
                <a:spcPct val="200000"/>
              </a:lnSpc>
              <a:spcBef>
                <a:spcPts val="1800"/>
              </a:spcBef>
            </a:pPr>
            <a:r>
              <a:rPr lang="hu-HU" dirty="0" smtClean="0"/>
              <a:t>Szöveg sorkizárttá téve így néz ki.</a:t>
            </a:r>
            <a:br>
              <a:rPr lang="hu-HU" dirty="0" smtClean="0"/>
            </a:b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20888"/>
            <a:ext cx="664137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356992"/>
            <a:ext cx="714380" cy="63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149080"/>
            <a:ext cx="714380" cy="64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5733256"/>
            <a:ext cx="72223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95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95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500"/>
                            </p:stCondLst>
                            <p:childTnLst>
                              <p:par>
                                <p:cTn id="5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950"/>
                            </p:stCondLst>
                            <p:childTnLst>
                              <p:par>
                                <p:cTn id="6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Általános II.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29576" cy="4161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788"/>
                <a:gridCol w="3914788"/>
              </a:tblGrid>
              <a:tr h="8322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Igazítás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Gyorsbillentyűvel</a:t>
                      </a:r>
                      <a:r>
                        <a:rPr lang="hu-HU" sz="2400" baseline="0" dirty="0" smtClean="0"/>
                        <a:t> </a:t>
                      </a:r>
                      <a:r>
                        <a:rPr lang="hu-HU" sz="2400" baseline="0" dirty="0" err="1" smtClean="0"/>
                        <a:t>haszználával</a:t>
                      </a:r>
                      <a:endParaRPr lang="hu-HU" sz="2400" dirty="0"/>
                    </a:p>
                  </a:txBody>
                  <a:tcPr anchor="ctr"/>
                </a:tc>
              </a:tr>
              <a:tr h="8322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Balra zárt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CTRL+L</a:t>
                      </a:r>
                      <a:endParaRPr lang="hu-HU" sz="3200" dirty="0"/>
                    </a:p>
                  </a:txBody>
                  <a:tcPr anchor="ctr"/>
                </a:tc>
              </a:tr>
              <a:tr h="8322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Középre</a:t>
                      </a:r>
                      <a:r>
                        <a:rPr lang="hu-HU" sz="3200" baseline="0" dirty="0" smtClean="0"/>
                        <a:t> zárt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CTRL+E</a:t>
                      </a:r>
                      <a:endParaRPr lang="hu-HU" sz="3200" dirty="0"/>
                    </a:p>
                  </a:txBody>
                  <a:tcPr anchor="ctr"/>
                </a:tc>
              </a:tr>
              <a:tr h="8322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Jobbra</a:t>
                      </a:r>
                      <a:r>
                        <a:rPr lang="hu-HU" sz="3200" baseline="0" dirty="0" smtClean="0"/>
                        <a:t> zárt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CTRL+R</a:t>
                      </a:r>
                      <a:endParaRPr lang="hu-HU" sz="3200" dirty="0"/>
                    </a:p>
                  </a:txBody>
                  <a:tcPr anchor="ctr"/>
                </a:tc>
              </a:tr>
              <a:tr h="832250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Sorkizárt</a:t>
                      </a:r>
                      <a:endParaRPr lang="hu-H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/>
                        <a:t>-</a:t>
                      </a:r>
                      <a:endParaRPr lang="hu-HU" sz="3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Behúzás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686320"/>
          </a:xfrm>
        </p:spPr>
        <p:txBody>
          <a:bodyPr/>
          <a:lstStyle/>
          <a:p>
            <a:r>
              <a:rPr lang="hu-HU" dirty="0" smtClean="0"/>
              <a:t>Típusa(2 féle van):</a:t>
            </a:r>
          </a:p>
          <a:p>
            <a:pPr lvl="1"/>
            <a:r>
              <a:rPr lang="hu-HU" dirty="0" smtClean="0"/>
              <a:t>Első sor</a:t>
            </a:r>
          </a:p>
          <a:p>
            <a:pPr lvl="1">
              <a:lnSpc>
                <a:spcPct val="300000"/>
              </a:lnSpc>
              <a:spcBef>
                <a:spcPts val="2400"/>
              </a:spcBef>
            </a:pPr>
            <a:r>
              <a:rPr lang="hu-HU" dirty="0" smtClean="0"/>
              <a:t>Függő</a:t>
            </a:r>
          </a:p>
          <a:p>
            <a:endParaRPr lang="hu-HU" dirty="0" smtClean="0"/>
          </a:p>
          <a:p>
            <a:r>
              <a:rPr lang="hu-HU" dirty="0" smtClean="0"/>
              <a:t>Lehetőség van a méret megadására is:</a:t>
            </a:r>
            <a:endParaRPr lang="hu-HU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215942"/>
            <a:ext cx="5184576" cy="99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501008"/>
            <a:ext cx="51652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5301208"/>
            <a:ext cx="1080120" cy="80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43174" y="214290"/>
            <a:ext cx="4214842" cy="1011222"/>
          </a:xfrm>
        </p:spPr>
        <p:txBody>
          <a:bodyPr/>
          <a:lstStyle/>
          <a:p>
            <a:pPr algn="ctr"/>
            <a:r>
              <a:rPr lang="hu-HU" dirty="0" smtClean="0"/>
              <a:t>Térköz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285860"/>
            <a:ext cx="7715304" cy="5572140"/>
          </a:xfrm>
          <a:ln w="38100">
            <a:noFill/>
          </a:ln>
        </p:spPr>
        <p:txBody>
          <a:bodyPr>
            <a:normAutofit fontScale="77500" lnSpcReduction="20000"/>
          </a:bodyPr>
          <a:lstStyle/>
          <a:p>
            <a:r>
              <a:rPr lang="hu-HU" sz="4500" dirty="0" smtClean="0"/>
              <a:t>Előtte(</a:t>
            </a:r>
            <a:r>
              <a:rPr lang="hu-HU" sz="4500" i="1" dirty="0" smtClean="0"/>
              <a:t>0 </a:t>
            </a:r>
            <a:r>
              <a:rPr lang="hu-HU" sz="4500" i="1" dirty="0" err="1" smtClean="0"/>
              <a:t>pt</a:t>
            </a:r>
            <a:r>
              <a:rPr lang="hu-HU" sz="4500" dirty="0" smtClean="0"/>
              <a:t>) &amp; utána(</a:t>
            </a:r>
            <a:r>
              <a:rPr lang="hu-HU" sz="4500" i="1" dirty="0" smtClean="0"/>
              <a:t>10 </a:t>
            </a:r>
            <a:r>
              <a:rPr lang="hu-HU" sz="4500" i="1" dirty="0" err="1" smtClean="0"/>
              <a:t>pt</a:t>
            </a:r>
            <a:r>
              <a:rPr lang="hu-HU" sz="4500" dirty="0" smtClean="0"/>
              <a:t>)</a:t>
            </a:r>
          </a:p>
          <a:p>
            <a:r>
              <a:rPr lang="hu-HU" sz="4500" dirty="0" smtClean="0"/>
              <a:t>Értéke(Válassz mennyi legyen </a:t>
            </a:r>
            <a:r>
              <a:rPr lang="hu-HU" sz="4500" i="1" dirty="0" err="1" smtClean="0"/>
              <a:t>pt</a:t>
            </a:r>
            <a:r>
              <a:rPr lang="hu-HU" sz="4500" dirty="0" smtClean="0"/>
              <a:t>!)</a:t>
            </a:r>
          </a:p>
          <a:p>
            <a:r>
              <a:rPr lang="hu-HU" sz="4500" dirty="0" smtClean="0"/>
              <a:t>Sorköz</a:t>
            </a:r>
          </a:p>
          <a:p>
            <a:pPr lvl="1">
              <a:lnSpc>
                <a:spcPts val="3000"/>
              </a:lnSpc>
            </a:pPr>
            <a:r>
              <a:rPr lang="hu-HU" sz="3500" dirty="0" smtClean="0">
                <a:sym typeface="Wingdings" pitchFamily="2" charset="2"/>
              </a:rPr>
              <a:t>Többszörös</a:t>
            </a:r>
          </a:p>
          <a:p>
            <a:pPr lvl="1">
              <a:lnSpc>
                <a:spcPct val="410000"/>
              </a:lnSpc>
            </a:pPr>
            <a:r>
              <a:rPr lang="hu-HU" sz="3500" dirty="0" smtClean="0">
                <a:sym typeface="Wingdings" pitchFamily="2" charset="2"/>
              </a:rPr>
              <a:t>1,5 sor</a:t>
            </a:r>
          </a:p>
          <a:p>
            <a:pPr lvl="1">
              <a:lnSpc>
                <a:spcPct val="410000"/>
              </a:lnSpc>
            </a:pPr>
            <a:r>
              <a:rPr lang="hu-HU" sz="3500" dirty="0" smtClean="0">
                <a:sym typeface="Wingdings" pitchFamily="2" charset="2"/>
              </a:rPr>
              <a:t>Szimpla</a:t>
            </a:r>
          </a:p>
          <a:p>
            <a:pPr lvl="1">
              <a:lnSpc>
                <a:spcPct val="410000"/>
              </a:lnSpc>
              <a:buNone/>
            </a:pPr>
            <a:endParaRPr lang="hu-HU" sz="3500" dirty="0" smtClean="0">
              <a:sym typeface="Wingdings" pitchFamily="2" charset="2"/>
            </a:endParaRPr>
          </a:p>
          <a:p>
            <a:pPr lvl="1">
              <a:lnSpc>
                <a:spcPct val="410000"/>
              </a:lnSpc>
            </a:pPr>
            <a:endParaRPr lang="hu-HU" sz="3500" dirty="0" smtClean="0">
              <a:sym typeface="Wingdings" pitchFamily="2" charset="2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000504"/>
            <a:ext cx="5286412" cy="124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5357826"/>
            <a:ext cx="5298562" cy="123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2571744"/>
            <a:ext cx="5214974" cy="126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Egyenes összekötő nyíllal 10"/>
          <p:cNvCxnSpPr/>
          <p:nvPr/>
        </p:nvCxnSpPr>
        <p:spPr>
          <a:xfrm>
            <a:off x="2428860" y="4500570"/>
            <a:ext cx="1214446" cy="7143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143240" y="3073398"/>
            <a:ext cx="571504" cy="6985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 flipV="1">
            <a:off x="2571736" y="6072206"/>
            <a:ext cx="1071570" cy="7143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950"/>
                            </p:stCondLst>
                            <p:childTnLst>
                              <p:par>
                                <p:cTn id="5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95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950"/>
                            </p:stCondLst>
                            <p:childTnLst>
                              <p:par>
                                <p:cTn id="6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700"/>
                            </p:stCondLst>
                            <p:childTnLst>
                              <p:par>
                                <p:cTn id="7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700"/>
                            </p:stCondLst>
                            <p:childTnLst>
                              <p:par>
                                <p:cTn id="7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700"/>
                            </p:stCondLst>
                            <p:childTnLst>
                              <p:par>
                                <p:cTn id="8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500"/>
                            </p:stCondLst>
                            <p:childTnLst>
                              <p:par>
                                <p:cTn id="9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1143000"/>
          </a:xfrm>
        </p:spPr>
        <p:txBody>
          <a:bodyPr/>
          <a:lstStyle/>
          <a:p>
            <a:pPr algn="ctr"/>
            <a:r>
              <a:rPr lang="hu-HU" dirty="0" smtClean="0"/>
              <a:t>Térköz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85860"/>
            <a:ext cx="7929586" cy="5072098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Sorköz:</a:t>
            </a:r>
          </a:p>
          <a:p>
            <a:pPr lvl="1">
              <a:lnSpc>
                <a:spcPct val="410000"/>
              </a:lnSpc>
            </a:pPr>
            <a:r>
              <a:rPr lang="hu-HU" sz="2800" dirty="0" smtClean="0">
                <a:sym typeface="Wingdings" pitchFamily="2" charset="2"/>
              </a:rPr>
              <a:t>Legalább</a:t>
            </a:r>
          </a:p>
          <a:p>
            <a:pPr lvl="1">
              <a:lnSpc>
                <a:spcPct val="410000"/>
              </a:lnSpc>
            </a:pPr>
            <a:r>
              <a:rPr lang="hu-HU" sz="2800" dirty="0" smtClean="0">
                <a:sym typeface="Wingdings" pitchFamily="2" charset="2"/>
              </a:rPr>
              <a:t>Dupla</a:t>
            </a:r>
          </a:p>
          <a:p>
            <a:pPr lvl="1">
              <a:lnSpc>
                <a:spcPct val="410000"/>
              </a:lnSpc>
            </a:pPr>
            <a:r>
              <a:rPr lang="hu-HU" sz="2800" dirty="0" smtClean="0">
                <a:sym typeface="Wingdings" pitchFamily="2" charset="2"/>
              </a:rPr>
              <a:t>Pontosan</a:t>
            </a:r>
          </a:p>
          <a:p>
            <a:r>
              <a:rPr lang="hu-HU" dirty="0" smtClean="0"/>
              <a:t>Az azonos stílusú bekezdések között ne legyen térköz.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857496"/>
            <a:ext cx="5357852" cy="1263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1571612"/>
            <a:ext cx="5357852" cy="12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214818"/>
            <a:ext cx="5357850" cy="137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Egyenes összekötő nyíllal 13"/>
          <p:cNvCxnSpPr/>
          <p:nvPr/>
        </p:nvCxnSpPr>
        <p:spPr>
          <a:xfrm flipV="1">
            <a:off x="2143108" y="5143512"/>
            <a:ext cx="1357322" cy="142876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 flipV="1">
            <a:off x="2071670" y="2500306"/>
            <a:ext cx="1428760" cy="6985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V="1">
            <a:off x="1785918" y="3643314"/>
            <a:ext cx="1643074" cy="28575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615</TotalTime>
  <Words>976</Words>
  <Application>Microsoft Office PowerPoint</Application>
  <PresentationFormat>Diavetítés a képernyőre (4:3 oldalarány)</PresentationFormat>
  <Paragraphs>124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Technika</vt:lpstr>
      <vt:lpstr>Tulcsik Marcell</vt:lpstr>
      <vt:lpstr>Tartalom</vt:lpstr>
      <vt:lpstr>Fogalmak</vt:lpstr>
      <vt:lpstr>Mi a hasznosság?</vt:lpstr>
      <vt:lpstr>Általános I.</vt:lpstr>
      <vt:lpstr>Általános II.</vt:lpstr>
      <vt:lpstr>Behúzás</vt:lpstr>
      <vt:lpstr>Térköz I.</vt:lpstr>
      <vt:lpstr>Térköz II.</vt:lpstr>
      <vt:lpstr>Tördelés</vt:lpstr>
      <vt:lpstr>Példák</vt:lpstr>
      <vt:lpstr>Általános…</vt:lpstr>
      <vt:lpstr>Behúzás…</vt:lpstr>
      <vt:lpstr>Térköz…</vt:lpstr>
      <vt:lpstr>Vége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Marci</dc:creator>
  <cp:lastModifiedBy>HorBee</cp:lastModifiedBy>
  <cp:revision>107</cp:revision>
  <dcterms:created xsi:type="dcterms:W3CDTF">2011-03-02T15:00:17Z</dcterms:created>
  <dcterms:modified xsi:type="dcterms:W3CDTF">2011-03-07T22:14:09Z</dcterms:modified>
</cp:coreProperties>
</file>