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4231" r:id="rId2"/>
    <p:sldMasterId id="2147484267" r:id="rId3"/>
    <p:sldMasterId id="2147484757" r:id="rId4"/>
    <p:sldMasterId id="2147484829" r:id="rId5"/>
    <p:sldMasterId id="2147484853" r:id="rId6"/>
    <p:sldMasterId id="2147484865" r:id="rId7"/>
    <p:sldMasterId id="2147484877" r:id="rId8"/>
    <p:sldMasterId id="2147484889" r:id="rId9"/>
    <p:sldMasterId id="2147484966" r:id="rId10"/>
    <p:sldMasterId id="2147484967" r:id="rId11"/>
    <p:sldMasterId id="2147484968" r:id="rId12"/>
  </p:sldMasterIdLst>
  <p:notesMasterIdLst>
    <p:notesMasterId r:id="rId28"/>
  </p:notesMasterIdLst>
  <p:sldIdLst>
    <p:sldId id="256" r:id="rId13"/>
    <p:sldId id="257" r:id="rId14"/>
    <p:sldId id="270" r:id="rId15"/>
    <p:sldId id="258" r:id="rId16"/>
    <p:sldId id="265" r:id="rId17"/>
    <p:sldId id="275" r:id="rId18"/>
    <p:sldId id="263" r:id="rId19"/>
    <p:sldId id="264" r:id="rId20"/>
    <p:sldId id="266" r:id="rId21"/>
    <p:sldId id="267" r:id="rId22"/>
    <p:sldId id="268" r:id="rId23"/>
    <p:sldId id="269" r:id="rId24"/>
    <p:sldId id="271" r:id="rId25"/>
    <p:sldId id="273" r:id="rId26"/>
    <p:sldId id="272" r:id="rId2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zente Szilvi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C3300"/>
    <a:srgbClr val="FF9900"/>
    <a:srgbClr val="663300"/>
    <a:srgbClr val="800080"/>
    <a:srgbClr val="660066"/>
    <a:srgbClr val="CC00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76" d="100"/>
          <a:sy n="76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E25AE8-07C0-4587-83C2-8BAFF1B5A754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BF5686-F505-42BA-A85A-BC84536E1D8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lipszis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6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22FBAF-1739-46F4-9F3C-449FAD58819B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7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4F127E-D921-4C09-8720-5C42B24493E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1750-4D4A-48AC-82AB-51281D65A6BE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82D3-0B07-484A-ADF9-E52D2BBD9AE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6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FF160-BDF6-4F21-988B-ECEBA61AE965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27AA0-6559-46E5-8099-BBC15A068DF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7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0BA9-2A92-4E7B-A3BE-1E020C840641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8CFB8-309B-4CCB-BDAD-F4EC9A8DA85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EF91-30A3-4853-9AC3-DADE391A0AFE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CFD7-C98E-45D9-AEC5-BA60CACB8BA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Oval 76"/>
          <p:cNvSpPr/>
          <p:nvPr/>
        </p:nvSpPr>
        <p:spPr>
          <a:xfrm rot="6197586" flipV="1">
            <a:off x="7932738" y="5568950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Oval 79"/>
          <p:cNvSpPr/>
          <p:nvPr/>
        </p:nvSpPr>
        <p:spPr>
          <a:xfrm rot="6197586" flipV="1">
            <a:off x="8634413" y="4733925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Oval 80"/>
          <p:cNvSpPr/>
          <p:nvPr/>
        </p:nvSpPr>
        <p:spPr>
          <a:xfrm rot="6197586" flipV="1">
            <a:off x="8293100" y="495300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Oval 81"/>
          <p:cNvSpPr/>
          <p:nvPr/>
        </p:nvSpPr>
        <p:spPr>
          <a:xfrm rot="6197586" flipV="1">
            <a:off x="8513763" y="4976813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Oval 82"/>
          <p:cNvSpPr/>
          <p:nvPr/>
        </p:nvSpPr>
        <p:spPr>
          <a:xfrm rot="6197586" flipV="1">
            <a:off x="7856538" y="52959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Oval 83"/>
          <p:cNvSpPr/>
          <p:nvPr/>
        </p:nvSpPr>
        <p:spPr>
          <a:xfrm rot="6197586" flipV="1">
            <a:off x="200025" y="5915025"/>
            <a:ext cx="215900" cy="2159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Oval 84"/>
          <p:cNvSpPr/>
          <p:nvPr/>
        </p:nvSpPr>
        <p:spPr>
          <a:xfrm rot="6197586" flipV="1">
            <a:off x="7388225" y="5767388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Oval 85"/>
          <p:cNvSpPr/>
          <p:nvPr/>
        </p:nvSpPr>
        <p:spPr>
          <a:xfrm rot="6197586" flipV="1">
            <a:off x="7412038" y="60960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Oval 86"/>
          <p:cNvSpPr/>
          <p:nvPr/>
        </p:nvSpPr>
        <p:spPr>
          <a:xfrm rot="6197586" flipV="1">
            <a:off x="7639050" y="6462713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Oval 87"/>
          <p:cNvSpPr/>
          <p:nvPr/>
        </p:nvSpPr>
        <p:spPr>
          <a:xfrm rot="6197586" flipV="1">
            <a:off x="8607425" y="438467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8" name="Oval 88"/>
          <p:cNvSpPr/>
          <p:nvPr/>
        </p:nvSpPr>
        <p:spPr>
          <a:xfrm rot="6197586" flipV="1">
            <a:off x="7888288" y="6403975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9" name="Oval 89"/>
          <p:cNvSpPr/>
          <p:nvPr/>
        </p:nvSpPr>
        <p:spPr>
          <a:xfrm rot="6197586" flipV="1">
            <a:off x="8801100" y="4338638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0" name="Oval 90"/>
          <p:cNvSpPr/>
          <p:nvPr/>
        </p:nvSpPr>
        <p:spPr>
          <a:xfrm rot="6197586" flipV="1">
            <a:off x="8616950" y="445135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1" name="Oval 91"/>
          <p:cNvSpPr/>
          <p:nvPr/>
        </p:nvSpPr>
        <p:spPr>
          <a:xfrm rot="6197586" flipV="1">
            <a:off x="8558213" y="459422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2" name="Oval 94"/>
          <p:cNvSpPr/>
          <p:nvPr/>
        </p:nvSpPr>
        <p:spPr>
          <a:xfrm rot="6197586" flipV="1">
            <a:off x="242888" y="624205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3" name="Oval 95"/>
          <p:cNvSpPr/>
          <p:nvPr/>
        </p:nvSpPr>
        <p:spPr>
          <a:xfrm rot="6197586" flipV="1">
            <a:off x="436563" y="61960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4" name="Oval 96"/>
          <p:cNvSpPr/>
          <p:nvPr/>
        </p:nvSpPr>
        <p:spPr>
          <a:xfrm rot="6197586" flipV="1">
            <a:off x="254000" y="6308725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5" name="Oval 97"/>
          <p:cNvSpPr/>
          <p:nvPr/>
        </p:nvSpPr>
        <p:spPr>
          <a:xfrm rot="6197586" flipV="1">
            <a:off x="193675" y="6451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7BE41-FFB7-4096-8BD1-2A9F6427B07F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B380-FF08-4844-8586-FA7BA823204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C754-557E-465F-8003-1342DD4D265C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C4F6-B306-450F-90B9-44DD0B0B6B1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A43B-78D3-4F5D-A167-756D0BA1825B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E9E6D-E686-4994-B55D-79F86B6344A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C555-C647-4C09-8025-8042F1326B7B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D4F8-0850-4751-A32D-B9BA04E095D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0AC2-4D38-4AFC-A0BA-0F0943E9FBBA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B199-13AC-474B-B51C-D33994D8B6F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F356-1042-41E5-B1CD-DB8BEC70E4B1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6AF6-C05C-4D64-AC9D-5945DE46A34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B5C92-15D8-4614-ADF0-4CABA24A3450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85D84-98EF-452A-99DB-9595CDBF56E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3F0D0-DA51-40DC-94B0-CB0A69E49FDA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F338-DFA5-4823-BE9D-3CF99B33B61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95DD-FD96-4273-808A-E0A023DBCACE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57219-AED1-4D2D-AA46-07726E3A588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1463-A224-4E65-8795-DE7010B68119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419B-1BD4-4849-A5B7-C74114F3838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églalap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églalap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églalap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Egyenes összekötő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gyenes összekötő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gyenes összekötő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Egyenes összekötő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zis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zis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zis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zis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22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AC9D3-8D4A-4397-B007-68E5A0F1686E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23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4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C4FB-1CA1-4B47-BB36-CE209B471D3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93BE-CCCA-48EF-8117-A3A78244E649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4581-D058-4E4A-9964-EDA4F18BD9E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C325-5082-4CFC-AA15-1FBB5E8C5AEB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E403-12FF-4FCD-9219-7F6F6552578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22FA-11AB-4FEE-BFF2-16A2A2B29234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AE33-4D58-4837-BB31-E2215F91DE9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Egyenes összekötő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lipszis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2" name="Dátum hely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567F4C-50F9-4E8B-942C-A2BD9B8C9BE0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3" name="Dia számának hely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069941-64AE-4221-AC4F-021B1517196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4" name="Élőláb hely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lipszis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Egyenes összekötő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9248B3-6DE7-47E9-9474-95C0DE1488DA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3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D7BF9A-8492-4F8D-8789-11206DC4787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4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6FC6-5204-4A20-9407-49A22D1B4417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DA0A-5911-4874-8372-D8707C14B14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8AFF-6E1B-4F7E-8D28-04FFAA645AB4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2D78-BEA1-431F-BA60-468BDBE5CB5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7219-D716-4042-8343-F055E3222C56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B813-B4E9-493B-A783-70733D9D476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6" name="Dátum hely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0EF49AF-B032-4ABC-9CDA-05702C4B00DE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7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EDDA87D-9F9E-4155-84A0-26D403FFF14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3B18-4E7E-46F5-BA06-CA7A09D336ED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39A84-F0AD-405D-ABA8-94495427CA3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5F52D4F-58A0-4BFA-9600-7E9AFE3A739D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EA1ACC-91DA-46DE-9BE7-05645BF545E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87B9-E68D-4FDF-8C80-6585594A9881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5F85-F2C4-4A34-B12E-EA95864B52B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2BD6-854E-4786-B240-794A1DE42070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8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F48AB-689F-40F6-8E4D-E1E499ED29D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AEC2-34D0-494D-92DB-C2C142FC09DC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CA75-14DD-480A-A246-690B07E90DA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D0A8F-3C56-4A37-A230-6B6EDB7F537D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3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B81C-47E8-4E5C-8446-954CD22A1B9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CCE2-B867-40DC-A47F-555B628DD642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D46AA-1C60-4AC9-9B64-E80F1A73CDB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3E39-9CD7-4D45-A584-F3D6D190361C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C367A-649D-4772-8B8E-E804053B26C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4CA28E-E29D-49FA-8317-1B387A35AF53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CF7DC1C-62E7-4901-B957-11B7F49A0EF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églalap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lipszis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86548A-5451-48EA-8809-800AC7680850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C3FF08-A3F9-4A8E-B6C2-87B65F03DE0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F807-1A8D-4885-A057-21BB1ECB0740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E979-B1AF-46C9-AAD6-B291951CAAD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E07B-7A34-4CF0-8BBA-14DD5383F15E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F7842-B5F4-4062-910D-04A99EDED1A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orbel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/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A6B15-85AA-41BF-9544-2248F6C06CF4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94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B61F8-12AE-45F8-B885-D0839758246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FB19-F2B1-4B16-A3EB-3D454DEE9D15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5E85-98C6-4047-9DC4-24C95A39FA3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76D8-9280-454C-84CF-E7784DA1B943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41CB-2951-4752-8151-0ACE0C5B5F5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1A19-60C7-4035-A8F3-BCDD8FAAB114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C2DB-BA83-4801-B39A-6929A8E1C14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00E31-8E41-41CB-86CF-6C2615B0BC32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8D0F-8AFF-4372-9E70-A745E6B9B27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/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0148-6490-4229-AC7A-BA78007DA12B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0A9C-0E83-4B07-B5DD-F628B1C1452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740275" y="795338"/>
            <a:ext cx="3960813" cy="5294312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E5B3-8B1F-48E5-816B-CFBAF539BB78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8353-1DCD-4F16-B6C6-F3964BCE4ED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D6F8-1B9B-4D5B-80C3-7A8D331D5F23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B6B0-4AB3-459E-AA8A-9FE20C263A7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D466F-FBE4-4B3F-8E34-D9CC78A97C3C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49FD-45F4-41DF-A124-072841B5A5E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DB40E-A728-4325-B16F-31B080901DB8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983D-E740-4701-B438-72E2EEAE51E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5BEC1E-D5E5-4AFD-A14B-62E32F5E0D2D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ED4648-E43A-4FA7-9823-548FB25D481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44C8CF-0B87-4D48-B9D8-EDFB91111FE9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D720BA-E739-4AEC-9ADA-5489A0404AD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7F6F0-15DC-4C7A-8299-6E13B3360BF8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8F207-3C5B-4F7D-AD25-0F1EFE6B173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BE3C-A0CC-4C1D-8111-BDBF511B8E8F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4984-CE54-40AA-80AF-6DB67DA8730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E0EFE-8F04-4E24-9531-E429470C7EA8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3D5E-AD4D-4AFD-9A04-C85CAE63C9F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B835-1BC4-4395-8B0E-AAEF3E8BE9D6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71DF-DFC4-4CDD-AB00-D18E8901299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02A2-A6EA-4E63-911E-8941B66C360D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046C7E-DB9E-412C-B1C7-4E0B5A37153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2F7B-AAAB-4A66-9BAB-644D363BDF0E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F27D1F-C1F3-4B9D-AF4C-F01C08B1B1C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1290-9D71-4280-B804-46458F73770E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E72F-2711-4BD3-901C-40726B2F334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FBD85E-E825-4F49-B703-E950E33068FB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1DA8C4-38CD-4F3A-B66F-8448D8C3EF2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EC9D1-BEB2-412E-9664-D736B49BF587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CFCF-CD89-4843-9AEC-71014652F37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2928938"/>
            <a:ext cx="9144000" cy="285750"/>
            <a:chOff x="0" y="2928934"/>
            <a:chExt cx="9144000" cy="285752"/>
          </a:xfrm>
        </p:grpSpPr>
        <p:sp>
          <p:nvSpPr>
            <p:cNvPr id="5" name="Rectangle 11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12"/>
            <p:cNvSpPr/>
            <p:nvPr userDrawn="1"/>
          </p:nvSpPr>
          <p:spPr>
            <a:xfrm flipH="1">
              <a:off x="8334375" y="2963859"/>
              <a:ext cx="809625" cy="214313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13"/>
            <p:cNvSpPr/>
            <p:nvPr userDrawn="1"/>
          </p:nvSpPr>
          <p:spPr>
            <a:xfrm flipH="1">
              <a:off x="0" y="2967034"/>
              <a:ext cx="8286750" cy="214313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4136"/>
            <a:ext cx="7772400" cy="1470025"/>
          </a:xfrm>
          <a:noFill/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007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7638"/>
            <a:ext cx="1800225" cy="36036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268C4C6-1D11-48A5-9971-C0624170BA30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275" y="6497638"/>
            <a:ext cx="2879725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75" y="2928938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A058-5E91-491B-BD61-A700780F347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AC11-2D57-473B-BF49-4B6E1F126DD7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57145-7C46-4A65-86E0-F988F5058E3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2928938"/>
            <a:ext cx="9144000" cy="285750"/>
            <a:chOff x="0" y="2928934"/>
            <a:chExt cx="9144000" cy="285752"/>
          </a:xfrm>
        </p:grpSpPr>
        <p:sp>
          <p:nvSpPr>
            <p:cNvPr id="5" name="Rectangle 7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 flipH="1">
              <a:off x="8334375" y="2963859"/>
              <a:ext cx="809625" cy="214313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9"/>
            <p:cNvSpPr/>
            <p:nvPr userDrawn="1"/>
          </p:nvSpPr>
          <p:spPr>
            <a:xfrm flipH="1">
              <a:off x="0" y="2967034"/>
              <a:ext cx="8286750" cy="214313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17345"/>
            <a:ext cx="7772400" cy="1362075"/>
          </a:xfrm>
          <a:noFill/>
        </p:spPr>
        <p:txBody>
          <a:bodyPr anchor="t"/>
          <a:lstStyle>
            <a:lvl1pPr algn="ctr">
              <a:defRPr sz="4000" b="1" cap="all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26089"/>
            <a:ext cx="64008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7638"/>
            <a:ext cx="1800225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B8E60-0DC5-44A6-A9F8-F6516709300A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275" y="6497638"/>
            <a:ext cx="2879725" cy="360362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75" y="2928938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B339E-585D-40BB-B498-138FAFB6AE1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1D1A-2C47-45AC-8EA0-EA16658C2F91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C3FA-F53A-485B-87AC-46559048BEA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717668"/>
            <a:ext cx="4040188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994" y="2357433"/>
            <a:ext cx="4040188" cy="41960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819" y="1717668"/>
            <a:ext cx="4041775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820" y="2357430"/>
            <a:ext cx="4041775" cy="419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640E-6D8D-4A6B-A32E-CACF12010A7B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E28B-96E4-466B-92A4-6388817BA53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1428750"/>
            <a:ext cx="9144000" cy="285750"/>
            <a:chOff x="0" y="1428736"/>
            <a:chExt cx="9144000" cy="285752"/>
          </a:xfrm>
        </p:grpSpPr>
        <p:sp>
          <p:nvSpPr>
            <p:cNvPr id="4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948D-08DF-443E-8A21-027D9F0FC61C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D098-AFCE-4972-AFA8-F4E48667CAC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286500"/>
            <a:ext cx="9144000" cy="285750"/>
            <a:chOff x="0" y="1428736"/>
            <a:chExt cx="9144000" cy="285752"/>
          </a:xfrm>
        </p:grpSpPr>
        <p:sp>
          <p:nvSpPr>
            <p:cNvPr id="3" name="Rectangle 5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Rectangle 6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06C6B-79B9-463E-BCA6-5454C7E631DC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86500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CC504-8390-43FD-A449-E4E8E8AA439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3286146" cy="1143008"/>
          </a:xfrm>
        </p:spPr>
        <p:txBody>
          <a:bodyPr anchor="t"/>
          <a:lstStyle>
            <a:lvl1pPr algn="l">
              <a:defRPr sz="2000" b="1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717341"/>
            <a:ext cx="8215338" cy="4838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4810" y="285728"/>
            <a:ext cx="4857752" cy="114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27E2C-93B6-4EFE-9764-F656D58A27BF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F7CB-BA50-44C9-9FB6-36C3C8E7163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" y="1718046"/>
            <a:ext cx="734214" cy="4834842"/>
          </a:xfrm>
          <a:noFill/>
        </p:spPr>
        <p:txBody>
          <a:bodyPr vert="eaVert"/>
          <a:lstStyle>
            <a:lvl1pPr algn="ctr">
              <a:defRPr sz="2000" b="1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5372" y="1790268"/>
            <a:ext cx="8091100" cy="4710569"/>
          </a:xfrm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994" y="285728"/>
            <a:ext cx="8229600" cy="114480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4BA3-9A94-4FAA-AAD6-3FD8C8643132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7273C-5F2A-4C67-9595-BAA8763959F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602B-0F88-44C8-A608-AFF22E60D1E7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4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D3D5-27D2-4214-BF0F-0E18C13A950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BD03-E507-4F07-B13B-656B237B080D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781B-8773-4588-B8F3-52F131F1CA0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6286500"/>
            <a:ext cx="9144000" cy="285750"/>
            <a:chOff x="0" y="1428736"/>
            <a:chExt cx="9144000" cy="285752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802" y="285728"/>
            <a:ext cx="1500198" cy="6000791"/>
          </a:xfrm>
          <a:noFill/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50800" dir="13500000" algn="tl" rotWithShape="0">
                    <a:schemeClr val="tx2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994" y="285730"/>
            <a:ext cx="6657964" cy="6000791"/>
          </a:xfrm>
          <a:noFill/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8784-382F-4DE2-AC73-346BA3FCFAEF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6500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F280C-69AD-4F2B-B1C3-5881EFE2B60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35DE-7CE6-4930-809C-A4B0901F8663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D8E4E2B-F721-467D-B050-65C266D5A95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C848-1D21-445C-8701-7F598EA294DC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BD8C-F762-4279-9561-CA266AD2CDE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F912-56AA-435E-B0C8-CCB0843EA2DA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EB1D-33EF-433C-BC06-40C859ECD4F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58BFC-F0F5-44C6-A571-EC3083D43E42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9BEE5-60FB-44A1-A50C-0B838C4635F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2C18-FA04-4272-BBAD-1266D6BC0DC4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F0EE-4540-4D75-9F1A-D2E66C1B8CF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C691-FE38-4D3E-8EF8-21E2AC39A842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3FFC-A368-437F-A101-528504F4570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B7EDD-CF79-4B04-B200-E4F4E5BB2A93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B8A6-6FCD-445C-B62C-51BC0B049FB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A7ED-3D1A-46B1-B07C-4BD600F4255B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4C3A3-8120-44E2-BEBA-B36D3C99B17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églalap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01862D-4FBC-47A2-ACF3-34077188DC31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C42C91-6BC3-4002-B537-EC997B391E7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1BCB-D86F-41C4-8BDA-812BC6D2BA04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634B-33F1-4765-9227-3E15A3D903B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2757-52BB-457A-9C2D-190B404EFB6F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EFB1-5917-40BF-A0F2-81096A8BBA7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488E-E32C-4AE8-92E5-C1B12FD7A984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85DF9-054F-4145-BDD1-B4FFB4E56A3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CE02B-F40D-496A-B0EC-FC7B7DD3C1D6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59CFEB7-D35D-44E7-86EA-36C5BA0C01F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96E2-37BC-4D1F-B29E-32281734FDF6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4F38-8732-4B68-BD2A-B4C081F0809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2E61A-395C-42FD-A308-EC27FB8BA407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BEC13-DD5B-45DF-89EA-5C5B9473FA1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06C23-B5F0-4731-92A8-3628FADDCBAF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FE44-414A-47B2-99EB-291D2082957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A0E8-A767-45E5-A7DB-51E5DA5DA574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E148-E9FF-4844-816E-74151DA44B2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89E5-1A78-476E-9A93-4AC3FC34C73C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A549-37E4-457E-863C-207CABB80AD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088A-34BC-4959-B310-EA8E53941DD1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F8A2C-AF88-4B62-A707-49DA66FB2E0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64FC73-5ADD-4920-8502-1B7B18124E0A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978A72-FB7C-4A3C-8D97-40ADC4CFD6B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C58E5-FFD9-454A-9AAA-CE4222A2AB35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A7DD3-C593-4493-8F65-0118166476C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134-ECE4-4979-A13D-F87B976E3331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CC666-0262-44C2-914F-85F9A661F34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89A8-4B46-414A-8B84-0D110AE8C2B2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9CF44-4F36-468B-9BB6-340F3E6C0F1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21B8-C0E8-43E2-A5DA-10CD4D3C6D7B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F7CB-C419-4769-AFF6-EF570E1E896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5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43927-36FA-456B-8794-E85F6ABB7990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E6E3E-0A0D-499B-BA52-0BE4060341C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38DF-13F5-4760-89CB-99CCA7C4EB04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25FC8-5934-47CA-BE16-77DB91D80D8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66E5-7D7D-49F3-AB1E-1210B1D8AD3B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7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3D1C-402D-470F-8A69-D82995DD4C5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9FBBC-1670-4F7A-8F1F-74D2DB577ECB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6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E526-0C0A-4A9A-AAD7-74C5F07E457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C8194-589C-4BCA-B49F-90A0E5136BD6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4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2BE6-424C-4F47-8241-A17D83FE163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A6682-1411-46A1-932C-74C6023F03B9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7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0E05A-38F9-42DB-ACF3-541F80A0C9D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olyamatábra: Feldolgozá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lyamatábra: Feldolgozá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0811B4-5E1B-4623-A67C-FD2EC920CB68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EB9581-5D5E-476A-8A9F-84F762F1127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A0C96-9A98-4766-AB94-898D76930D6C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55F5-43E9-41BE-8009-B58A781E2E5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CCBF-F993-4654-86D7-2C6C7DC43411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5811-722C-49B0-9E9E-566E7F5B555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85800" y="0"/>
            <a:ext cx="8001000" cy="7950200"/>
            <a:chOff x="685798" y="0"/>
            <a:chExt cx="8001004" cy="7950200"/>
          </a:xfrm>
        </p:grpSpPr>
        <p:sp>
          <p:nvSpPr>
            <p:cNvPr id="5" name="Pie 7"/>
            <p:cNvSpPr/>
            <p:nvPr/>
          </p:nvSpPr>
          <p:spPr>
            <a:xfrm flipH="1" flipV="1">
              <a:off x="1257298" y="5778500"/>
              <a:ext cx="2171701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685798" y="0"/>
              <a:ext cx="8001004" cy="6856413"/>
              <a:chOff x="685798" y="0"/>
              <a:chExt cx="8001004" cy="6856413"/>
            </a:xfrm>
          </p:grpSpPr>
          <p:sp>
            <p:nvSpPr>
              <p:cNvPr id="7" name="Freeform 9"/>
              <p:cNvSpPr/>
              <p:nvPr/>
            </p:nvSpPr>
            <p:spPr>
              <a:xfrm>
                <a:off x="685798" y="588010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2590799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38198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" name="Oval 12"/>
              <p:cNvSpPr/>
              <p:nvPr/>
            </p:nvSpPr>
            <p:spPr>
              <a:xfrm>
                <a:off x="2362199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" name="Oval 13"/>
              <p:cNvSpPr/>
              <p:nvPr/>
            </p:nvSpPr>
            <p:spPr>
              <a:xfrm>
                <a:off x="1676398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4"/>
              <p:cNvSpPr/>
              <p:nvPr/>
            </p:nvSpPr>
            <p:spPr>
              <a:xfrm>
                <a:off x="1981199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Oval 15"/>
              <p:cNvSpPr/>
              <p:nvPr/>
            </p:nvSpPr>
            <p:spPr>
              <a:xfrm>
                <a:off x="1943099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6"/>
              <p:cNvSpPr/>
              <p:nvPr/>
            </p:nvSpPr>
            <p:spPr>
              <a:xfrm>
                <a:off x="2362199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Oval 17"/>
              <p:cNvSpPr/>
              <p:nvPr/>
            </p:nvSpPr>
            <p:spPr>
              <a:xfrm>
                <a:off x="3009899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Oval 18"/>
              <p:cNvSpPr/>
              <p:nvPr/>
            </p:nvSpPr>
            <p:spPr>
              <a:xfrm>
                <a:off x="2971799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9"/>
              <p:cNvSpPr/>
              <p:nvPr/>
            </p:nvSpPr>
            <p:spPr>
              <a:xfrm>
                <a:off x="3314699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20"/>
              <p:cNvSpPr/>
              <p:nvPr/>
            </p:nvSpPr>
            <p:spPr>
              <a:xfrm>
                <a:off x="3619499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21"/>
              <p:cNvSpPr/>
              <p:nvPr/>
            </p:nvSpPr>
            <p:spPr>
              <a:xfrm>
                <a:off x="13842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22"/>
              <p:cNvSpPr/>
              <p:nvPr/>
            </p:nvSpPr>
            <p:spPr>
              <a:xfrm>
                <a:off x="3505199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Oval 23"/>
              <p:cNvSpPr/>
              <p:nvPr/>
            </p:nvSpPr>
            <p:spPr>
              <a:xfrm>
                <a:off x="1295398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Oval 24"/>
              <p:cNvSpPr/>
              <p:nvPr/>
            </p:nvSpPr>
            <p:spPr>
              <a:xfrm>
                <a:off x="1447798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5"/>
              <p:cNvSpPr/>
              <p:nvPr/>
            </p:nvSpPr>
            <p:spPr>
              <a:xfrm>
                <a:off x="16001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Oval 26"/>
              <p:cNvSpPr/>
              <p:nvPr/>
            </p:nvSpPr>
            <p:spPr>
              <a:xfrm>
                <a:off x="3352799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Freeform 27"/>
              <p:cNvSpPr/>
              <p:nvPr/>
            </p:nvSpPr>
            <p:spPr>
              <a:xfrm flipV="1">
                <a:off x="5486400" y="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Oval 28"/>
              <p:cNvSpPr/>
              <p:nvPr/>
            </p:nvSpPr>
            <p:spPr>
              <a:xfrm flipV="1">
                <a:off x="7391401" y="760413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Oval 29"/>
              <p:cNvSpPr/>
              <p:nvPr/>
            </p:nvSpPr>
            <p:spPr>
              <a:xfrm flipV="1">
                <a:off x="5638800" y="6080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Oval 30"/>
              <p:cNvSpPr/>
              <p:nvPr/>
            </p:nvSpPr>
            <p:spPr>
              <a:xfrm flipV="1">
                <a:off x="7162801" y="1508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31"/>
              <p:cNvSpPr/>
              <p:nvPr/>
            </p:nvSpPr>
            <p:spPr>
              <a:xfrm flipV="1">
                <a:off x="6477001" y="7731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Oval 32"/>
              <p:cNvSpPr/>
              <p:nvPr/>
            </p:nvSpPr>
            <p:spPr>
              <a:xfrm flipV="1">
                <a:off x="6781801" y="11668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1" name="Oval 33"/>
              <p:cNvSpPr/>
              <p:nvPr/>
            </p:nvSpPr>
            <p:spPr>
              <a:xfrm flipV="1">
                <a:off x="6743701" y="8620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2" name="Oval 34"/>
              <p:cNvSpPr/>
              <p:nvPr/>
            </p:nvSpPr>
            <p:spPr>
              <a:xfrm flipV="1">
                <a:off x="7162801" y="10652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3" name="Oval 35"/>
              <p:cNvSpPr/>
              <p:nvPr/>
            </p:nvSpPr>
            <p:spPr>
              <a:xfrm flipV="1">
                <a:off x="7810502" y="20812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4" name="Oval 36"/>
              <p:cNvSpPr/>
              <p:nvPr/>
            </p:nvSpPr>
            <p:spPr>
              <a:xfrm flipV="1">
                <a:off x="7772402" y="17764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5" name="Oval 37"/>
              <p:cNvSpPr/>
              <p:nvPr/>
            </p:nvSpPr>
            <p:spPr>
              <a:xfrm flipV="1">
                <a:off x="8115302" y="1928813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6" name="Oval 38"/>
              <p:cNvSpPr/>
              <p:nvPr/>
            </p:nvSpPr>
            <p:spPr>
              <a:xfrm flipV="1">
                <a:off x="8420102" y="16240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7" name="Oval 39"/>
              <p:cNvSpPr/>
              <p:nvPr/>
            </p:nvSpPr>
            <p:spPr>
              <a:xfrm flipV="1">
                <a:off x="61849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8" name="Oval 40"/>
              <p:cNvSpPr/>
              <p:nvPr/>
            </p:nvSpPr>
            <p:spPr>
              <a:xfrm flipV="1">
                <a:off x="8305802" y="13954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9" name="Oval 41"/>
              <p:cNvSpPr/>
              <p:nvPr/>
            </p:nvSpPr>
            <p:spPr>
              <a:xfrm flipV="1">
                <a:off x="6096001" y="10652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0" name="Oval 42"/>
              <p:cNvSpPr/>
              <p:nvPr/>
            </p:nvSpPr>
            <p:spPr>
              <a:xfrm flipV="1">
                <a:off x="6248401" y="12176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1" name="Oval 43"/>
              <p:cNvSpPr/>
              <p:nvPr/>
            </p:nvSpPr>
            <p:spPr>
              <a:xfrm flipV="1">
                <a:off x="64008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2" name="Oval 44"/>
              <p:cNvSpPr/>
              <p:nvPr/>
            </p:nvSpPr>
            <p:spPr>
              <a:xfrm flipV="1">
                <a:off x="8153402" y="379413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43" name="Oval 45"/>
          <p:cNvSpPr/>
          <p:nvPr/>
        </p:nvSpPr>
        <p:spPr>
          <a:xfrm>
            <a:off x="86360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4" name="Oval 46"/>
          <p:cNvSpPr/>
          <p:nvPr/>
        </p:nvSpPr>
        <p:spPr>
          <a:xfrm>
            <a:off x="8788400" y="658971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5" name="Oval 47"/>
          <p:cNvSpPr/>
          <p:nvPr/>
        </p:nvSpPr>
        <p:spPr>
          <a:xfrm>
            <a:off x="89408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450"/>
            <a:ext cx="2133600" cy="2603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AE2D208-9724-4C6F-9B00-5225A91AF1F6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2850"/>
            <a:ext cx="609600" cy="2603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FF14D32-366C-4D7D-B54B-17551E6364A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Oval 76"/>
          <p:cNvSpPr/>
          <p:nvPr/>
        </p:nvSpPr>
        <p:spPr>
          <a:xfrm rot="6197586" flipV="1">
            <a:off x="7932738" y="5568950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Oval 79"/>
          <p:cNvSpPr/>
          <p:nvPr/>
        </p:nvSpPr>
        <p:spPr>
          <a:xfrm rot="6197586" flipV="1">
            <a:off x="8634413" y="4733925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Oval 80"/>
          <p:cNvSpPr/>
          <p:nvPr/>
        </p:nvSpPr>
        <p:spPr>
          <a:xfrm rot="6197586" flipV="1">
            <a:off x="8293100" y="495300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Oval 81"/>
          <p:cNvSpPr/>
          <p:nvPr/>
        </p:nvSpPr>
        <p:spPr>
          <a:xfrm rot="6197586" flipV="1">
            <a:off x="8513763" y="4976813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Oval 82"/>
          <p:cNvSpPr/>
          <p:nvPr/>
        </p:nvSpPr>
        <p:spPr>
          <a:xfrm rot="6197586" flipV="1">
            <a:off x="7856538" y="52959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Oval 83"/>
          <p:cNvSpPr/>
          <p:nvPr/>
        </p:nvSpPr>
        <p:spPr>
          <a:xfrm rot="6197586" flipV="1">
            <a:off x="200025" y="5915025"/>
            <a:ext cx="215900" cy="2159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Oval 84"/>
          <p:cNvSpPr/>
          <p:nvPr/>
        </p:nvSpPr>
        <p:spPr>
          <a:xfrm rot="6197586" flipV="1">
            <a:off x="7388225" y="5767388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Oval 85"/>
          <p:cNvSpPr/>
          <p:nvPr/>
        </p:nvSpPr>
        <p:spPr>
          <a:xfrm rot="6197586" flipV="1">
            <a:off x="7412038" y="60960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Oval 86"/>
          <p:cNvSpPr/>
          <p:nvPr/>
        </p:nvSpPr>
        <p:spPr>
          <a:xfrm rot="6197586" flipV="1">
            <a:off x="7639050" y="6462713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Oval 87"/>
          <p:cNvSpPr/>
          <p:nvPr/>
        </p:nvSpPr>
        <p:spPr>
          <a:xfrm rot="6197586" flipV="1">
            <a:off x="8607425" y="438467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8" name="Oval 88"/>
          <p:cNvSpPr/>
          <p:nvPr/>
        </p:nvSpPr>
        <p:spPr>
          <a:xfrm rot="6197586" flipV="1">
            <a:off x="7888288" y="6403975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9" name="Oval 89"/>
          <p:cNvSpPr/>
          <p:nvPr/>
        </p:nvSpPr>
        <p:spPr>
          <a:xfrm rot="6197586" flipV="1">
            <a:off x="8801100" y="4338638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0" name="Oval 90"/>
          <p:cNvSpPr/>
          <p:nvPr/>
        </p:nvSpPr>
        <p:spPr>
          <a:xfrm rot="6197586" flipV="1">
            <a:off x="8616950" y="445135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1" name="Oval 91"/>
          <p:cNvSpPr/>
          <p:nvPr/>
        </p:nvSpPr>
        <p:spPr>
          <a:xfrm rot="6197586" flipV="1">
            <a:off x="8558213" y="459422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2" name="Oval 94"/>
          <p:cNvSpPr/>
          <p:nvPr/>
        </p:nvSpPr>
        <p:spPr>
          <a:xfrm rot="6197586" flipV="1">
            <a:off x="242888" y="624205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3" name="Oval 95"/>
          <p:cNvSpPr/>
          <p:nvPr/>
        </p:nvSpPr>
        <p:spPr>
          <a:xfrm rot="6197586" flipV="1">
            <a:off x="436563" y="61960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4" name="Oval 96"/>
          <p:cNvSpPr/>
          <p:nvPr/>
        </p:nvSpPr>
        <p:spPr>
          <a:xfrm rot="6197586" flipV="1">
            <a:off x="254000" y="6308725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5" name="Oval 97"/>
          <p:cNvSpPr/>
          <p:nvPr/>
        </p:nvSpPr>
        <p:spPr>
          <a:xfrm rot="6197586" flipV="1">
            <a:off x="193675" y="6451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47AD-E554-4446-B739-FB1398C665B3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AF99-7561-4E05-A508-C17996EFF8A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92638" y="2133600"/>
            <a:ext cx="3865562" cy="4171950"/>
            <a:chOff x="0" y="0"/>
            <a:chExt cx="1600200" cy="1727200"/>
          </a:xfrm>
        </p:grpSpPr>
        <p:sp>
          <p:nvSpPr>
            <p:cNvPr id="5" name="Oval 7"/>
            <p:cNvSpPr/>
            <p:nvPr/>
          </p:nvSpPr>
          <p:spPr>
            <a:xfrm>
              <a:off x="686082" y="152477"/>
              <a:ext cx="914118" cy="91420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8"/>
            <p:cNvSpPr/>
            <p:nvPr/>
          </p:nvSpPr>
          <p:spPr>
            <a:xfrm>
              <a:off x="381157" y="1206674"/>
              <a:ext cx="456730" cy="4567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9"/>
            <p:cNvSpPr/>
            <p:nvPr/>
          </p:nvSpPr>
          <p:spPr>
            <a:xfrm>
              <a:off x="686082" y="914207"/>
              <a:ext cx="355527" cy="3555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10"/>
            <p:cNvSpPr/>
            <p:nvPr/>
          </p:nvSpPr>
          <p:spPr>
            <a:xfrm>
              <a:off x="647966" y="1142923"/>
              <a:ext cx="431758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1"/>
            <p:cNvSpPr/>
            <p:nvPr/>
          </p:nvSpPr>
          <p:spPr>
            <a:xfrm>
              <a:off x="457388" y="0"/>
              <a:ext cx="761656" cy="76173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5"/>
            <p:cNvSpPr/>
            <p:nvPr/>
          </p:nvSpPr>
          <p:spPr>
            <a:xfrm>
              <a:off x="1028465" y="1524116"/>
              <a:ext cx="203722" cy="2030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88717" y="1066684"/>
              <a:ext cx="127490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8"/>
            <p:cNvSpPr/>
            <p:nvPr/>
          </p:nvSpPr>
          <p:spPr>
            <a:xfrm>
              <a:off x="0" y="1244793"/>
              <a:ext cx="126833" cy="12684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9"/>
            <p:cNvSpPr/>
            <p:nvPr/>
          </p:nvSpPr>
          <p:spPr>
            <a:xfrm>
              <a:off x="152463" y="1092316"/>
              <a:ext cx="126833" cy="126846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20"/>
            <p:cNvSpPr/>
            <p:nvPr/>
          </p:nvSpPr>
          <p:spPr>
            <a:xfrm>
              <a:off x="304925" y="1066684"/>
              <a:ext cx="126833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609600" y="990600"/>
            <a:ext cx="1179513" cy="1357313"/>
            <a:chOff x="266700" y="914400"/>
            <a:chExt cx="1179761" cy="1356814"/>
          </a:xfrm>
        </p:grpSpPr>
        <p:sp>
          <p:nvSpPr>
            <p:cNvPr id="16" name="Oval 22"/>
            <p:cNvSpPr/>
            <p:nvPr/>
          </p:nvSpPr>
          <p:spPr>
            <a:xfrm>
              <a:off x="555686" y="1380953"/>
              <a:ext cx="890775" cy="8902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25"/>
            <p:cNvSpPr/>
            <p:nvPr/>
          </p:nvSpPr>
          <p:spPr>
            <a:xfrm flipV="1">
              <a:off x="304808" y="1219088"/>
              <a:ext cx="355675" cy="35546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26"/>
            <p:cNvSpPr/>
            <p:nvPr/>
          </p:nvSpPr>
          <p:spPr>
            <a:xfrm flipV="1">
              <a:off x="266700" y="914400"/>
              <a:ext cx="431891" cy="43164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27"/>
            <p:cNvSpPr/>
            <p:nvPr/>
          </p:nvSpPr>
          <p:spPr>
            <a:xfrm flipV="1">
              <a:off x="609672" y="1066744"/>
              <a:ext cx="203243" cy="2031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Ctr="0"/>
          <a:lstStyle>
            <a:lvl1pPr algn="l">
              <a:defRPr sz="3600" b="0" cap="none" baseline="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3F8A-3C32-4634-B344-504721A67639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7BF1-3FCE-4D50-AA89-49FB9506A1D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Oval 76"/>
          <p:cNvSpPr/>
          <p:nvPr/>
        </p:nvSpPr>
        <p:spPr>
          <a:xfrm rot="6197586" flipV="1">
            <a:off x="7932738" y="5568950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Oval 79"/>
          <p:cNvSpPr/>
          <p:nvPr/>
        </p:nvSpPr>
        <p:spPr>
          <a:xfrm rot="6197586" flipV="1">
            <a:off x="8634413" y="4733925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Oval 80"/>
          <p:cNvSpPr/>
          <p:nvPr/>
        </p:nvSpPr>
        <p:spPr>
          <a:xfrm rot="6197586" flipV="1">
            <a:off x="8293100" y="495300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Oval 81"/>
          <p:cNvSpPr/>
          <p:nvPr/>
        </p:nvSpPr>
        <p:spPr>
          <a:xfrm rot="6197586" flipV="1">
            <a:off x="8513763" y="4976813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Oval 82"/>
          <p:cNvSpPr/>
          <p:nvPr/>
        </p:nvSpPr>
        <p:spPr>
          <a:xfrm rot="6197586" flipV="1">
            <a:off x="7856538" y="52959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Oval 83"/>
          <p:cNvSpPr/>
          <p:nvPr/>
        </p:nvSpPr>
        <p:spPr>
          <a:xfrm rot="6197586" flipV="1">
            <a:off x="200025" y="5915025"/>
            <a:ext cx="215900" cy="2159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Oval 84"/>
          <p:cNvSpPr/>
          <p:nvPr/>
        </p:nvSpPr>
        <p:spPr>
          <a:xfrm rot="6197586" flipV="1">
            <a:off x="7388225" y="5767388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Oval 85"/>
          <p:cNvSpPr/>
          <p:nvPr/>
        </p:nvSpPr>
        <p:spPr>
          <a:xfrm rot="6197586" flipV="1">
            <a:off x="7412038" y="60960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Oval 86"/>
          <p:cNvSpPr/>
          <p:nvPr/>
        </p:nvSpPr>
        <p:spPr>
          <a:xfrm rot="6197586" flipV="1">
            <a:off x="7639050" y="6462713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8" name="Oval 87"/>
          <p:cNvSpPr/>
          <p:nvPr/>
        </p:nvSpPr>
        <p:spPr>
          <a:xfrm rot="6197586" flipV="1">
            <a:off x="8607425" y="438467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9" name="Oval 88"/>
          <p:cNvSpPr/>
          <p:nvPr/>
        </p:nvSpPr>
        <p:spPr>
          <a:xfrm rot="6197586" flipV="1">
            <a:off x="7888288" y="6403975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0" name="Oval 89"/>
          <p:cNvSpPr/>
          <p:nvPr/>
        </p:nvSpPr>
        <p:spPr>
          <a:xfrm rot="6197586" flipV="1">
            <a:off x="8801100" y="4338638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1" name="Oval 90"/>
          <p:cNvSpPr/>
          <p:nvPr/>
        </p:nvSpPr>
        <p:spPr>
          <a:xfrm rot="6197586" flipV="1">
            <a:off x="8616950" y="445135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2" name="Oval 91"/>
          <p:cNvSpPr/>
          <p:nvPr/>
        </p:nvSpPr>
        <p:spPr>
          <a:xfrm rot="6197586" flipV="1">
            <a:off x="8558213" y="459422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3" name="Oval 94"/>
          <p:cNvSpPr/>
          <p:nvPr/>
        </p:nvSpPr>
        <p:spPr>
          <a:xfrm rot="6197586" flipV="1">
            <a:off x="242888" y="624205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4" name="Oval 95"/>
          <p:cNvSpPr/>
          <p:nvPr/>
        </p:nvSpPr>
        <p:spPr>
          <a:xfrm rot="6197586" flipV="1">
            <a:off x="436563" y="61960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5" name="Oval 96"/>
          <p:cNvSpPr/>
          <p:nvPr/>
        </p:nvSpPr>
        <p:spPr>
          <a:xfrm rot="6197586" flipV="1">
            <a:off x="254000" y="6308725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6" name="Oval 97"/>
          <p:cNvSpPr/>
          <p:nvPr/>
        </p:nvSpPr>
        <p:spPr>
          <a:xfrm rot="6197586" flipV="1">
            <a:off x="193675" y="6451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58B5C-B57E-4EDC-82F7-A57937C197AF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1664-853E-46CB-917F-0571CA59CFE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Oval 76"/>
          <p:cNvSpPr/>
          <p:nvPr/>
        </p:nvSpPr>
        <p:spPr>
          <a:xfrm rot="6197586" flipV="1">
            <a:off x="7932738" y="5568950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Oval 79"/>
          <p:cNvSpPr/>
          <p:nvPr/>
        </p:nvSpPr>
        <p:spPr>
          <a:xfrm rot="6197586" flipV="1">
            <a:off x="8634413" y="4733925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Oval 80"/>
          <p:cNvSpPr/>
          <p:nvPr/>
        </p:nvSpPr>
        <p:spPr>
          <a:xfrm rot="6197586" flipV="1">
            <a:off x="8293100" y="495300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Oval 81"/>
          <p:cNvSpPr/>
          <p:nvPr/>
        </p:nvSpPr>
        <p:spPr>
          <a:xfrm rot="6197586" flipV="1">
            <a:off x="8513763" y="4976813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Oval 82"/>
          <p:cNvSpPr/>
          <p:nvPr/>
        </p:nvSpPr>
        <p:spPr>
          <a:xfrm rot="6197586" flipV="1">
            <a:off x="7856538" y="52959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Oval 83"/>
          <p:cNvSpPr/>
          <p:nvPr/>
        </p:nvSpPr>
        <p:spPr>
          <a:xfrm rot="6197586" flipV="1">
            <a:off x="200025" y="5915025"/>
            <a:ext cx="215900" cy="2159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Oval 84"/>
          <p:cNvSpPr/>
          <p:nvPr/>
        </p:nvSpPr>
        <p:spPr>
          <a:xfrm rot="6197586" flipV="1">
            <a:off x="7388225" y="5767388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8" name="Oval 85"/>
          <p:cNvSpPr/>
          <p:nvPr/>
        </p:nvSpPr>
        <p:spPr>
          <a:xfrm rot="6197586" flipV="1">
            <a:off x="7412038" y="60960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9" name="Oval 86"/>
          <p:cNvSpPr/>
          <p:nvPr/>
        </p:nvSpPr>
        <p:spPr>
          <a:xfrm rot="6197586" flipV="1">
            <a:off x="7639050" y="6462713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0" name="Oval 87"/>
          <p:cNvSpPr/>
          <p:nvPr/>
        </p:nvSpPr>
        <p:spPr>
          <a:xfrm rot="6197586" flipV="1">
            <a:off x="8607425" y="438467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1" name="Oval 88"/>
          <p:cNvSpPr/>
          <p:nvPr/>
        </p:nvSpPr>
        <p:spPr>
          <a:xfrm rot="6197586" flipV="1">
            <a:off x="7888288" y="6403975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2" name="Oval 89"/>
          <p:cNvSpPr/>
          <p:nvPr/>
        </p:nvSpPr>
        <p:spPr>
          <a:xfrm rot="6197586" flipV="1">
            <a:off x="8801100" y="4338638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3" name="Oval 90"/>
          <p:cNvSpPr/>
          <p:nvPr/>
        </p:nvSpPr>
        <p:spPr>
          <a:xfrm rot="6197586" flipV="1">
            <a:off x="8616950" y="445135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4" name="Oval 91"/>
          <p:cNvSpPr/>
          <p:nvPr/>
        </p:nvSpPr>
        <p:spPr>
          <a:xfrm rot="6197586" flipV="1">
            <a:off x="8558213" y="459422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5" name="Oval 94"/>
          <p:cNvSpPr/>
          <p:nvPr/>
        </p:nvSpPr>
        <p:spPr>
          <a:xfrm rot="6197586" flipV="1">
            <a:off x="242888" y="624205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6" name="Oval 95"/>
          <p:cNvSpPr/>
          <p:nvPr/>
        </p:nvSpPr>
        <p:spPr>
          <a:xfrm rot="6197586" flipV="1">
            <a:off x="436563" y="61960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7" name="Oval 96"/>
          <p:cNvSpPr/>
          <p:nvPr/>
        </p:nvSpPr>
        <p:spPr>
          <a:xfrm rot="6197586" flipV="1">
            <a:off x="254000" y="6308725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8" name="Oval 97"/>
          <p:cNvSpPr/>
          <p:nvPr/>
        </p:nvSpPr>
        <p:spPr>
          <a:xfrm rot="6197586" flipV="1">
            <a:off x="193675" y="6451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08A93-E6F7-46D3-B78E-746EE9476D0D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4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0236C-B6F9-4255-AEB4-F13B95B4206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Oval 76"/>
          <p:cNvSpPr/>
          <p:nvPr/>
        </p:nvSpPr>
        <p:spPr>
          <a:xfrm rot="6197586" flipV="1">
            <a:off x="7932738" y="5568950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Oval 79"/>
          <p:cNvSpPr/>
          <p:nvPr/>
        </p:nvSpPr>
        <p:spPr>
          <a:xfrm rot="6197586" flipV="1">
            <a:off x="8634413" y="4733925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Oval 80"/>
          <p:cNvSpPr/>
          <p:nvPr/>
        </p:nvSpPr>
        <p:spPr>
          <a:xfrm rot="6197586" flipV="1">
            <a:off x="8293100" y="495300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Oval 81"/>
          <p:cNvSpPr/>
          <p:nvPr/>
        </p:nvSpPr>
        <p:spPr>
          <a:xfrm rot="6197586" flipV="1">
            <a:off x="8513763" y="4976813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Oval 82"/>
          <p:cNvSpPr/>
          <p:nvPr/>
        </p:nvSpPr>
        <p:spPr>
          <a:xfrm rot="6197586" flipV="1">
            <a:off x="7856538" y="52959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Oval 83"/>
          <p:cNvSpPr/>
          <p:nvPr/>
        </p:nvSpPr>
        <p:spPr>
          <a:xfrm rot="6197586" flipV="1">
            <a:off x="200025" y="5915025"/>
            <a:ext cx="215900" cy="2159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Oval 84"/>
          <p:cNvSpPr/>
          <p:nvPr/>
        </p:nvSpPr>
        <p:spPr>
          <a:xfrm rot="6197586" flipV="1">
            <a:off x="7388225" y="5767388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Oval 85"/>
          <p:cNvSpPr/>
          <p:nvPr/>
        </p:nvSpPr>
        <p:spPr>
          <a:xfrm rot="6197586" flipV="1">
            <a:off x="7412038" y="60960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Oval 86"/>
          <p:cNvSpPr/>
          <p:nvPr/>
        </p:nvSpPr>
        <p:spPr>
          <a:xfrm rot="6197586" flipV="1">
            <a:off x="7639050" y="6462713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Oval 87"/>
          <p:cNvSpPr/>
          <p:nvPr/>
        </p:nvSpPr>
        <p:spPr>
          <a:xfrm rot="6197586" flipV="1">
            <a:off x="8607425" y="438467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Oval 88"/>
          <p:cNvSpPr/>
          <p:nvPr/>
        </p:nvSpPr>
        <p:spPr>
          <a:xfrm rot="6197586" flipV="1">
            <a:off x="7888288" y="6403975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8" name="Oval 89"/>
          <p:cNvSpPr/>
          <p:nvPr/>
        </p:nvSpPr>
        <p:spPr>
          <a:xfrm rot="6197586" flipV="1">
            <a:off x="8801100" y="4338638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9" name="Oval 90"/>
          <p:cNvSpPr/>
          <p:nvPr/>
        </p:nvSpPr>
        <p:spPr>
          <a:xfrm rot="6197586" flipV="1">
            <a:off x="8616950" y="445135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0" name="Oval 91"/>
          <p:cNvSpPr/>
          <p:nvPr/>
        </p:nvSpPr>
        <p:spPr>
          <a:xfrm rot="6197586" flipV="1">
            <a:off x="8558213" y="459422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1" name="Oval 94"/>
          <p:cNvSpPr/>
          <p:nvPr/>
        </p:nvSpPr>
        <p:spPr>
          <a:xfrm rot="6197586" flipV="1">
            <a:off x="242888" y="624205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2" name="Oval 95"/>
          <p:cNvSpPr/>
          <p:nvPr/>
        </p:nvSpPr>
        <p:spPr>
          <a:xfrm rot="6197586" flipV="1">
            <a:off x="436563" y="61960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3" name="Oval 96"/>
          <p:cNvSpPr/>
          <p:nvPr/>
        </p:nvSpPr>
        <p:spPr>
          <a:xfrm rot="6197586" flipV="1">
            <a:off x="254000" y="6308725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4" name="Oval 97"/>
          <p:cNvSpPr/>
          <p:nvPr/>
        </p:nvSpPr>
        <p:spPr>
          <a:xfrm rot="6197586" flipV="1">
            <a:off x="193675" y="6451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5DDF-4311-489A-84A5-F51DFD031FCF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ACD9-BC46-437F-81DA-FE5B3C79F9F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Oval 76"/>
          <p:cNvSpPr/>
          <p:nvPr/>
        </p:nvSpPr>
        <p:spPr>
          <a:xfrm rot="6197586" flipV="1">
            <a:off x="7932738" y="5568950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Oval 79"/>
          <p:cNvSpPr/>
          <p:nvPr/>
        </p:nvSpPr>
        <p:spPr>
          <a:xfrm rot="6197586" flipV="1">
            <a:off x="8634413" y="4733925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Oval 80"/>
          <p:cNvSpPr/>
          <p:nvPr/>
        </p:nvSpPr>
        <p:spPr>
          <a:xfrm rot="6197586" flipV="1">
            <a:off x="8293100" y="495300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Oval 81"/>
          <p:cNvSpPr/>
          <p:nvPr/>
        </p:nvSpPr>
        <p:spPr>
          <a:xfrm rot="6197586" flipV="1">
            <a:off x="8513763" y="4976813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Oval 82"/>
          <p:cNvSpPr/>
          <p:nvPr/>
        </p:nvSpPr>
        <p:spPr>
          <a:xfrm rot="6197586" flipV="1">
            <a:off x="7856538" y="52959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Oval 83"/>
          <p:cNvSpPr/>
          <p:nvPr/>
        </p:nvSpPr>
        <p:spPr>
          <a:xfrm rot="6197586" flipV="1">
            <a:off x="200025" y="5915025"/>
            <a:ext cx="215900" cy="2159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Oval 84"/>
          <p:cNvSpPr/>
          <p:nvPr/>
        </p:nvSpPr>
        <p:spPr>
          <a:xfrm rot="6197586" flipV="1">
            <a:off x="7388225" y="5767388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Oval 85"/>
          <p:cNvSpPr/>
          <p:nvPr/>
        </p:nvSpPr>
        <p:spPr>
          <a:xfrm rot="6197586" flipV="1">
            <a:off x="7412038" y="60960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Oval 86"/>
          <p:cNvSpPr/>
          <p:nvPr/>
        </p:nvSpPr>
        <p:spPr>
          <a:xfrm rot="6197586" flipV="1">
            <a:off x="7639050" y="6462713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Oval 87"/>
          <p:cNvSpPr/>
          <p:nvPr/>
        </p:nvSpPr>
        <p:spPr>
          <a:xfrm rot="6197586" flipV="1">
            <a:off x="8607425" y="438467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Oval 88"/>
          <p:cNvSpPr/>
          <p:nvPr/>
        </p:nvSpPr>
        <p:spPr>
          <a:xfrm rot="6197586" flipV="1">
            <a:off x="7888288" y="6403975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Oval 89"/>
          <p:cNvSpPr/>
          <p:nvPr/>
        </p:nvSpPr>
        <p:spPr>
          <a:xfrm rot="6197586" flipV="1">
            <a:off x="8801100" y="4338638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8" name="Oval 90"/>
          <p:cNvSpPr/>
          <p:nvPr/>
        </p:nvSpPr>
        <p:spPr>
          <a:xfrm rot="6197586" flipV="1">
            <a:off x="8616950" y="445135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9" name="Oval 91"/>
          <p:cNvSpPr/>
          <p:nvPr/>
        </p:nvSpPr>
        <p:spPr>
          <a:xfrm rot="6197586" flipV="1">
            <a:off x="8558213" y="459422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0" name="Oval 94"/>
          <p:cNvSpPr/>
          <p:nvPr/>
        </p:nvSpPr>
        <p:spPr>
          <a:xfrm rot="6197586" flipV="1">
            <a:off x="242888" y="624205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1" name="Oval 95"/>
          <p:cNvSpPr/>
          <p:nvPr/>
        </p:nvSpPr>
        <p:spPr>
          <a:xfrm rot="6197586" flipV="1">
            <a:off x="436563" y="61960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2" name="Oval 96"/>
          <p:cNvSpPr/>
          <p:nvPr/>
        </p:nvSpPr>
        <p:spPr>
          <a:xfrm rot="6197586" flipV="1">
            <a:off x="254000" y="6308725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3" name="Oval 97"/>
          <p:cNvSpPr/>
          <p:nvPr/>
        </p:nvSpPr>
        <p:spPr>
          <a:xfrm rot="6197586" flipV="1">
            <a:off x="193675" y="6451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5E2E-2BCF-4A4B-8767-4725EC594B12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56613-7B3B-45BE-9F3E-D6FB444B513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695825" y="2133600"/>
            <a:ext cx="4448175" cy="4019550"/>
            <a:chOff x="4695702" y="2133600"/>
            <a:chExt cx="4448298" cy="4018808"/>
          </a:xfrm>
        </p:grpSpPr>
        <p:sp>
          <p:nvSpPr>
            <p:cNvPr id="6" name="Oval 9"/>
            <p:cNvSpPr/>
            <p:nvPr/>
          </p:nvSpPr>
          <p:spPr>
            <a:xfrm>
              <a:off x="4695702" y="5047712"/>
              <a:ext cx="1104931" cy="110469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10"/>
            <p:cNvSpPr/>
            <p:nvPr/>
          </p:nvSpPr>
          <p:spPr>
            <a:xfrm>
              <a:off x="7065906" y="4571550"/>
              <a:ext cx="858861" cy="8586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11"/>
            <p:cNvSpPr/>
            <p:nvPr/>
          </p:nvSpPr>
          <p:spPr>
            <a:xfrm>
              <a:off x="5340245" y="4895340"/>
              <a:ext cx="1043017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2"/>
            <p:cNvSpPr/>
            <p:nvPr/>
          </p:nvSpPr>
          <p:spPr>
            <a:xfrm>
              <a:off x="6694420" y="3047831"/>
              <a:ext cx="1839963" cy="184116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3"/>
            <p:cNvSpPr/>
            <p:nvPr/>
          </p:nvSpPr>
          <p:spPr>
            <a:xfrm>
              <a:off x="7916829" y="2133600"/>
              <a:ext cx="858861" cy="8586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4"/>
            <p:cNvSpPr/>
            <p:nvPr/>
          </p:nvSpPr>
          <p:spPr>
            <a:xfrm>
              <a:off x="7824752" y="2685948"/>
              <a:ext cx="1043016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5"/>
            <p:cNvSpPr/>
            <p:nvPr/>
          </p:nvSpPr>
          <p:spPr>
            <a:xfrm>
              <a:off x="8653449" y="2870064"/>
              <a:ext cx="490551" cy="4904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7"/>
            <p:cNvSpPr/>
            <p:nvPr/>
          </p:nvSpPr>
          <p:spPr>
            <a:xfrm>
              <a:off x="6551541" y="5120723"/>
              <a:ext cx="307984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9"/>
            <p:cNvSpPr/>
            <p:nvPr/>
          </p:nvSpPr>
          <p:spPr>
            <a:xfrm>
              <a:off x="6781735" y="5561967"/>
              <a:ext cx="306396" cy="30791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20"/>
            <p:cNvSpPr/>
            <p:nvPr/>
          </p:nvSpPr>
          <p:spPr>
            <a:xfrm>
              <a:off x="6705533" y="5181037"/>
              <a:ext cx="306396" cy="30791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21"/>
            <p:cNvSpPr/>
            <p:nvPr/>
          </p:nvSpPr>
          <p:spPr>
            <a:xfrm>
              <a:off x="7073843" y="5120723"/>
              <a:ext cx="306396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7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Oval 25"/>
          <p:cNvSpPr/>
          <p:nvPr/>
        </p:nvSpPr>
        <p:spPr>
          <a:xfrm>
            <a:off x="3319463" y="5148263"/>
            <a:ext cx="185737" cy="18573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Oval 23"/>
          <p:cNvSpPr/>
          <p:nvPr/>
        </p:nvSpPr>
        <p:spPr>
          <a:xfrm>
            <a:off x="3225800" y="5103813"/>
            <a:ext cx="185738" cy="18573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lIns="0" rIns="0"/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AD78F-F209-4D40-B3C4-39235B79C186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9A7D-37B1-4727-B513-A8017BD2314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églalap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33" name="Szöveg hely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F841D8B-4AA1-4479-AFC4-ACCF75701B0B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DE7DA2FC-9568-403B-AD7A-ECE36F73078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5" name="Téglalap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4970" r:id="rId2"/>
    <p:sldLayoutId id="2147485022" r:id="rId3"/>
    <p:sldLayoutId id="2147484969" r:id="rId4"/>
    <p:sldLayoutId id="2147485023" r:id="rId5"/>
    <p:sldLayoutId id="2147484968" r:id="rId6"/>
    <p:sldLayoutId id="2147485024" r:id="rId7"/>
    <p:sldLayoutId id="2147485025" r:id="rId8"/>
    <p:sldLayoutId id="2147485026" r:id="rId9"/>
    <p:sldLayoutId id="2147484967" r:id="rId10"/>
    <p:sldLayoutId id="21474849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825"/>
            <a:ext cx="6629400" cy="422433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E497DC-7A70-4176-92A6-C13B01DEBD45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450"/>
            <a:ext cx="2895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5507FC-A237-43AC-B0DD-1AA44F6EA7B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  <p:sldLayoutId id="21474850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rtl="0" eaLnBrk="0" fontAlgn="base" hangingPunct="0"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rtl="0" eaLnBrk="0" fontAlgn="base" hangingPunct="0">
        <a:spcBef>
          <a:spcPts val="1000"/>
        </a:spcBef>
        <a:spcAft>
          <a:spcPct val="0"/>
        </a:spcAft>
        <a:buFont typeface="Wingdings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rtl="0" eaLnBrk="0" fontAlgn="base" hangingPunct="0"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1000"/>
        </a:spcBef>
        <a:spcAft>
          <a:spcPct val="0"/>
        </a:spcAft>
        <a:buFont typeface="Wingdings" pitchFamily="2" charset="2"/>
        <a:buChar char="l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76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D13F4D-5798-41BE-BEA3-4391E7F8A966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2342FA-3985-4034-A995-684EE95B76C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45" r:id="rId1"/>
    <p:sldLayoutId id="2147485046" r:id="rId2"/>
    <p:sldLayoutId id="2147485047" r:id="rId3"/>
    <p:sldLayoutId id="214748504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040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088834C-9E92-43A4-A645-8F0F274D7206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363ED3B-5348-4AC4-A433-5DF8932C954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73" r:id="rId1"/>
    <p:sldLayoutId id="2147485074" r:id="rId2"/>
    <p:sldLayoutId id="2147485075" r:id="rId3"/>
    <p:sldLayoutId id="2147485076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316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5BDFB19-420E-4EEA-91DD-D600ACE36C1C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DEC6406-5A4B-4654-B07F-32FEB491629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4975" r:id="rId2"/>
    <p:sldLayoutId id="2147484974" r:id="rId3"/>
    <p:sldLayoutId id="2147484973" r:id="rId4"/>
    <p:sldLayoutId id="2147485028" r:id="rId5"/>
    <p:sldLayoutId id="2147485029" r:id="rId6"/>
    <p:sldLayoutId id="2147484972" r:id="rId7"/>
    <p:sldLayoutId id="2147484971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5606" name="Szöveg hely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B6EAE15-2274-48D7-9BDF-08DD6B48337D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90DE790-C4FC-4A77-BD58-131D1395865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4982" r:id="rId2"/>
    <p:sldLayoutId id="2147485031" r:id="rId3"/>
    <p:sldLayoutId id="2147484981" r:id="rId4"/>
    <p:sldLayoutId id="2147484980" r:id="rId5"/>
    <p:sldLayoutId id="2147484979" r:id="rId6"/>
    <p:sldLayoutId id="2147484978" r:id="rId7"/>
    <p:sldLayoutId id="2147484977" r:id="rId8"/>
    <p:sldLayoutId id="2147484976" r:id="rId9"/>
    <p:sldLayoutId id="214748503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orbel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4518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BF60AA02-7344-45E2-A467-AC981647480F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9B6A2E1F-A006-4A10-BD90-95B67E54661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  <p:sldLayoutId id="2147484990" r:id="rId2"/>
    <p:sldLayoutId id="2147485049" r:id="rId3"/>
    <p:sldLayoutId id="2147484989" r:id="rId4"/>
    <p:sldLayoutId id="2147484988" r:id="rId5"/>
    <p:sldLayoutId id="2147484987" r:id="rId6"/>
    <p:sldLayoutId id="2147484986" r:id="rId7"/>
    <p:sldLayoutId id="2147484985" r:id="rId8"/>
    <p:sldLayoutId id="2147485050" r:id="rId9"/>
    <p:sldLayoutId id="2147484984" r:id="rId10"/>
    <p:sldLayoutId id="2147484983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5300" b="1" kern="1200" dirty="0">
          <a:solidFill>
            <a:srgbClr val="171B73"/>
          </a:solidFill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300" b="1">
          <a:solidFill>
            <a:srgbClr val="171B73"/>
          </a:solidFill>
          <a:latin typeface="Bodoni MT" pitchFamily="18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1875" indent="-228600" algn="l" rtl="0" eaLnBrk="0" fontAlgn="base" hangingPunct="0">
        <a:spcBef>
          <a:spcPct val="20000"/>
        </a:spcBef>
        <a:spcAft>
          <a:spcPct val="0"/>
        </a:spcAft>
        <a:buClr>
          <a:srgbClr val="C43D1F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6988" indent="-228600" algn="l" rtl="0" eaLnBrk="0" fontAlgn="base" hangingPunct="0">
        <a:spcBef>
          <a:spcPct val="20000"/>
        </a:spcBef>
        <a:spcAft>
          <a:spcPct val="0"/>
        </a:spcAft>
        <a:buClr>
          <a:srgbClr val="B42469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7B309B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74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81726F-78ED-4239-97F0-96628E10D39E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575" y="6315075"/>
            <a:ext cx="1189038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83EE0E-66EF-4A96-9EE2-2EA3CBC2E2B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4995" r:id="rId4"/>
    <p:sldLayoutId id="2147485054" r:id="rId5"/>
    <p:sldLayoutId id="2147484994" r:id="rId6"/>
    <p:sldLayoutId id="2147485055" r:id="rId7"/>
    <p:sldLayoutId id="2147485056" r:id="rId8"/>
    <p:sldLayoutId id="2147484993" r:id="rId9"/>
    <p:sldLayoutId id="214748499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500"/>
        </a:spcBef>
        <a:spcAft>
          <a:spcPct val="0"/>
        </a:spcAft>
        <a:buClr>
          <a:srgbClr val="B77851"/>
        </a:buClr>
        <a:buSzPct val="85000"/>
        <a:buFont typeface="Wingdings 2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B6AD7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12"/>
          <p:cNvGrpSpPr>
            <a:grpSpLocks/>
          </p:cNvGrpSpPr>
          <p:nvPr/>
        </p:nvGrpSpPr>
        <p:grpSpPr bwMode="auto">
          <a:xfrm>
            <a:off x="0" y="1428750"/>
            <a:ext cx="9144000" cy="285750"/>
            <a:chOff x="0" y="1428736"/>
            <a:chExt cx="9144000" cy="2857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5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890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2963" y="1716088"/>
            <a:ext cx="8229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2250"/>
            <a:ext cx="1800225" cy="28575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A646DA-B50C-47DF-90F9-E4E86672CB5F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4275" y="6572250"/>
            <a:ext cx="2879725" cy="2857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1428750"/>
            <a:ext cx="809625" cy="28575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50000"/>
                  </a:schemeClr>
                </a:solidFill>
              </a:defRPr>
            </a:lvl1pPr>
          </a:lstStyle>
          <a:p>
            <a:pPr>
              <a:defRPr/>
            </a:pPr>
            <a:fld id="{27FB8CE8-31B2-48DB-B714-84E84E09304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963" y="282575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7" r:id="rId1"/>
    <p:sldLayoutId id="2147485001" r:id="rId2"/>
    <p:sldLayoutId id="2147485058" r:id="rId3"/>
    <p:sldLayoutId id="2147485000" r:id="rId4"/>
    <p:sldLayoutId id="2147484999" r:id="rId5"/>
    <p:sldLayoutId id="2147485059" r:id="rId6"/>
    <p:sldLayoutId id="2147485060" r:id="rId7"/>
    <p:sldLayoutId id="2147484998" r:id="rId8"/>
    <p:sldLayoutId id="2147484997" r:id="rId9"/>
    <p:sldLayoutId id="2147484996" r:id="rId10"/>
    <p:sldLayoutId id="21474850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effectLst>
            <a:outerShdw blurRad="50800" dist="50800" dir="18900000" algn="tl" rotWithShape="0">
              <a:schemeClr val="tx2"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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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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138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6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1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AA574527-010D-4171-A1C2-422332914F47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214E1481-81D5-40CF-AB86-AF9AE2CC441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09" r:id="rId2"/>
    <p:sldLayoutId id="2147485008" r:id="rId3"/>
    <p:sldLayoutId id="2147485007" r:id="rId4"/>
    <p:sldLayoutId id="2147485006" r:id="rId5"/>
    <p:sldLayoutId id="2147485005" r:id="rId6"/>
    <p:sldLayoutId id="2147485004" r:id="rId7"/>
    <p:sldLayoutId id="2147485063" r:id="rId8"/>
    <p:sldLayoutId id="2147485064" r:id="rId9"/>
    <p:sldLayoutId id="2147485003" r:id="rId10"/>
    <p:sldLayoutId id="2147485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367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13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D7EE8600-63DD-4112-A2B5-0BE8F1F6BE4F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2ECA70E8-AC94-4D3E-B1BB-5FF4B4B36D4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17" r:id="rId2"/>
    <p:sldLayoutId id="2147485016" r:id="rId3"/>
    <p:sldLayoutId id="2147485015" r:id="rId4"/>
    <p:sldLayoutId id="2147485014" r:id="rId5"/>
    <p:sldLayoutId id="2147485013" r:id="rId6"/>
    <p:sldLayoutId id="2147485012" r:id="rId7"/>
    <p:sldLayoutId id="2147485066" r:id="rId8"/>
    <p:sldLayoutId id="2147485067" r:id="rId9"/>
    <p:sldLayoutId id="2147485011" r:id="rId10"/>
    <p:sldLayoutId id="2147485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957" name="Szöveg helye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A9F2D13-2C40-4DEE-800B-069554EB1EB1}" type="datetimeFigureOut">
              <a:rPr lang="hu-HU"/>
              <a:pPr>
                <a:defRPr/>
              </a:pPr>
              <a:t>2011. 03. 06.</a:t>
            </a:fld>
            <a:endParaRPr lang="hu-HU" dirty="0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D9D605E-7F24-4860-926A-5196D007FD4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8" r:id="rId1"/>
    <p:sldLayoutId id="2147485069" r:id="rId2"/>
    <p:sldLayoutId id="2147485070" r:id="rId3"/>
    <p:sldLayoutId id="2147485020" r:id="rId4"/>
    <p:sldLayoutId id="2147485019" r:id="rId5"/>
    <p:sldLayoutId id="2147485071" r:id="rId6"/>
    <p:sldLayoutId id="2147485018" r:id="rId7"/>
    <p:sldLayoutId id="214748507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kulturkozpont.hu/csk/wp-content/uploads/2010/02/internet_class.jpg" TargetMode="External"/><Relationship Id="rId13" Type="http://schemas.openxmlformats.org/officeDocument/2006/relationships/hyperlink" Target="http://hu.wikipedia.org/wiki/Internet" TargetMode="External"/><Relationship Id="rId18" Type="http://schemas.openxmlformats.org/officeDocument/2006/relationships/image" Target="../media/image36.png"/><Relationship Id="rId3" Type="http://schemas.openxmlformats.org/officeDocument/2006/relationships/hyperlink" Target="http://marosvasarhelyi.info/wp-content/uploads/2010/10/email.jpg" TargetMode="External"/><Relationship Id="rId7" Type="http://schemas.openxmlformats.org/officeDocument/2006/relationships/hyperlink" Target="http://www.inczedy.hu/~szikszai/web/szentesi/Explorer/ilu_internet_2.jpg" TargetMode="External"/><Relationship Id="rId12" Type="http://schemas.openxmlformats.org/officeDocument/2006/relationships/hyperlink" Target="http://www.hirado.hu/Hirek/2009/03/~/media/News/Hirado/Hirek/2009/01/30/12/google_logo.jpg.ashx" TargetMode="External"/><Relationship Id="rId17" Type="http://schemas.openxmlformats.org/officeDocument/2006/relationships/hyperlink" Target="http://hu.wikipedia.org/wiki/Protokoll_(informatika)" TargetMode="External"/><Relationship Id="rId2" Type="http://schemas.openxmlformats.org/officeDocument/2006/relationships/hyperlink" Target="http://www.domotrans.com/images/email_icon.gif" TargetMode="External"/><Relationship Id="rId16" Type="http://schemas.openxmlformats.org/officeDocument/2006/relationships/hyperlink" Target="http://blog.namesztovszkizsolt.com/wp-content/uploads/2009/10/AzInternetFogalmaKialakulasEsFejlodesiIranyvonalai.pdf" TargetMode="External"/><Relationship Id="rId1" Type="http://schemas.openxmlformats.org/officeDocument/2006/relationships/slideLayout" Target="../slideLayouts/slideLayout79.xml"/><Relationship Id="rId6" Type="http://schemas.openxmlformats.org/officeDocument/2006/relationships/hyperlink" Target="http://einclusion.hu/wp-content/uploads/2010/03/how-to-use-the-internet.jpg" TargetMode="External"/><Relationship Id="rId11" Type="http://schemas.openxmlformats.org/officeDocument/2006/relationships/hyperlink" Target="http://m.blog.hu/hi/hirbase/image/Wikip%C3%A9dia_logo.png" TargetMode="External"/><Relationship Id="rId5" Type="http://schemas.openxmlformats.org/officeDocument/2006/relationships/hyperlink" Target="http://freestudio.hu/webftp/ftp.png" TargetMode="External"/><Relationship Id="rId15" Type="http://schemas.openxmlformats.org/officeDocument/2006/relationships/hyperlink" Target="http://www.ujhelyi.sulinet.hu/x3/c3/g_3.htm" TargetMode="External"/><Relationship Id="rId10" Type="http://schemas.openxmlformats.org/officeDocument/2006/relationships/hyperlink" Target="http://www.gazteoiartzun.net/wp-content/uploads/2006/12/internet%2001.jpg" TargetMode="External"/><Relationship Id="rId19" Type="http://schemas.openxmlformats.org/officeDocument/2006/relationships/image" Target="../media/image37.png"/><Relationship Id="rId4" Type="http://schemas.openxmlformats.org/officeDocument/2006/relationships/hyperlink" Target="http://blog.tarhely.eu/wp-content/uploads/2010/04/email.png" TargetMode="External"/><Relationship Id="rId9" Type="http://schemas.openxmlformats.org/officeDocument/2006/relationships/hyperlink" Target="http://lilwayneblog.files.wordpress.com/2009/12/msn.jpg" TargetMode="External"/><Relationship Id="rId14" Type="http://schemas.openxmlformats.org/officeDocument/2006/relationships/hyperlink" Target="http://www.inf.unideb.hu/~bodai/internet/internet_alapok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Alcím 2"/>
          <p:cNvSpPr>
            <a:spLocks noGrp="1"/>
          </p:cNvSpPr>
          <p:nvPr>
            <p:ph type="subTitle" idx="1"/>
          </p:nvPr>
        </p:nvSpPr>
        <p:spPr>
          <a:xfrm>
            <a:off x="1289050" y="5105400"/>
            <a:ext cx="7854950" cy="1752600"/>
          </a:xfrm>
        </p:spPr>
        <p:txBody>
          <a:bodyPr/>
          <a:lstStyle/>
          <a:p>
            <a:pPr algn="ctr" eaLnBrk="1" hangingPunct="1"/>
            <a:r>
              <a:rPr lang="hu-HU" sz="2400" smtClean="0">
                <a:solidFill>
                  <a:schemeClr val="tx1"/>
                </a:solidFill>
                <a:latin typeface="Monotype Corsiva" pitchFamily="66" charset="0"/>
              </a:rPr>
              <a:t>Készítette :</a:t>
            </a:r>
            <a:r>
              <a:rPr lang="hu-HU" sz="2400" smtClean="0">
                <a:solidFill>
                  <a:srgbClr val="C00000"/>
                </a:solidFill>
              </a:rPr>
              <a:t> </a:t>
            </a:r>
            <a:r>
              <a:rPr lang="hu-HU" sz="2400" smtClean="0">
                <a:solidFill>
                  <a:schemeClr val="tx1"/>
                </a:solidFill>
                <a:latin typeface="Agency FB" pitchFamily="34" charset="0"/>
              </a:rPr>
              <a:t>Szente Szilvia</a:t>
            </a:r>
          </a:p>
          <a:p>
            <a:pPr algn="ctr" eaLnBrk="1" hangingPunct="1"/>
            <a:r>
              <a:rPr lang="hu-HU" sz="2400" smtClean="0">
                <a:solidFill>
                  <a:schemeClr val="tx1"/>
                </a:solidFill>
                <a:latin typeface="Monotype Corsiva" pitchFamily="66" charset="0"/>
              </a:rPr>
              <a:t>Felkészítő tanár :</a:t>
            </a:r>
            <a:r>
              <a:rPr lang="hu-HU" sz="24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hu-HU" sz="2400" smtClean="0">
                <a:solidFill>
                  <a:schemeClr val="tx1"/>
                </a:solidFill>
                <a:latin typeface="Agency FB" pitchFamily="34" charset="0"/>
              </a:rPr>
              <a:t>Mgr</a:t>
            </a:r>
            <a:r>
              <a:rPr lang="hu-HU" sz="2400" smtClean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hu-HU" sz="2400" smtClean="0">
                <a:solidFill>
                  <a:schemeClr val="tx1"/>
                </a:solidFill>
                <a:latin typeface="Agency FB" pitchFamily="34" charset="0"/>
              </a:rPr>
              <a:t> Spek Krisztina</a:t>
            </a:r>
          </a:p>
          <a:p>
            <a:pPr algn="ctr" eaLnBrk="1" hangingPunct="1"/>
            <a:r>
              <a:rPr lang="hu-HU" sz="2400" smtClean="0">
                <a:solidFill>
                  <a:schemeClr val="tx1"/>
                </a:solidFill>
                <a:latin typeface="Monotype Corsiva" pitchFamily="66" charset="0"/>
              </a:rPr>
              <a:t>Iskola :</a:t>
            </a:r>
            <a:r>
              <a:rPr lang="hu-HU" sz="24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smtClean="0">
                <a:solidFill>
                  <a:schemeClr val="tx1"/>
                </a:solidFill>
                <a:latin typeface="Agency FB" pitchFamily="34" charset="0"/>
              </a:rPr>
              <a:t>Mag</a:t>
            </a:r>
            <a:r>
              <a:rPr lang="hu-HU" sz="2400" smtClean="0">
                <a:solidFill>
                  <a:schemeClr val="tx1"/>
                </a:solidFill>
                <a:latin typeface="Agency FB" pitchFamily="34" charset="0"/>
              </a:rPr>
              <a:t>yar Tannyelvű Magán Szakközépiskola, Gúta</a:t>
            </a:r>
          </a:p>
        </p:txBody>
      </p:sp>
      <p:sp>
        <p:nvSpPr>
          <p:cNvPr id="102404" name="WordArt 4"/>
          <p:cNvSpPr>
            <a:spLocks noChangeArrowheads="1" noChangeShapeType="1" noTextEdit="1"/>
          </p:cNvSpPr>
          <p:nvPr/>
        </p:nvSpPr>
        <p:spPr bwMode="auto">
          <a:xfrm>
            <a:off x="1908175" y="1125538"/>
            <a:ext cx="6553200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Elephant"/>
              </a:rPr>
              <a:t>AZ INTERNET ÁLTAL </a:t>
            </a:r>
          </a:p>
          <a:p>
            <a:pPr algn="ctr"/>
            <a:r>
              <a:rPr lang="sk-SK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Elephant"/>
              </a:rPr>
              <a:t>BIZTOSÍTOTT </a:t>
            </a:r>
          </a:p>
          <a:p>
            <a:pPr algn="ctr"/>
            <a:r>
              <a:rPr lang="sk-SK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Elephant"/>
              </a:rPr>
              <a:t>SZOLGÁLTATÁSOK </a:t>
            </a:r>
          </a:p>
          <a:p>
            <a:pPr algn="ctr"/>
            <a:r>
              <a:rPr lang="sk-SK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Elephant"/>
              </a:rPr>
              <a:t>( PROTOKOLLOK )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1024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32000">
              <a:schemeClr val="bg2">
                <a:lumMod val="50000"/>
              </a:schemeClr>
            </a:gs>
            <a:gs pos="78749">
              <a:schemeClr val="bg2">
                <a:lumMod val="50000"/>
              </a:schemeClr>
            </a:gs>
            <a:gs pos="54000">
              <a:schemeClr val="tx2">
                <a:lumMod val="25000"/>
              </a:schemeClr>
            </a:gs>
            <a:gs pos="100000">
              <a:schemeClr val="tx2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 noChangeArrowheads="1"/>
          </p:cNvPicPr>
          <p:nvPr/>
        </p:nvPicPr>
        <p:blipFill>
          <a:blip r:embed="rId2">
            <a:lum bright="52000" contrast="-70000"/>
          </a:blip>
          <a:srcRect/>
          <a:stretch>
            <a:fillRect/>
          </a:stretch>
        </p:blipFill>
        <p:spPr bwMode="auto">
          <a:xfrm>
            <a:off x="3535363" y="36513"/>
            <a:ext cx="5456237" cy="5870575"/>
          </a:xfrm>
          <a:prstGeom prst="rect">
            <a:avLst/>
          </a:prstGeom>
          <a:noFill/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03198" y="5403921"/>
            <a:ext cx="2010839" cy="13767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kercs vízszintesen 5"/>
          <p:cNvSpPr/>
          <p:nvPr/>
        </p:nvSpPr>
        <p:spPr>
          <a:xfrm rot="21065858">
            <a:off x="174625" y="290513"/>
            <a:ext cx="3252788" cy="199548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 rot="21039913">
            <a:off x="12546" y="787172"/>
            <a:ext cx="352839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Az internet történelme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779838" y="292100"/>
            <a:ext cx="4895850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u-HU" b="1">
                <a:latin typeface="Adobe Caslon Pro Bold"/>
              </a:rPr>
              <a:t>1968-ban  megjelent  egy szöveg arról,   </a:t>
            </a:r>
          </a:p>
          <a:p>
            <a:pPr marL="342900" indent="-342900"/>
            <a:r>
              <a:rPr lang="hu-HU" b="1">
                <a:latin typeface="Adobe Caslon Pro Bold"/>
              </a:rPr>
              <a:t>      hogy  hogyan lehetne  két számítógépet  on-line  kapcsolatteremtésre  összekapcsolni.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582988" y="1884363"/>
            <a:ext cx="5360987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hu-HU" b="1">
                <a:latin typeface="Adobe Caslon Pro Bold"/>
              </a:rPr>
              <a:t>Az 1960-as években  felmerült a </a:t>
            </a:r>
          </a:p>
          <a:p>
            <a:pPr marL="342900" indent="-342900"/>
            <a:r>
              <a:rPr lang="hu-HU" b="1">
                <a:latin typeface="Adobe Caslon Pro Bold"/>
              </a:rPr>
              <a:t>     számítógép-hálózat  szükségletessége.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79388" y="2924175"/>
            <a:ext cx="7940675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</a:pPr>
            <a:r>
              <a:rPr lang="hu-HU" b="1">
                <a:latin typeface="Adobe Garamond Pro Bold"/>
              </a:rPr>
              <a:t>Kialakítottak egy hálózati kommunikációs rendszert. Ezen az elven </a:t>
            </a:r>
          </a:p>
          <a:p>
            <a:pPr marL="342900" indent="-342900"/>
            <a:r>
              <a:rPr lang="hu-HU" b="1">
                <a:latin typeface="Adobe Garamond Pro Bold"/>
              </a:rPr>
              <a:t>     kezdett működni az ARPANET ( Advanced Research Projects Agency –network ) 1969-ben.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79388" y="3860800"/>
            <a:ext cx="8704262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4"/>
            </a:pPr>
            <a:r>
              <a:rPr lang="hu-HU" b="1">
                <a:latin typeface="Adobe Caslon Pro Bold"/>
              </a:rPr>
              <a:t>Katonai  felhasználásokon  kívül  kutatásokra  is  szolgált.  Használták  </a:t>
            </a:r>
          </a:p>
          <a:p>
            <a:pPr marL="342900" indent="-342900"/>
            <a:r>
              <a:rPr lang="hu-HU" b="1">
                <a:latin typeface="Adobe Caslon Pro Bold"/>
              </a:rPr>
              <a:t>     elektronikus levelezésre,  fájlok  cseréjére…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0" y="4724400"/>
            <a:ext cx="694848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5"/>
            </a:pPr>
            <a:r>
              <a:rPr lang="hu-HU" sz="2000" b="1">
                <a:latin typeface="Adobe Caslon Pro Bold"/>
              </a:rPr>
              <a:t>A  rendszer  folyamatosan  tökéletesedett  és  bővült  </a:t>
            </a:r>
          </a:p>
          <a:p>
            <a:pPr marL="342900" indent="-342900"/>
            <a:r>
              <a:rPr lang="hu-HU" sz="2000" b="1">
                <a:latin typeface="Adobe Caslon Pro Bold"/>
              </a:rPr>
              <a:t>    egyetemek,  állami szervezetek  felvételével.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82550" y="5708650"/>
            <a:ext cx="6202363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6"/>
            </a:pPr>
            <a:r>
              <a:rPr lang="hu-HU" b="1">
                <a:latin typeface="Adobe Caslon Pro Bold"/>
              </a:rPr>
              <a:t>1983-ban  az  ARPANET-ből  MILNET lett ( Military </a:t>
            </a:r>
          </a:p>
          <a:p>
            <a:pPr marL="342900" indent="-342900"/>
            <a:r>
              <a:rPr lang="hu-HU" b="1">
                <a:latin typeface="Adobe Caslon Pro Bold"/>
              </a:rPr>
              <a:t>      Network ),  majd megszületett  a  mai  fogalmak  szerint  az  INETRNET.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rgbClr val="FF66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320710" y="192648"/>
            <a:ext cx="1573599" cy="1164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684213" y="1628775"/>
            <a:ext cx="7272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>
                <a:latin typeface="Adobe Caslon Pro Bold"/>
              </a:rPr>
              <a:t>Kb. 4 milliárdan  használják  különböző  célokra .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916238" y="2924175"/>
            <a:ext cx="575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>
                <a:latin typeface="Adobe Caslon Pro Bold"/>
              </a:rPr>
              <a:t>Teljesen nyitott és rugalmas  rendszer.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2195513" y="4221163"/>
            <a:ext cx="612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latin typeface="Adobe Caslon Pro Bold"/>
              </a:rPr>
              <a:t>Bárki készíthet honlapot.</a:t>
            </a:r>
            <a:r>
              <a:rPr lang="hu-HU">
                <a:solidFill>
                  <a:srgbClr val="7030A0"/>
                </a:solidFill>
                <a:latin typeface="Adobe Caslon Pro Bold"/>
              </a:rPr>
              <a:t>  </a:t>
            </a: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323850" y="5445125"/>
            <a:ext cx="8705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>
                <a:latin typeface="Adobe Caslon Pro Bold"/>
              </a:rPr>
              <a:t>Az interneten rengeteg lexikont, közösségi oldalt,  információ keresésére  szolgáló  oldalt találhatunk. </a:t>
            </a:r>
          </a:p>
        </p:txBody>
      </p:sp>
      <p:pic>
        <p:nvPicPr>
          <p:cNvPr id="160780" name="Kép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49513"/>
            <a:ext cx="22336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84" name="WordArt 16"/>
          <p:cNvSpPr>
            <a:spLocks noChangeArrowheads="1" noChangeShapeType="1" noTextEdit="1"/>
          </p:cNvSpPr>
          <p:nvPr/>
        </p:nvSpPr>
        <p:spPr bwMode="auto">
          <a:xfrm>
            <a:off x="1635125" y="476250"/>
            <a:ext cx="5097463" cy="65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 Black"/>
              </a:rPr>
              <a:t>Az internet ma</a:t>
            </a:r>
          </a:p>
        </p:txBody>
      </p:sp>
      <p:pic>
        <p:nvPicPr>
          <p:cNvPr id="160786" name="Kép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573463"/>
            <a:ext cx="22336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0000"/>
            </a:gs>
            <a:gs pos="17000">
              <a:srgbClr val="FF1000"/>
            </a:gs>
            <a:gs pos="39000">
              <a:srgbClr val="FFC000"/>
            </a:gs>
            <a:gs pos="64000">
              <a:srgbClr val="C3B700"/>
            </a:gs>
            <a:gs pos="84000">
              <a:srgbClr val="009900"/>
            </a:gs>
            <a:gs pos="100000">
              <a:srgbClr val="0099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zövegdoboz 2"/>
          <p:cNvSpPr txBox="1">
            <a:spLocks noChangeArrowheads="1"/>
          </p:cNvSpPr>
          <p:nvPr/>
        </p:nvSpPr>
        <p:spPr bwMode="auto">
          <a:xfrm>
            <a:off x="0" y="1341438"/>
            <a:ext cx="882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>
                <a:latin typeface="Adobe Caslon Pro Bold"/>
              </a:rPr>
              <a:t>L</a:t>
            </a:r>
            <a:r>
              <a:rPr lang="en-US" sz="2000" b="1">
                <a:latin typeface="Adobe Caslon Pro Bold"/>
              </a:rPr>
              <a:t>eírja, hogy</a:t>
            </a:r>
            <a:r>
              <a:rPr lang="hu-HU" sz="2000" b="1">
                <a:latin typeface="Adobe Caslon Pro Bold"/>
              </a:rPr>
              <a:t> </a:t>
            </a:r>
            <a:r>
              <a:rPr lang="en-US" sz="2000" b="1">
                <a:latin typeface="Adobe Caslon Pro Bold"/>
              </a:rPr>
              <a:t> a </a:t>
            </a:r>
            <a:r>
              <a:rPr lang="hu-HU" sz="2000" b="1">
                <a:latin typeface="Adobe Caslon Pro Bold"/>
              </a:rPr>
              <a:t> </a:t>
            </a:r>
            <a:r>
              <a:rPr lang="en-US" sz="2000" b="1">
                <a:latin typeface="Adobe Caslon Pro Bold"/>
              </a:rPr>
              <a:t>hálózat</a:t>
            </a:r>
            <a:r>
              <a:rPr lang="hu-HU" sz="2000" b="1">
                <a:latin typeface="Adobe Caslon Pro Bold"/>
              </a:rPr>
              <a:t> </a:t>
            </a:r>
            <a:r>
              <a:rPr lang="en-US" sz="2000" b="1">
                <a:latin typeface="Adobe Caslon Pro Bold"/>
              </a:rPr>
              <a:t> résztvevői </a:t>
            </a:r>
            <a:r>
              <a:rPr lang="hu-HU" sz="2000" b="1">
                <a:latin typeface="Adobe Caslon Pro Bold"/>
              </a:rPr>
              <a:t> </a:t>
            </a:r>
            <a:r>
              <a:rPr lang="en-US" sz="2000" b="1">
                <a:latin typeface="Adobe Caslon Pro Bold"/>
              </a:rPr>
              <a:t>miképp </a:t>
            </a:r>
            <a:r>
              <a:rPr lang="hu-HU" sz="2000" b="1">
                <a:latin typeface="Adobe Caslon Pro Bold"/>
              </a:rPr>
              <a:t> </a:t>
            </a:r>
            <a:r>
              <a:rPr lang="en-US" sz="2000" b="1">
                <a:latin typeface="Adobe Caslon Pro Bold"/>
              </a:rPr>
              <a:t>tudnak</a:t>
            </a:r>
            <a:r>
              <a:rPr lang="hu-HU" sz="2000" b="1">
                <a:latin typeface="Adobe Caslon Pro Bold"/>
              </a:rPr>
              <a:t> </a:t>
            </a:r>
            <a:r>
              <a:rPr lang="en-US" sz="2000" b="1">
                <a:latin typeface="Adobe Caslon Pro Bold"/>
              </a:rPr>
              <a:t> egymással </a:t>
            </a:r>
            <a:r>
              <a:rPr lang="hu-HU" sz="2000" b="1">
                <a:latin typeface="Adobe Caslon Pro Bold"/>
              </a:rPr>
              <a:t> </a:t>
            </a:r>
            <a:r>
              <a:rPr lang="en-US" sz="2000" b="1">
                <a:latin typeface="Adobe Caslon Pro Bold"/>
              </a:rPr>
              <a:t>kommunikálni</a:t>
            </a:r>
            <a:r>
              <a:rPr lang="hu-HU" sz="2000" b="1">
                <a:latin typeface="Adobe Caslon Pro Bold"/>
              </a:rPr>
              <a:t>.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0" y="2133600"/>
            <a:ext cx="37480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Adobe Caslon Pro Bold"/>
              </a:rPr>
              <a:t>Vannak </a:t>
            </a:r>
            <a:r>
              <a:rPr lang="hu-HU" b="1">
                <a:latin typeface="Adobe Caslon Pro Bold"/>
              </a:rPr>
              <a:t> </a:t>
            </a:r>
            <a:r>
              <a:rPr lang="en-US" b="1">
                <a:latin typeface="Adobe Caslon Pro Bold"/>
              </a:rPr>
              <a:t>olyan </a:t>
            </a:r>
            <a:r>
              <a:rPr lang="hu-HU" b="1">
                <a:latin typeface="Adobe Caslon Pro Bold"/>
              </a:rPr>
              <a:t> </a:t>
            </a:r>
            <a:r>
              <a:rPr lang="en-US" b="1">
                <a:latin typeface="Adobe Caslon Pro Bold"/>
              </a:rPr>
              <a:t>protokollok, melyek</a:t>
            </a:r>
            <a:r>
              <a:rPr lang="hu-HU" b="1">
                <a:latin typeface="Adobe Caslon Pro Bold"/>
              </a:rPr>
              <a:t> </a:t>
            </a:r>
            <a:r>
              <a:rPr lang="en-US" b="1">
                <a:latin typeface="Adobe Caslon Pro Bold"/>
              </a:rPr>
              <a:t> minden</a:t>
            </a:r>
            <a:r>
              <a:rPr lang="hu-HU" b="1">
                <a:latin typeface="Adobe Caslon Pro Bold"/>
              </a:rPr>
              <a:t> </a:t>
            </a:r>
            <a:r>
              <a:rPr lang="en-US" b="1">
                <a:latin typeface="Adobe Caslon Pro Bold"/>
              </a:rPr>
              <a:t> apró </a:t>
            </a:r>
            <a:r>
              <a:rPr lang="hu-HU" b="1">
                <a:latin typeface="Adobe Caslon Pro Bold"/>
              </a:rPr>
              <a:t> </a:t>
            </a:r>
            <a:r>
              <a:rPr lang="en-US" b="1">
                <a:latin typeface="Adobe Caslon Pro Bold"/>
              </a:rPr>
              <a:t>részletet</a:t>
            </a:r>
            <a:r>
              <a:rPr lang="hu-HU" b="1">
                <a:latin typeface="Adobe Caslon Pro Bold"/>
              </a:rPr>
              <a:t> </a:t>
            </a:r>
            <a:r>
              <a:rPr lang="en-US" b="1">
                <a:latin typeface="Adobe Caslon Pro Bold"/>
              </a:rPr>
              <a:t> definiálnak (például ATM)</a:t>
            </a:r>
            <a:r>
              <a:rPr lang="hu-HU" b="1">
                <a:latin typeface="Adobe Caslon Pro Bold"/>
              </a:rPr>
              <a:t>.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0" y="3352800"/>
            <a:ext cx="3132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latin typeface="Adobe Caslon Pro Bold"/>
              </a:rPr>
              <a:t>V</a:t>
            </a:r>
            <a:r>
              <a:rPr lang="en-US" b="1">
                <a:latin typeface="Adobe Caslon Pro Bold"/>
              </a:rPr>
              <a:t>annak, </a:t>
            </a:r>
            <a:r>
              <a:rPr lang="hu-HU" b="1">
                <a:latin typeface="Adobe Caslon Pro Bold"/>
              </a:rPr>
              <a:t> </a:t>
            </a:r>
            <a:r>
              <a:rPr lang="en-US" b="1">
                <a:latin typeface="Adobe Caslon Pro Bold"/>
              </a:rPr>
              <a:t>amelyek </a:t>
            </a:r>
            <a:r>
              <a:rPr lang="hu-HU" b="1">
                <a:latin typeface="Adobe Caslon Pro Bold"/>
              </a:rPr>
              <a:t> </a:t>
            </a:r>
            <a:r>
              <a:rPr lang="en-US" b="1">
                <a:latin typeface="Adobe Caslon Pro Bold"/>
              </a:rPr>
              <a:t>sok </a:t>
            </a:r>
            <a:r>
              <a:rPr lang="hu-HU" b="1">
                <a:latin typeface="Adobe Caslon Pro Bold"/>
              </a:rPr>
              <a:t> </a:t>
            </a:r>
            <a:r>
              <a:rPr lang="en-US" b="1">
                <a:latin typeface="Adobe Caslon Pro Bold"/>
              </a:rPr>
              <a:t>technikai </a:t>
            </a:r>
            <a:r>
              <a:rPr lang="hu-HU" b="1">
                <a:latin typeface="Adobe Caslon Pro Bold"/>
              </a:rPr>
              <a:t> </a:t>
            </a:r>
            <a:r>
              <a:rPr lang="en-US" b="1">
                <a:latin typeface="Adobe Caslon Pro Bold"/>
              </a:rPr>
              <a:t>kérdést</a:t>
            </a:r>
            <a:r>
              <a:rPr lang="hu-HU" b="1">
                <a:latin typeface="Adobe Caslon Pro Bold"/>
              </a:rPr>
              <a:t> </a:t>
            </a:r>
            <a:r>
              <a:rPr lang="en-US" b="1">
                <a:latin typeface="Adobe Caslon Pro Bold"/>
              </a:rPr>
              <a:t> nyitva hagynak</a:t>
            </a:r>
            <a:r>
              <a:rPr lang="hu-HU" b="1">
                <a:latin typeface="Adobe Caslon Pro Bold"/>
              </a:rPr>
              <a:t>.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6516688" y="5113338"/>
            <a:ext cx="21605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b="1">
                <a:latin typeface="Adobe Caslon Pro Bold"/>
              </a:rPr>
              <a:t>Előnyei  a rugalmasság.</a:t>
            </a:r>
            <a:endParaRPr lang="hu-HU" b="1">
              <a:latin typeface="Adobe Caslon Pro Bold"/>
            </a:endParaRPr>
          </a:p>
          <a:p>
            <a:endParaRPr lang="hu-HU" b="1"/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5435600" y="2182813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b="1">
                <a:latin typeface="Adobe Caslon Pro Bold"/>
              </a:rPr>
              <a:t>Főleg  a  távközlésre jellemzőek.</a:t>
            </a:r>
            <a:endParaRPr lang="hu-HU" b="1"/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2755900" y="5287963"/>
            <a:ext cx="3040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b="1">
                <a:latin typeface="Adobe Caslon Pro Bold"/>
              </a:rPr>
              <a:t>A kommunikációt informatikai oldalról  közelítőkre jellemző.</a:t>
            </a:r>
            <a:endParaRPr lang="hu-HU" b="1"/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5724525" y="3197225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b="1">
                <a:latin typeface="Adobe Caslon Pro Bold"/>
              </a:rPr>
              <a:t>Előnye  a  jó kompatibilitás.</a:t>
            </a:r>
            <a:endParaRPr lang="hu-HU" b="1"/>
          </a:p>
        </p:txBody>
      </p:sp>
      <p:sp>
        <p:nvSpPr>
          <p:cNvPr id="25" name="Téglalap 24"/>
          <p:cNvSpPr/>
          <p:nvPr/>
        </p:nvSpPr>
        <p:spPr>
          <a:xfrm>
            <a:off x="1346384" y="242138"/>
            <a:ext cx="6897440" cy="10218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adley Hand ITC" pitchFamily="66" charset="0"/>
              </a:rPr>
              <a:t>IP –</a:t>
            </a:r>
            <a:r>
              <a:rPr lang="hu-HU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adley Hand ITC" pitchFamily="66" charset="0"/>
              </a:rPr>
              <a:t>Internet</a:t>
            </a:r>
            <a:r>
              <a:rPr lang="hu-H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hu-HU" sz="5400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adley Hand ITC" pitchFamily="66" charset="0"/>
              </a:rPr>
              <a:t>Protocoll</a:t>
            </a:r>
            <a:r>
              <a:rPr lang="hu-HU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adley Hand ITC" pitchFamily="66" charset="0"/>
              </a:rPr>
              <a:t> -</a:t>
            </a:r>
            <a:r>
              <a:rPr lang="hu-H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endParaRPr lang="hu-HU" sz="5400" b="1" dirty="0">
              <a:solidFill>
                <a:srgbClr val="A50021"/>
              </a:solidFill>
              <a:latin typeface="Bradley Hand ITC" pitchFamily="66" charset="0"/>
            </a:endParaRP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9098" y="4933043"/>
            <a:ext cx="1808646" cy="1251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1809" name="Line 17"/>
          <p:cNvSpPr>
            <a:spLocks noChangeShapeType="1"/>
          </p:cNvSpPr>
          <p:nvPr/>
        </p:nvSpPr>
        <p:spPr bwMode="auto">
          <a:xfrm>
            <a:off x="2987675" y="3860800"/>
            <a:ext cx="3529013" cy="12239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>
            <a:off x="2987675" y="3860800"/>
            <a:ext cx="1152525" cy="12969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61811" name="Line 19"/>
          <p:cNvSpPr>
            <a:spLocks noChangeShapeType="1"/>
          </p:cNvSpPr>
          <p:nvPr/>
        </p:nvSpPr>
        <p:spPr bwMode="auto">
          <a:xfrm>
            <a:off x="3492500" y="2349500"/>
            <a:ext cx="2232025" cy="12239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61812" name="Line 20"/>
          <p:cNvSpPr>
            <a:spLocks noChangeShapeType="1"/>
          </p:cNvSpPr>
          <p:nvPr/>
        </p:nvSpPr>
        <p:spPr bwMode="auto">
          <a:xfrm>
            <a:off x="3492500" y="2349500"/>
            <a:ext cx="1800225" cy="142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260350" y="166688"/>
            <a:ext cx="604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latin typeface="Adobe Caslon Pro Bold"/>
              </a:rPr>
              <a:t>1. Mit  jelent  az  Internetworking   System  ???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4751388" y="3500438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CC0099"/>
                </a:solidFill>
                <a:latin typeface="Adobe Caslon Pro Bold"/>
              </a:rPr>
              <a:t>1. </a:t>
            </a:r>
            <a:r>
              <a:rPr lang="hu-HU" sz="1600" b="1">
                <a:solidFill>
                  <a:srgbClr val="CC0099"/>
                </a:solidFill>
                <a:latin typeface="Adobe Caslon Pro Bold"/>
              </a:rPr>
              <a:t>Számítógépes hálózatok világhálózata.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66700" y="690563"/>
            <a:ext cx="6105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latin typeface="Adobe Caslon Pro Bold"/>
              </a:rPr>
              <a:t>2. Milyen  3 csoportra osztjuk fel a hearchiát  ???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3851275" y="4097338"/>
            <a:ext cx="540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CC0099"/>
                </a:solidFill>
                <a:latin typeface="Adobe Caslon Pro Bold"/>
              </a:rPr>
              <a:t>2. </a:t>
            </a:r>
            <a:r>
              <a:rPr lang="hu-HU" sz="1600" b="1">
                <a:solidFill>
                  <a:srgbClr val="CC0099"/>
                </a:solidFill>
                <a:latin typeface="Adobe Caslon Pro Bold"/>
              </a:rPr>
              <a:t>Gerinchálózatok, tranzithálózatok, véghálózatok. </a:t>
            </a: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273050" y="1185863"/>
            <a:ext cx="460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latin typeface="Adobe Caslon Pro Bold"/>
              </a:rPr>
              <a:t>3. Mire használjuk a modemet ???</a:t>
            </a: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39750" y="4508500"/>
            <a:ext cx="552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CC0099"/>
                </a:solidFill>
                <a:latin typeface="Adobe Caslon Pro Bold"/>
              </a:rPr>
              <a:t>3. </a:t>
            </a:r>
            <a:r>
              <a:rPr lang="hu-HU" sz="1600" b="1">
                <a:solidFill>
                  <a:srgbClr val="CC0099"/>
                </a:solidFill>
                <a:latin typeface="Adobe Caslon Pro Bold"/>
              </a:rPr>
              <a:t>Segítségével működik az internet.</a:t>
            </a:r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261938" y="1719263"/>
            <a:ext cx="6110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latin typeface="Adobe Caslon Pro Bold"/>
              </a:rPr>
              <a:t>4. Milyen igényekre tesz szert az internet ???</a:t>
            </a:r>
          </a:p>
        </p:txBody>
      </p:sp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493713" y="4941888"/>
            <a:ext cx="83359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solidFill>
                  <a:srgbClr val="CC0099"/>
                </a:solidFill>
                <a:latin typeface="Adobe Caslon Pro Bold"/>
              </a:rPr>
              <a:t>4. </a:t>
            </a:r>
            <a:r>
              <a:rPr lang="sk-SK" sz="1600" b="1">
                <a:solidFill>
                  <a:srgbClr val="CC0099"/>
                </a:solidFill>
                <a:latin typeface="Adobe Caslon Pro Bold"/>
              </a:rPr>
              <a:t>Egyéni -,csoportos  beszélgetésekre</a:t>
            </a:r>
            <a:r>
              <a:rPr lang="hu-HU" sz="1600" b="1">
                <a:solidFill>
                  <a:srgbClr val="CC0099"/>
                </a:solidFill>
                <a:latin typeface="Adobe Caslon Pro Bold"/>
              </a:rPr>
              <a:t>, </a:t>
            </a:r>
            <a:r>
              <a:rPr lang="sk-SK" sz="1600" b="1">
                <a:solidFill>
                  <a:srgbClr val="CC0099"/>
                </a:solidFill>
                <a:latin typeface="Adobe Caslon Pro Bold"/>
              </a:rPr>
              <a:t>információk  keresésére,  szórakozásra , </a:t>
            </a:r>
          </a:p>
          <a:p>
            <a:r>
              <a:rPr lang="sk-SK" sz="1600" b="1">
                <a:solidFill>
                  <a:srgbClr val="CC0099"/>
                </a:solidFill>
                <a:latin typeface="Adobe Caslon Pro Bold"/>
              </a:rPr>
              <a:t>     üzleti alkalmazásokra,</a:t>
            </a:r>
            <a:r>
              <a:rPr lang="hu-HU" sz="1600" b="1">
                <a:solidFill>
                  <a:srgbClr val="CC0099"/>
                </a:solidFill>
                <a:latin typeface="Adobe Caslon Pro Bold"/>
              </a:rPr>
              <a:t> </a:t>
            </a:r>
            <a:r>
              <a:rPr lang="sk-SK" sz="1600" b="1">
                <a:solidFill>
                  <a:srgbClr val="CC0099"/>
                </a:solidFill>
                <a:latin typeface="Adobe Caslon Pro Bold"/>
              </a:rPr>
              <a:t>egyéb szolgáltatásokra.</a:t>
            </a:r>
            <a:endParaRPr lang="hu-HU" sz="1600" b="1">
              <a:solidFill>
                <a:srgbClr val="CC0099"/>
              </a:solidFill>
            </a:endParaRPr>
          </a:p>
        </p:txBody>
      </p: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260350" y="2192338"/>
            <a:ext cx="331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latin typeface="Adobe Caslon Pro Bold"/>
              </a:rPr>
              <a:t>5. Mi az internet őse ???</a:t>
            </a:r>
          </a:p>
        </p:txBody>
      </p: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5219700" y="5805488"/>
            <a:ext cx="331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CC0099"/>
                </a:solidFill>
                <a:latin typeface="Adobe Caslon Pro Bold"/>
              </a:rPr>
              <a:t>5. </a:t>
            </a:r>
            <a:r>
              <a:rPr lang="hu-HU" sz="1600" b="1">
                <a:solidFill>
                  <a:srgbClr val="CC0099"/>
                </a:solidFill>
                <a:latin typeface="Adobe Caslon Pro Bold"/>
              </a:rPr>
              <a:t>ARPAnet</a:t>
            </a:r>
            <a:r>
              <a:rPr lang="hu-HU" sz="1600" b="1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260350" y="2725738"/>
            <a:ext cx="438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latin typeface="Adobe Caslon Pro Bold"/>
              </a:rPr>
              <a:t>6. Mi jellemző a távközlésre ???</a:t>
            </a:r>
          </a:p>
        </p:txBody>
      </p:sp>
      <p:sp>
        <p:nvSpPr>
          <p:cNvPr id="14" name="Szövegdoboz 13"/>
          <p:cNvSpPr txBox="1">
            <a:spLocks noChangeArrowheads="1"/>
          </p:cNvSpPr>
          <p:nvPr/>
        </p:nvSpPr>
        <p:spPr bwMode="auto">
          <a:xfrm>
            <a:off x="4572000" y="6489700"/>
            <a:ext cx="431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CC0099"/>
                </a:solidFill>
                <a:latin typeface="Adobe Caslon Pro Bold"/>
              </a:rPr>
              <a:t>6. </a:t>
            </a:r>
            <a:r>
              <a:rPr lang="hu-HU" sz="1600" b="1">
                <a:solidFill>
                  <a:srgbClr val="CC0099"/>
                </a:solidFill>
                <a:latin typeface="Adobe Caslon Pro Bold"/>
              </a:rPr>
              <a:t>Az IP ( Internet Protocoll )</a:t>
            </a:r>
          </a:p>
        </p:txBody>
      </p:sp>
      <p:sp>
        <p:nvSpPr>
          <p:cNvPr id="162834" name="WordArt 18"/>
          <p:cNvSpPr>
            <a:spLocks noChangeArrowheads="1" noChangeShapeType="1" noTextEdit="1"/>
          </p:cNvSpPr>
          <p:nvPr/>
        </p:nvSpPr>
        <p:spPr bwMode="auto">
          <a:xfrm rot="-354369">
            <a:off x="2179638" y="2473325"/>
            <a:ext cx="5054600" cy="1662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3278"/>
              </a:avLst>
            </a:prstTxWarp>
          </a:bodyPr>
          <a:lstStyle/>
          <a:p>
            <a:pPr algn="ctr"/>
            <a:r>
              <a:rPr lang="sk-SK" sz="3600" kern="10"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latin typeface="Arial Black"/>
              </a:rPr>
              <a:t>Törd a fejed!</a:t>
            </a:r>
          </a:p>
        </p:txBody>
      </p:sp>
      <p:pic>
        <p:nvPicPr>
          <p:cNvPr id="16283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1802">
            <a:off x="6877050" y="188913"/>
            <a:ext cx="12668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52379" y="2807841"/>
            <a:ext cx="84176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Köszönöm a figyelmet !!!</a:t>
            </a:r>
            <a:endParaRPr lang="hu-H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638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149725"/>
            <a:ext cx="28082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3"/>
            <a:ext cx="28082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0825" y="908050"/>
            <a:ext cx="6911975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2"/>
              </a:rPr>
              <a:t>http://www.domotrans.com/images/email_icon.gif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r>
              <a:rPr lang="hu-HU" sz="1100" dirty="0">
                <a:latin typeface="Adobe Caslon Pro Bold" pitchFamily="18" charset="0"/>
              </a:rPr>
              <a:t> </a:t>
            </a:r>
          </a:p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3"/>
              </a:rPr>
              <a:t>http://marosvasarhelyi.info/wp-content/uploads/2010/10/email.jpg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r>
              <a:rPr lang="hu-HU" sz="1100" dirty="0">
                <a:latin typeface="Adobe Caslon Pro Bold" pitchFamily="18" charset="0"/>
              </a:rPr>
              <a:t> </a:t>
            </a:r>
          </a:p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4"/>
              </a:rPr>
              <a:t>http://blog.tarhely.eu/wp-content/uploads/2010/04/email.png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r>
              <a:rPr lang="hu-HU" sz="1100" dirty="0">
                <a:latin typeface="Adobe Caslon Pro Bold" pitchFamily="18" charset="0"/>
              </a:rPr>
              <a:t> </a:t>
            </a:r>
          </a:p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5"/>
              </a:rPr>
              <a:t>http://freestudio.hu/webftp/ftp.png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r>
              <a:rPr lang="hu-HU" sz="1100" dirty="0">
                <a:latin typeface="Adobe Caslon Pro Bold" pitchFamily="18" charset="0"/>
              </a:rPr>
              <a:t> </a:t>
            </a:r>
          </a:p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6"/>
              </a:rPr>
              <a:t>http://einclusion.hu/wp-content/uploads/2010/03/how-to-use-the-internet.jpg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r>
              <a:rPr lang="hu-HU" sz="1100" dirty="0">
                <a:latin typeface="Adobe Caslon Pro Bold" pitchFamily="18" charset="0"/>
              </a:rPr>
              <a:t> </a:t>
            </a:r>
          </a:p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7"/>
              </a:rPr>
              <a:t>http://www.inczedy.hu/~szikszai/web/szentesi/Explorer/ilu_internet_2.jpg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r>
              <a:rPr lang="hu-HU" sz="1100" dirty="0">
                <a:latin typeface="Adobe Caslon Pro Bold" pitchFamily="18" charset="0"/>
              </a:rPr>
              <a:t> </a:t>
            </a:r>
          </a:p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8"/>
              </a:rPr>
              <a:t>http://kulturkozpont.hu/csk/wp-content/uploads/2010/02/internet_class.jpg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r>
              <a:rPr lang="hu-HU" sz="1100" dirty="0">
                <a:latin typeface="Adobe Caslon Pro Bold" pitchFamily="18" charset="0"/>
              </a:rPr>
              <a:t> </a:t>
            </a:r>
          </a:p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9"/>
              </a:rPr>
              <a:t>http://lilwayneblog.files.wordpress.com/2009/12/msn.jpg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r>
              <a:rPr lang="hu-HU" sz="1100" dirty="0">
                <a:latin typeface="Adobe Caslon Pro Bold" pitchFamily="18" charset="0"/>
              </a:rPr>
              <a:t> </a:t>
            </a:r>
          </a:p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10"/>
              </a:rPr>
              <a:t>http://www.gazteoiartzun.net/wp-content/uploads/2006/12/internet%2001.jpg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r>
              <a:rPr lang="hu-HU" sz="1100" dirty="0">
                <a:latin typeface="Adobe Caslon Pro Bold" pitchFamily="18" charset="0"/>
              </a:rPr>
              <a:t> </a:t>
            </a:r>
          </a:p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11"/>
              </a:rPr>
              <a:t>http://m.blog.hu/hi/hirbase/image/Wikip%C3%A9dia_logo.png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r>
              <a:rPr lang="hu-HU" sz="1100" dirty="0">
                <a:latin typeface="Adobe Caslon Pro Bold" pitchFamily="18" charset="0"/>
              </a:rPr>
              <a:t> </a:t>
            </a:r>
          </a:p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12"/>
              </a:rPr>
              <a:t>http://www.hirado.hu/Hirek/2009/03/~/media/News/Hirado/Hirek/2009/01/30/12/google_logo.jpg.ashx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endParaRPr lang="hu-HU" sz="1100" dirty="0">
              <a:latin typeface="Adobe Caslon Pro Bold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43213" y="4792663"/>
            <a:ext cx="6127750" cy="2065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13"/>
              </a:rPr>
              <a:t>http://hu.wikipedia.org/wiki/Internet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r>
              <a:rPr lang="hu-HU" sz="1100" dirty="0">
                <a:latin typeface="Adobe Caslon Pro Bold" pitchFamily="18" charset="0"/>
              </a:rPr>
              <a:t> </a:t>
            </a:r>
          </a:p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14"/>
              </a:rPr>
              <a:t>http://www.inf.unideb.hu/~bodai/internet/internet_alapok.html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r>
              <a:rPr lang="hu-HU" sz="1100" dirty="0">
                <a:latin typeface="Adobe Caslon Pro Bold" pitchFamily="18" charset="0"/>
              </a:rPr>
              <a:t> </a:t>
            </a:r>
          </a:p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15"/>
              </a:rPr>
              <a:t>http://www.ujhelyi.sulinet.hu/x3/c3/g_3.htm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r>
              <a:rPr lang="hu-HU" sz="1100" dirty="0">
                <a:latin typeface="Adobe Caslon Pro Bold" pitchFamily="18" charset="0"/>
              </a:rPr>
              <a:t> </a:t>
            </a:r>
          </a:p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16"/>
              </a:rPr>
              <a:t>http://blog.namesztovszkizsolt.com/wp-content/uploads/2009/10/AzInternetFogalmaKialakulasEsFejlodesiIranyvonalai.pdf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r>
              <a:rPr lang="hu-HU" sz="1100" dirty="0">
                <a:latin typeface="Adobe Caslon Pro Bold" pitchFamily="18" charset="0"/>
              </a:rPr>
              <a:t> </a:t>
            </a:r>
          </a:p>
          <a:p>
            <a:pPr>
              <a:defRPr/>
            </a:pPr>
            <a:r>
              <a:rPr lang="hu-HU" sz="1100" u="sng" dirty="0">
                <a:latin typeface="Adobe Caslon Pro Bold" pitchFamily="18" charset="0"/>
                <a:hlinkClick r:id="rId17"/>
              </a:rPr>
              <a:t>http://hu.wikipedia.org/wiki/Protokoll_%28informatika%29</a:t>
            </a:r>
            <a:endParaRPr lang="hu-HU" sz="1100" dirty="0">
              <a:latin typeface="Adobe Caslon Pro Bold" pitchFamily="18" charset="0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164868" name="WordArt 4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5905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</a:rPr>
              <a:t>Felhasznált irodalom</a:t>
            </a:r>
          </a:p>
        </p:txBody>
      </p:sp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505931">
            <a:off x="7380288" y="1916113"/>
            <a:ext cx="1524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-567705">
            <a:off x="755650" y="5013325"/>
            <a:ext cx="1524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Tartalom helye 9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11613"/>
            <a:ext cx="44450" cy="42862"/>
          </a:xfrm>
        </p:spPr>
      </p:pic>
      <p:sp>
        <p:nvSpPr>
          <p:cNvPr id="5" name="Felhő 4"/>
          <p:cNvSpPr/>
          <p:nvPr/>
        </p:nvSpPr>
        <p:spPr>
          <a:xfrm flipH="1">
            <a:off x="90028" y="86227"/>
            <a:ext cx="3588886" cy="2106954"/>
          </a:xfrm>
          <a:prstGeom prst="cloudCallou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303" y="360823"/>
            <a:ext cx="3816424" cy="1200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600" b="1" dirty="0">
                <a:ln w="1778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dobe Caslon Pro Bold" pitchFamily="18" charset="0"/>
              </a:rPr>
              <a:t>Mi az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600" b="1" dirty="0">
                <a:ln w="1778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dobe Caslon Pro Bold" pitchFamily="18" charset="0"/>
              </a:rPr>
              <a:t>internet ??? </a:t>
            </a:r>
          </a:p>
        </p:txBody>
      </p:sp>
      <p:sp>
        <p:nvSpPr>
          <p:cNvPr id="103431" name="Szövegdoboz 6"/>
          <p:cNvSpPr txBox="1">
            <a:spLocks noChangeArrowheads="1"/>
          </p:cNvSpPr>
          <p:nvPr/>
        </p:nvSpPr>
        <p:spPr bwMode="auto">
          <a:xfrm>
            <a:off x="4356100" y="549275"/>
            <a:ext cx="3746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000" b="1" u="sng">
                <a:latin typeface="Trebuchet MS" pitchFamily="34" charset="0"/>
              </a:rPr>
              <a:t>- Internetworking System</a:t>
            </a:r>
            <a:r>
              <a:rPr lang="hu-HU" sz="2000" b="1">
                <a:latin typeface="Trebuchet MS" pitchFamily="34" charset="0"/>
              </a:rPr>
              <a:t> – </a:t>
            </a:r>
          </a:p>
          <a:p>
            <a:pPr algn="ctr"/>
            <a:r>
              <a:rPr lang="hu-HU" sz="2000" b="1">
                <a:latin typeface="Adobe Caslon Pro Bold"/>
              </a:rPr>
              <a:t>Vagyis  a  számítógépes  hálózatok világhálózata.</a:t>
            </a:r>
            <a:endParaRPr lang="sk-SK" sz="2000" b="1">
              <a:latin typeface="Adobe Caslon Pro Bold"/>
            </a:endParaRPr>
          </a:p>
        </p:txBody>
      </p:sp>
      <p:sp>
        <p:nvSpPr>
          <p:cNvPr id="13" name="Szaggatott nyíl jobbra 12"/>
          <p:cNvSpPr/>
          <p:nvPr/>
        </p:nvSpPr>
        <p:spPr>
          <a:xfrm rot="20996706">
            <a:off x="3798888" y="1485900"/>
            <a:ext cx="560387" cy="3365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0" y="3213100"/>
            <a:ext cx="37925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r>
              <a:rPr lang="hu-HU" sz="2400" b="1">
                <a:latin typeface="Adobe Caslon Pro Bold"/>
              </a:rPr>
              <a:t>Az internet kifejezése nemzetközileg ismert szó.</a:t>
            </a: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504825" y="5589588"/>
            <a:ext cx="75961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r>
              <a:rPr lang="sk-SK" b="1">
                <a:latin typeface="Adobe Caslon Pro Bold"/>
              </a:rPr>
              <a:t>Az internet nem  fizikai hálózat, hanem  annak  módja,  ahogy  az egymástól  különböző  hálózatokat összekötik, hogy  egymással kommunikálni  tudjanak.</a:t>
            </a:r>
            <a:endParaRPr lang="hu-HU" b="1">
              <a:latin typeface="Adobe Caslon Pro Bold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13347" y="2125872"/>
            <a:ext cx="3863906" cy="3054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0000"/>
            </a:gs>
            <a:gs pos="62000">
              <a:srgbClr val="FFFF00"/>
            </a:gs>
            <a:gs pos="83000">
              <a:srgbClr val="FFFF00"/>
            </a:gs>
            <a:gs pos="23000">
              <a:srgbClr val="FF0066"/>
            </a:gs>
            <a:gs pos="91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églalap 1"/>
          <p:cNvSpPr>
            <a:spLocks noChangeArrowheads="1"/>
          </p:cNvSpPr>
          <p:nvPr/>
        </p:nvSpPr>
        <p:spPr bwMode="auto">
          <a:xfrm>
            <a:off x="1116013" y="1196975"/>
            <a:ext cx="7200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000" b="1">
                <a:solidFill>
                  <a:srgbClr val="0000FF"/>
                </a:solidFill>
                <a:latin typeface="Adobe Caslon Pro Bold"/>
              </a:rPr>
              <a:t>Az Internetre különböző  méretű és kiterjedésű hálózatok  kapcsolódnak  több szinten.</a:t>
            </a:r>
            <a:endParaRPr lang="hu-HU" sz="2000" b="1">
              <a:solidFill>
                <a:srgbClr val="0000FF"/>
              </a:solidFill>
              <a:latin typeface="Adobe Caslon Pro Bold"/>
            </a:endParaRPr>
          </a:p>
        </p:txBody>
      </p:sp>
      <p:sp>
        <p:nvSpPr>
          <p:cNvPr id="153603" name="Téglalap 3"/>
          <p:cNvSpPr>
            <a:spLocks noChangeArrowheads="1"/>
          </p:cNvSpPr>
          <p:nvPr/>
        </p:nvSpPr>
        <p:spPr bwMode="auto">
          <a:xfrm>
            <a:off x="755650" y="2276475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 i="1">
                <a:solidFill>
                  <a:srgbClr val="0000FF"/>
                </a:solidFill>
                <a:latin typeface="Adobe Caslon Pro Bold"/>
              </a:rPr>
              <a:t>Gerinchálózatok</a:t>
            </a:r>
            <a:r>
              <a:rPr lang="hu-HU" b="1">
                <a:solidFill>
                  <a:srgbClr val="0000FF"/>
                </a:solidFill>
                <a:latin typeface="Adobe Caslon Pro Bold"/>
              </a:rPr>
              <a:t> : általában erre a feladatra szakosodott cégek üzemeltetik.</a:t>
            </a:r>
          </a:p>
        </p:txBody>
      </p:sp>
      <p:sp>
        <p:nvSpPr>
          <p:cNvPr id="153604" name="Téglalap 4"/>
          <p:cNvSpPr>
            <a:spLocks noChangeArrowheads="1"/>
          </p:cNvSpPr>
          <p:nvPr/>
        </p:nvSpPr>
        <p:spPr bwMode="auto">
          <a:xfrm>
            <a:off x="900113" y="371633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 i="1">
                <a:solidFill>
                  <a:srgbClr val="0000FF"/>
                </a:solidFill>
                <a:latin typeface="Adobe Caslon Pro Bold"/>
              </a:rPr>
              <a:t>Tranzithálózatok</a:t>
            </a:r>
            <a:r>
              <a:rPr lang="hu-HU" b="1">
                <a:solidFill>
                  <a:srgbClr val="0000FF"/>
                </a:solidFill>
                <a:latin typeface="Adobe Caslon Pro Bold"/>
              </a:rPr>
              <a:t> : városi  hálózat,  helyi  intézetek  hálózatait  köti össze.</a:t>
            </a:r>
          </a:p>
        </p:txBody>
      </p:sp>
      <p:sp>
        <p:nvSpPr>
          <p:cNvPr id="6" name="Téglalap 5"/>
          <p:cNvSpPr/>
          <p:nvPr/>
        </p:nvSpPr>
        <p:spPr>
          <a:xfrm>
            <a:off x="868363" y="4797425"/>
            <a:ext cx="5738812" cy="1465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endParaRPr lang="hu-HU" b="1">
              <a:solidFill>
                <a:srgbClr val="003300"/>
              </a:solidFill>
              <a:latin typeface="Adobe Caslon Pro Bold"/>
            </a:endParaRPr>
          </a:p>
          <a:p>
            <a:pPr marL="342900" indent="-342900" algn="ctr"/>
            <a:r>
              <a:rPr lang="hu-HU" b="1" i="1">
                <a:solidFill>
                  <a:srgbClr val="0000FF"/>
                </a:solidFill>
                <a:latin typeface="Adobe Caslon Pro Bold"/>
              </a:rPr>
              <a:t>Véghálózatok</a:t>
            </a:r>
            <a:r>
              <a:rPr lang="hu-HU" b="1">
                <a:solidFill>
                  <a:srgbClr val="0000FF"/>
                </a:solidFill>
                <a:latin typeface="Adobe Caslon Pro Bold"/>
              </a:rPr>
              <a:t> : egyes  intézmények helyi hálózatai.</a:t>
            </a:r>
          </a:p>
          <a:p>
            <a:pPr marL="342900" indent="-342900" algn="ctr"/>
            <a:r>
              <a:rPr lang="hu-HU" b="1">
                <a:solidFill>
                  <a:srgbClr val="0000FF"/>
                </a:solidFill>
                <a:latin typeface="Adobe Caslon Pro Bold"/>
              </a:rPr>
              <a:t>Az otthoni  </a:t>
            </a:r>
            <a:r>
              <a:rPr lang="sk-SK" b="1">
                <a:solidFill>
                  <a:srgbClr val="0000FF"/>
                </a:solidFill>
                <a:latin typeface="Adobe Caslon Pro Bold"/>
              </a:rPr>
              <a:t>számítógépek csak  internet-szolgáltatón  keresztül  kapcsolódhatnak az Internetre</a:t>
            </a:r>
            <a:r>
              <a:rPr lang="hu-HU" b="1">
                <a:solidFill>
                  <a:srgbClr val="0000FF"/>
                </a:solidFill>
                <a:latin typeface="Adobe Caslon Pro Bold"/>
              </a:rPr>
              <a:t>.</a:t>
            </a:r>
          </a:p>
        </p:txBody>
      </p:sp>
      <p:sp>
        <p:nvSpPr>
          <p:cNvPr id="7" name="Vágott nyíl jobbra 6"/>
          <p:cNvSpPr/>
          <p:nvPr/>
        </p:nvSpPr>
        <p:spPr>
          <a:xfrm>
            <a:off x="179388" y="2492375"/>
            <a:ext cx="504825" cy="152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Vágott nyíl jobbra 7"/>
          <p:cNvSpPr/>
          <p:nvPr/>
        </p:nvSpPr>
        <p:spPr>
          <a:xfrm>
            <a:off x="250825" y="3789363"/>
            <a:ext cx="503238" cy="152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Vágott nyíl jobbra 8"/>
          <p:cNvSpPr/>
          <p:nvPr/>
        </p:nvSpPr>
        <p:spPr>
          <a:xfrm>
            <a:off x="250825" y="5229225"/>
            <a:ext cx="504825" cy="152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84044" y="1982587"/>
            <a:ext cx="3384376" cy="289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10" name="WordArt 10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45370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Hierarchia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sz="39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fajta internet csatlakozást különböztetünk meg :</a:t>
            </a:r>
            <a:r>
              <a:rPr lang="hu-HU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4450" name="Tartalom helye 2"/>
          <p:cNvSpPr>
            <a:spLocks noGrp="1"/>
          </p:cNvSpPr>
          <p:nvPr>
            <p:ph idx="1"/>
          </p:nvPr>
        </p:nvSpPr>
        <p:spPr>
          <a:xfrm>
            <a:off x="1042988" y="1674813"/>
            <a:ext cx="7704137" cy="5183187"/>
          </a:xfrm>
        </p:spPr>
        <p:txBody>
          <a:bodyPr/>
          <a:lstStyle/>
          <a:p>
            <a:pPr eaLnBrk="1" hangingPunct="1"/>
            <a:r>
              <a:rPr lang="hu-HU" sz="2800" b="1" i="1" smtClean="0">
                <a:latin typeface="Adobe Caslon Pro Bold"/>
              </a:rPr>
              <a:t>ADSL </a:t>
            </a:r>
            <a:r>
              <a:rPr lang="hu-HU" sz="2400" b="1" i="1" smtClean="0">
                <a:latin typeface="Adobe Caslon Pro Bold"/>
              </a:rPr>
              <a:t>( Asymmetrical Digital Subscriber</a:t>
            </a:r>
            <a:r>
              <a:rPr lang="hu-HU" sz="2800" b="1" i="1" smtClean="0">
                <a:latin typeface="Adobe Caslon Pro Bold"/>
              </a:rPr>
              <a:t> </a:t>
            </a:r>
            <a:r>
              <a:rPr lang="hu-HU" sz="2400" b="1" i="1" smtClean="0">
                <a:latin typeface="Adobe Caslon Pro Bold"/>
              </a:rPr>
              <a:t>Line ) :</a:t>
            </a:r>
            <a:r>
              <a:rPr lang="hu-HU" sz="2800" b="1" i="1" smtClean="0">
                <a:latin typeface="Adobe Caslon Pro Bold"/>
              </a:rPr>
              <a:t> </a:t>
            </a:r>
            <a:r>
              <a:rPr lang="hu-HU" sz="2000" b="1" smtClean="0">
                <a:latin typeface="Adobe Caslon Pro Bold"/>
              </a:rPr>
              <a:t>technológián  alapuló  szolgáltatás.</a:t>
            </a:r>
          </a:p>
          <a:p>
            <a:pPr eaLnBrk="1" hangingPunct="1">
              <a:buFont typeface="Wingdings 2" pitchFamily="18" charset="2"/>
              <a:buNone/>
            </a:pPr>
            <a:endParaRPr lang="hu-HU" sz="2000" b="1" smtClean="0">
              <a:latin typeface="Adobe Caslon Pro Bold"/>
            </a:endParaRPr>
          </a:p>
          <a:p>
            <a:pPr eaLnBrk="1" hangingPunct="1"/>
            <a:r>
              <a:rPr lang="hu-HU" sz="2800" b="1" i="1" smtClean="0">
                <a:latin typeface="Adobe Caslon Pro Bold"/>
                <a:ea typeface="Aharoni"/>
                <a:cs typeface="Aharoni"/>
              </a:rPr>
              <a:t>Modem </a:t>
            </a:r>
            <a:r>
              <a:rPr lang="hu-HU" sz="2800" b="1" i="1" smtClean="0">
                <a:latin typeface="Adobe Caslon Pro Bold"/>
              </a:rPr>
              <a:t>:</a:t>
            </a:r>
            <a:r>
              <a:rPr lang="hu-HU" sz="2800" b="1" smtClean="0"/>
              <a:t> </a:t>
            </a:r>
            <a:r>
              <a:rPr lang="hu-HU" sz="2000" b="1" smtClean="0">
                <a:latin typeface="Adobe Caslon Pro Bold"/>
              </a:rPr>
              <a:t>eszköz  segítségével  működik az internet.</a:t>
            </a:r>
          </a:p>
          <a:p>
            <a:pPr eaLnBrk="1" hangingPunct="1"/>
            <a:endParaRPr lang="hu-HU" sz="2000" b="1" smtClean="0">
              <a:latin typeface="Adobe Caslon Pro Bold"/>
            </a:endParaRPr>
          </a:p>
          <a:p>
            <a:pPr eaLnBrk="1" hangingPunct="1"/>
            <a:r>
              <a:rPr lang="hu-HU" sz="2800" b="1" i="1" smtClean="0">
                <a:latin typeface="Adobe Caslon Pro Bold"/>
                <a:ea typeface="Aharoni"/>
                <a:cs typeface="Aharoni"/>
              </a:rPr>
              <a:t>Kábelnet : </a:t>
            </a:r>
            <a:r>
              <a:rPr lang="hu-HU" sz="2000" b="1" smtClean="0">
                <a:latin typeface="Adobe Caslon Pro Bold"/>
              </a:rPr>
              <a:t>kábeltelevíziós  hálózat felhasználásával  valósul  meg  az internetcsatlakozás.</a:t>
            </a:r>
          </a:p>
          <a:p>
            <a:pPr eaLnBrk="1" hangingPunct="1"/>
            <a:endParaRPr lang="hu-HU" sz="2000" b="1" smtClean="0">
              <a:latin typeface="Adobe Caslon Pro Bold"/>
            </a:endParaRPr>
          </a:p>
          <a:p>
            <a:pPr eaLnBrk="1" hangingPunct="1"/>
            <a:r>
              <a:rPr lang="hu-HU" sz="2800" b="1" i="1" smtClean="0">
                <a:latin typeface="Adobe Caslon Pro Bold"/>
              </a:rPr>
              <a:t>Mobilnet :</a:t>
            </a:r>
            <a:r>
              <a:rPr lang="hu-HU" b="1" smtClean="0"/>
              <a:t> </a:t>
            </a:r>
            <a:r>
              <a:rPr lang="hu-HU" sz="2000" b="1" smtClean="0">
                <a:latin typeface="Adobe Caslon Pro Bold"/>
              </a:rPr>
              <a:t>Wi-Fi ( Wireless Fidelity ) – vezeték nélküli hálózat .</a:t>
            </a: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7580">
            <a:off x="7885113" y="188913"/>
            <a:ext cx="107791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44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179">
              <a:schemeClr val="bg1"/>
            </a:gs>
            <a:gs pos="80000">
              <a:srgbClr val="00B0F0"/>
            </a:gs>
            <a:gs pos="6667">
              <a:srgbClr val="D1B205"/>
            </a:gs>
            <a:gs pos="25829">
              <a:srgbClr val="93A812"/>
            </a:gs>
            <a:gs pos="18780">
              <a:srgbClr val="AAAC0D"/>
            </a:gs>
            <a:gs pos="0">
              <a:schemeClr val="accent6"/>
            </a:gs>
            <a:gs pos="60000">
              <a:srgbClr val="0070C0"/>
            </a:gs>
            <a:gs pos="100000">
              <a:srgbClr val="0B12A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23" y="836712"/>
            <a:ext cx="4248472" cy="4412704"/>
          </a:xfrm>
          <a:solidFill>
            <a:schemeClr val="bg2">
              <a:lumMod val="50000"/>
              <a:alpha val="20000"/>
            </a:schemeClr>
          </a:solidFill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k-SK" sz="1800" dirty="0" smtClean="0">
                <a:latin typeface="Adobe Caslon Pro Bold" pitchFamily="18" charset="0"/>
              </a:rPr>
              <a:t> </a:t>
            </a:r>
            <a:r>
              <a:rPr lang="sk-SK" sz="1800" dirty="0" smtClean="0">
                <a:solidFill>
                  <a:schemeClr val="bg1"/>
                </a:solidFill>
                <a:latin typeface="Adobe Caslon Pro Bold" pitchFamily="18" charset="0"/>
              </a:rPr>
              <a:t>Az </a:t>
            </a:r>
            <a:r>
              <a:rPr lang="sk-SK" sz="1800" dirty="0">
                <a:solidFill>
                  <a:schemeClr val="bg1"/>
                </a:solidFill>
                <a:latin typeface="Adobe Caslon Pro Bold" pitchFamily="18" charset="0"/>
              </a:rPr>
              <a:t>Internet a felhasználók számára lehetõvé teszi a hálózaton levõ számítógépek legkülönfélébb szolgáltatásainak igénybevételét, amelyek például a felhasználók szempontjából csoportosítva a következõk lehetnek: </a:t>
            </a:r>
            <a:endParaRPr lang="hu-HU" sz="1800" dirty="0">
              <a:solidFill>
                <a:schemeClr val="bg1"/>
              </a:solidFill>
              <a:latin typeface="Adobe Caslon Pro Bold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u-HU" sz="1800" dirty="0">
              <a:latin typeface="Adobe Caslon Pro Bold" pitchFamily="18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3707904" y="116632"/>
            <a:ext cx="5256584" cy="6480720"/>
          </a:xfrm>
          <a:solidFill>
            <a:schemeClr val="bg2">
              <a:lumMod val="75000"/>
              <a:alpha val="20000"/>
            </a:schemeClr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1800" dirty="0">
                <a:effectLst/>
                <a:latin typeface="Adobe Caslon Pro Bold" pitchFamily="18" charset="0"/>
              </a:rPr>
              <a:t>egyéni vagy csoportos </a:t>
            </a:r>
            <a:r>
              <a:rPr lang="sk-SK" sz="1800" dirty="0" smtClean="0">
                <a:effectLst/>
                <a:latin typeface="Adobe Caslon Pro Bold" pitchFamily="18" charset="0"/>
              </a:rPr>
              <a:t>beszélgetés</a:t>
            </a:r>
            <a:endParaRPr lang="hu-HU" sz="1800" dirty="0">
              <a:effectLst/>
              <a:latin typeface="Adobe Caslon Pro Bold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k-SK" sz="1800" dirty="0">
                <a:effectLst/>
                <a:latin typeface="Adobe Caslon Pro Bold" pitchFamily="18" charset="0"/>
              </a:rPr>
              <a:t>információk keresése, lekérdezése, megjelenítése adott témában (pl. közhasznú </a:t>
            </a:r>
            <a:r>
              <a:rPr lang="sk-SK" sz="1800" dirty="0" smtClean="0">
                <a:effectLst/>
                <a:latin typeface="Adobe Caslon Pro Bold" pitchFamily="18" charset="0"/>
              </a:rPr>
              <a:t>információk,könyvtári szolgáltatások)</a:t>
            </a:r>
            <a:endParaRPr lang="hu-HU" sz="1800" dirty="0">
              <a:effectLst/>
              <a:latin typeface="Adobe Caslon Pro Bold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k-SK" sz="1800" dirty="0" smtClean="0">
                <a:effectLst/>
                <a:latin typeface="Adobe Caslon Pro Bold" pitchFamily="18" charset="0"/>
              </a:rPr>
              <a:t>fájlok </a:t>
            </a:r>
            <a:r>
              <a:rPr lang="sk-SK" sz="1800" dirty="0">
                <a:effectLst/>
                <a:latin typeface="Adobe Caslon Pro Bold" pitchFamily="18" charset="0"/>
              </a:rPr>
              <a:t>(képek, klipek, programok, stb.) letöltése</a:t>
            </a:r>
            <a:endParaRPr lang="hu-HU" sz="1800" dirty="0">
              <a:effectLst/>
              <a:latin typeface="Adobe Caslon Pro Bold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k-SK" sz="1800" dirty="0">
                <a:effectLst/>
                <a:latin typeface="Adobe Caslon Pro Bold" pitchFamily="18" charset="0"/>
              </a:rPr>
              <a:t>szórakozás (játék, rádió- vagy zenehallgatás, stb.)</a:t>
            </a:r>
            <a:endParaRPr lang="hu-HU" sz="1800" dirty="0">
              <a:effectLst/>
              <a:latin typeface="Adobe Caslon Pro Bold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k-SK" sz="1800" dirty="0">
                <a:effectLst/>
                <a:latin typeface="Adobe Caslon Pro Bold" pitchFamily="18" charset="0"/>
              </a:rPr>
              <a:t>kereskedelmi és üzleti alkalmazások (pl. banki szolgáltatások, reklámok)</a:t>
            </a:r>
            <a:endParaRPr lang="hu-HU" sz="1800" dirty="0">
              <a:effectLst/>
              <a:latin typeface="Adobe Caslon Pro Bold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k-SK" sz="1800" dirty="0">
                <a:effectLst/>
                <a:latin typeface="Adobe Caslon Pro Bold" pitchFamily="18" charset="0"/>
              </a:rPr>
              <a:t>egyéb szolgáltatások (pl. programok futtatása távoli számítógépeken)</a:t>
            </a:r>
            <a:endParaRPr lang="hu-HU" sz="1800" dirty="0">
              <a:effectLst/>
              <a:latin typeface="Adobe Caslon Pro Bold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u-HU" sz="1800" dirty="0">
              <a:latin typeface="Adobe Caslon Pro Bold" pitchFamily="18" charset="0"/>
            </a:endParaRP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-3205163" y="-387350"/>
            <a:ext cx="431800" cy="215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155653" name="Kép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5084763"/>
            <a:ext cx="17716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59832" y="0"/>
            <a:ext cx="1513384" cy="1324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CC"/>
            </a:gs>
            <a:gs pos="100000">
              <a:srgbClr val="CC00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2">
            <a:lum bright="52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2" name="WordArt 4"/>
          <p:cNvSpPr>
            <a:spLocks noChangeArrowheads="1" noChangeShapeType="1" noTextEdit="1"/>
          </p:cNvSpPr>
          <p:nvPr/>
        </p:nvSpPr>
        <p:spPr bwMode="auto">
          <a:xfrm rot="-239702">
            <a:off x="684213" y="2708275"/>
            <a:ext cx="7989887" cy="1974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380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66"/>
                    </a:gs>
                    <a:gs pos="100000">
                      <a:srgbClr val="CC00CC"/>
                    </a:gs>
                  </a:gsLst>
                  <a:lin ang="5639702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Az internetes kommunikáció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Kép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0"/>
            <a:ext cx="971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5" name="Szövegdoboz 5"/>
          <p:cNvSpPr txBox="1">
            <a:spLocks noChangeArrowheads="1"/>
          </p:cNvSpPr>
          <p:nvPr/>
        </p:nvSpPr>
        <p:spPr bwMode="auto">
          <a:xfrm>
            <a:off x="611188" y="549275"/>
            <a:ext cx="72009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b="1">
                <a:latin typeface="Calibri" pitchFamily="34" charset="0"/>
              </a:rPr>
              <a:t>Azok a számítógépek,  melyek  internetre  vannak  csatlakoztatva,  képesek kommunikálni.</a:t>
            </a:r>
          </a:p>
        </p:txBody>
      </p:sp>
      <p:sp>
        <p:nvSpPr>
          <p:cNvPr id="156676" name="Szövegdoboz 6"/>
          <p:cNvSpPr txBox="1">
            <a:spLocks noChangeArrowheads="1"/>
          </p:cNvSpPr>
          <p:nvPr/>
        </p:nvSpPr>
        <p:spPr bwMode="auto">
          <a:xfrm>
            <a:off x="323850" y="2708275"/>
            <a:ext cx="777716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 b="1">
                <a:latin typeface="Calibri" pitchFamily="34" charset="0"/>
              </a:rPr>
              <a:t>Az  Interneten  történő  kommunikáció  hatékonyságát  a hálózatok  hierarchikus  szerveződése  mellett  az  adatok  úgynevezett  adatcsomagok  formájában  való  továbbítása biztosítja.</a:t>
            </a:r>
            <a:endParaRPr lang="hu-HU" sz="3200" b="1">
              <a:latin typeface="Calibri" pitchFamily="34" charset="0"/>
            </a:endParaRPr>
          </a:p>
        </p:txBody>
      </p:sp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0688">
            <a:off x="6877050" y="5013325"/>
            <a:ext cx="18446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373688"/>
            <a:ext cx="2193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99"/>
            </a:gs>
            <a:gs pos="100000">
              <a:srgbClr val="CC00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7086">
            <a:off x="7092950" y="4437063"/>
            <a:ext cx="16891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698" name="Szövegdoboz 3"/>
          <p:cNvSpPr txBox="1">
            <a:spLocks noChangeArrowheads="1"/>
          </p:cNvSpPr>
          <p:nvPr/>
        </p:nvSpPr>
        <p:spPr bwMode="auto">
          <a:xfrm>
            <a:off x="179388" y="1773238"/>
            <a:ext cx="8604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u-HU" sz="2000" b="1" u="sng">
                <a:solidFill>
                  <a:schemeClr val="bg1"/>
                </a:solidFill>
                <a:latin typeface="Lucida Calligraphy"/>
              </a:rPr>
              <a:t>4 számból álló azonosító :  </a:t>
            </a:r>
            <a:r>
              <a:rPr lang="sk-SK" sz="2000" b="1">
                <a:solidFill>
                  <a:schemeClr val="bg1"/>
                </a:solidFill>
                <a:latin typeface="Adobe Caslon Pro Bold"/>
              </a:rPr>
              <a:t>IP cím (pl. 193.6.138.65 a dragon.klte.hu domain nevû számítógép IP címe).</a:t>
            </a:r>
            <a:endParaRPr lang="hu-HU" sz="2000" b="1">
              <a:solidFill>
                <a:schemeClr val="bg1"/>
              </a:solidFill>
              <a:latin typeface="Adobe Caslon Pro Bold"/>
            </a:endParaRPr>
          </a:p>
        </p:txBody>
      </p:sp>
      <p:sp>
        <p:nvSpPr>
          <p:cNvPr id="157699" name="Szövegdoboz 4"/>
          <p:cNvSpPr txBox="1">
            <a:spLocks noChangeArrowheads="1"/>
          </p:cNvSpPr>
          <p:nvPr/>
        </p:nvSpPr>
        <p:spPr bwMode="auto">
          <a:xfrm>
            <a:off x="468313" y="2419350"/>
            <a:ext cx="8424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b="1">
                <a:solidFill>
                  <a:schemeClr val="bg1"/>
                </a:solidFill>
                <a:latin typeface="Adobe Caslon Pro Bold"/>
              </a:rPr>
              <a:t>Egy  számítógép IP címébõl azt is megállapíthatjuk, mekkora az a hálózat, amelyre a számítógép kapcsolódik. Például un. B osztályú címek esetén a helyi hálózatban max. 65536, C osztályú címek esetén pedig max. 256 számítógép lehet.</a:t>
            </a:r>
            <a:endParaRPr lang="hu-HU" b="1">
              <a:solidFill>
                <a:schemeClr val="bg1"/>
              </a:solidFill>
              <a:latin typeface="Adobe Caslon Pro Bold"/>
            </a:endParaRPr>
          </a:p>
        </p:txBody>
      </p:sp>
      <p:sp>
        <p:nvSpPr>
          <p:cNvPr id="157700" name="Szövegdoboz 5"/>
          <p:cNvSpPr txBox="1">
            <a:spLocks noChangeArrowheads="1"/>
          </p:cNvSpPr>
          <p:nvPr/>
        </p:nvSpPr>
        <p:spPr bwMode="auto">
          <a:xfrm>
            <a:off x="250825" y="3860800"/>
            <a:ext cx="7885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k-SK" sz="2000" b="1" u="sng">
                <a:solidFill>
                  <a:schemeClr val="bg1"/>
                </a:solidFill>
                <a:latin typeface="Lucida Calligraphy"/>
              </a:rPr>
              <a:t>kommunikációs vagy TCP port : </a:t>
            </a:r>
            <a:r>
              <a:rPr lang="sk-SK" sz="2000" b="1">
                <a:solidFill>
                  <a:schemeClr val="bg1"/>
                </a:solidFill>
                <a:latin typeface="Adobe Caslon Pro Bold"/>
              </a:rPr>
              <a:t>(pl. http esetén 80). Ez két bájton van ábrázolva, tehát értéktartománya 0-65535.</a:t>
            </a:r>
            <a:endParaRPr lang="hu-HU" sz="2000" b="1">
              <a:solidFill>
                <a:schemeClr val="bg1"/>
              </a:solidFill>
              <a:latin typeface="Adobe Caslon Pro Bold"/>
            </a:endParaRPr>
          </a:p>
        </p:txBody>
      </p:sp>
      <p:sp>
        <p:nvSpPr>
          <p:cNvPr id="157701" name="Szövegdoboz 6"/>
          <p:cNvSpPr txBox="1">
            <a:spLocks noChangeArrowheads="1"/>
          </p:cNvSpPr>
          <p:nvPr/>
        </p:nvSpPr>
        <p:spPr bwMode="auto">
          <a:xfrm>
            <a:off x="230188" y="5157788"/>
            <a:ext cx="8247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k-SK" sz="2000" b="1" u="sng">
                <a:solidFill>
                  <a:schemeClr val="bg1"/>
                </a:solidFill>
                <a:latin typeface="Lucida Calligraphy"/>
              </a:rPr>
              <a:t>könnyebben megjegyezhetõ név : </a:t>
            </a:r>
            <a:r>
              <a:rPr lang="sk-SK" sz="2000" b="1">
                <a:solidFill>
                  <a:schemeClr val="bg1"/>
                </a:solidFill>
                <a:latin typeface="Adobe Caslon Pro Bold"/>
              </a:rPr>
              <a:t>úgynevezett domain név /  DNS (Domain Name System )/ (pl. neumann.math.klte.hu)</a:t>
            </a:r>
            <a:endParaRPr lang="hu-HU" sz="2000" b="1">
              <a:solidFill>
                <a:schemeClr val="bg1"/>
              </a:solidFill>
              <a:latin typeface="Adobe Caslon Pro Bold"/>
            </a:endParaRPr>
          </a:p>
        </p:txBody>
      </p:sp>
      <p:sp>
        <p:nvSpPr>
          <p:cNvPr id="157703" name="WordArt 7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272337" cy="107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2400" kern="10">
                <a:ln w="25400">
                  <a:solidFill>
                    <a:srgbClr val="993366"/>
                  </a:solidFill>
                  <a:round/>
                  <a:headEnd/>
                  <a:tailEnd/>
                </a:ln>
                <a:latin typeface="Arial Black"/>
              </a:rPr>
              <a:t>Az interneten lévő számítógépek</a:t>
            </a:r>
          </a:p>
          <a:p>
            <a:pPr algn="ctr"/>
            <a:r>
              <a:rPr lang="hu-HU" sz="2400" kern="10">
                <a:ln w="25400">
                  <a:solidFill>
                    <a:srgbClr val="993366"/>
                  </a:solidFill>
                  <a:round/>
                  <a:headEnd/>
                  <a:tailEnd/>
                </a:ln>
                <a:latin typeface="Arial Black"/>
              </a:rPr>
              <a:t>azonosítására több adat szolgál:</a:t>
            </a:r>
            <a:endParaRPr lang="sk-SK" sz="2400" kern="10">
              <a:ln w="25400">
                <a:solidFill>
                  <a:srgbClr val="993366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75850">
              <a:srgbClr val="F4AB78"/>
            </a:gs>
            <a:gs pos="20400">
              <a:srgbClr val="E4758D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A legfontosabb alapszolgáltatások</a:t>
            </a:r>
          </a:p>
        </p:txBody>
      </p:sp>
      <p:sp>
        <p:nvSpPr>
          <p:cNvPr id="112642" name="Tartalom helye 1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256088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b="1" smtClean="0">
                <a:latin typeface="Adobe Caslon Pro Bold"/>
              </a:rPr>
              <a:t>elektronikus levelezés,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sk-SK" b="1" smtClean="0">
                <a:latin typeface="Adobe Caslon Pro Bold"/>
              </a:rPr>
              <a:t>   e-mail (smtp, pop3 </a:t>
            </a:r>
            <a:r>
              <a:rPr lang="sk-SK" b="1" i="1" smtClean="0">
                <a:latin typeface="Adobe Caslon Pro Bold"/>
              </a:rPr>
              <a:t>vagy</a:t>
            </a:r>
            <a:r>
              <a:rPr lang="sk-SK" b="1" smtClean="0">
                <a:latin typeface="Adobe Caslon Pro Bold"/>
              </a:rPr>
              <a:t> imap)</a:t>
            </a:r>
          </a:p>
          <a:p>
            <a:pPr eaLnBrk="1" hangingPunct="1">
              <a:spcBef>
                <a:spcPct val="0"/>
              </a:spcBef>
            </a:pPr>
            <a:endParaRPr lang="hu-HU" b="1" smtClean="0">
              <a:latin typeface="Adobe Caslon Pro Bold"/>
            </a:endParaRPr>
          </a:p>
          <a:p>
            <a:pPr eaLnBrk="1" hangingPunct="1">
              <a:spcBef>
                <a:spcPct val="0"/>
              </a:spcBef>
            </a:pPr>
            <a:r>
              <a:rPr lang="sk-SK" b="1" smtClean="0">
                <a:latin typeface="Adobe Caslon Pro Bold"/>
              </a:rPr>
              <a:t>levelezési listák</a:t>
            </a:r>
          </a:p>
          <a:p>
            <a:pPr eaLnBrk="1" hangingPunct="1">
              <a:spcBef>
                <a:spcPct val="0"/>
              </a:spcBef>
            </a:pPr>
            <a:endParaRPr lang="hu-HU" b="1" smtClean="0">
              <a:latin typeface="Adobe Caslon Pro Bold"/>
            </a:endParaRPr>
          </a:p>
          <a:p>
            <a:pPr eaLnBrk="1" hangingPunct="1">
              <a:spcBef>
                <a:spcPct val="0"/>
              </a:spcBef>
            </a:pPr>
            <a:r>
              <a:rPr lang="sk-SK" b="1" smtClean="0">
                <a:latin typeface="Adobe Caslon Pro Bold"/>
              </a:rPr>
              <a:t>hírcsoportok, "usenet" (news)</a:t>
            </a:r>
          </a:p>
          <a:p>
            <a:pPr eaLnBrk="1" hangingPunct="1">
              <a:spcBef>
                <a:spcPct val="0"/>
              </a:spcBef>
            </a:pPr>
            <a:endParaRPr lang="hu-HU" b="1" smtClean="0">
              <a:latin typeface="Adobe Caslon Pro Bold"/>
            </a:endParaRPr>
          </a:p>
          <a:p>
            <a:pPr eaLnBrk="1" hangingPunct="1">
              <a:spcBef>
                <a:spcPct val="0"/>
              </a:spcBef>
            </a:pPr>
            <a:r>
              <a:rPr lang="sk-SK" b="1" smtClean="0">
                <a:latin typeface="Adobe Caslon Pro Bold"/>
              </a:rPr>
              <a:t>csevegés, "chat"</a:t>
            </a:r>
            <a:endParaRPr lang="hu-HU" b="1" smtClean="0">
              <a:latin typeface="Adobe Caslon Pro Bold"/>
            </a:endParaRPr>
          </a:p>
        </p:txBody>
      </p:sp>
      <p:sp>
        <p:nvSpPr>
          <p:cNvPr id="112643" name="Tartalom helye 2"/>
          <p:cNvSpPr>
            <a:spLocks noGrp="1"/>
          </p:cNvSpPr>
          <p:nvPr>
            <p:ph sz="half" idx="2"/>
          </p:nvPr>
        </p:nvSpPr>
        <p:spPr>
          <a:xfrm>
            <a:off x="4500563" y="1989138"/>
            <a:ext cx="4392612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b="1" smtClean="0">
                <a:latin typeface="Adobe Caslon Pro Bold"/>
              </a:rPr>
              <a:t>hipertext szöveges felületen (gopher)</a:t>
            </a:r>
          </a:p>
          <a:p>
            <a:pPr eaLnBrk="1" hangingPunct="1">
              <a:spcBef>
                <a:spcPct val="0"/>
              </a:spcBef>
            </a:pPr>
            <a:endParaRPr lang="hu-HU" b="1" smtClean="0">
              <a:latin typeface="Adobe Caslon Pro Bold"/>
            </a:endParaRPr>
          </a:p>
          <a:p>
            <a:pPr eaLnBrk="1" hangingPunct="1">
              <a:spcBef>
                <a:spcPct val="0"/>
              </a:spcBef>
            </a:pPr>
            <a:r>
              <a:rPr lang="sk-SK" b="1" smtClean="0">
                <a:latin typeface="Adobe Caslon Pro Bold"/>
              </a:rPr>
              <a:t>hipertext, hipermédia grafikus felületen, "www" (http)</a:t>
            </a:r>
          </a:p>
          <a:p>
            <a:pPr eaLnBrk="1" hangingPunct="1">
              <a:spcBef>
                <a:spcPct val="0"/>
              </a:spcBef>
            </a:pPr>
            <a:endParaRPr lang="hu-HU" b="1" smtClean="0">
              <a:latin typeface="Adobe Caslon Pro Bold"/>
            </a:endParaRPr>
          </a:p>
          <a:p>
            <a:pPr eaLnBrk="1" hangingPunct="1">
              <a:spcBef>
                <a:spcPct val="0"/>
              </a:spcBef>
            </a:pPr>
            <a:r>
              <a:rPr lang="sk-SK" b="1" smtClean="0">
                <a:latin typeface="Adobe Caslon Pro Bold"/>
              </a:rPr>
              <a:t>fájlok átvitele (ftp)</a:t>
            </a:r>
          </a:p>
          <a:p>
            <a:pPr eaLnBrk="1" hangingPunct="1">
              <a:spcBef>
                <a:spcPct val="0"/>
              </a:spcBef>
            </a:pPr>
            <a:endParaRPr lang="hu-HU" b="1" smtClean="0">
              <a:latin typeface="Adobe Caslon Pro Bold"/>
            </a:endParaRPr>
          </a:p>
          <a:p>
            <a:pPr eaLnBrk="1" hangingPunct="1">
              <a:spcBef>
                <a:spcPct val="0"/>
              </a:spcBef>
            </a:pPr>
            <a:r>
              <a:rPr lang="sk-SK" b="1" smtClean="0">
                <a:latin typeface="Adobe Caslon Pro Bold"/>
              </a:rPr>
              <a:t>távoli terminálszolgáltatás (telnet, ssh)</a:t>
            </a:r>
            <a:endParaRPr lang="hu-HU" b="1" smtClean="0">
              <a:latin typeface="Adobe Caslon Pro Bold"/>
            </a:endParaRPr>
          </a:p>
          <a:p>
            <a:pPr eaLnBrk="1" hangingPunct="1">
              <a:spcBef>
                <a:spcPct val="0"/>
              </a:spcBef>
            </a:pPr>
            <a:endParaRPr lang="sk-SK" b="1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1010996">
            <a:off x="611560" y="356704"/>
            <a:ext cx="1238059" cy="1295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8726" name="Kép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652963"/>
            <a:ext cx="10810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3041465">
            <a:off x="7183845" y="562055"/>
            <a:ext cx="1356685" cy="1251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8728" name="Kép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6113">
            <a:off x="7667625" y="4076700"/>
            <a:ext cx="969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uild="p"/>
      <p:bldP spid="11264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Presentation2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1_Presentation2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Zsúp">
  <a:themeElements>
    <a:clrScheme name="Zsúp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1_Zsú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Zsúp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ook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標楷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8000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180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9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ajzszög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jzszög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Rajzszög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jzszög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">
    <a:dk1>
      <a:sysClr val="windowText" lastClr="000000"/>
    </a:dk1>
    <a:lt1>
      <a:sysClr val="window" lastClr="FFFFFF"/>
    </a:lt1>
    <a:dk2>
      <a:srgbClr val="000082"/>
    </a:dk2>
    <a:lt2>
      <a:srgbClr val="F3F3FF"/>
    </a:lt2>
    <a:accent1>
      <a:srgbClr val="828200"/>
    </a:accent1>
    <a:accent2>
      <a:srgbClr val="1B582B"/>
    </a:accent2>
    <a:accent3>
      <a:srgbClr val="009FEC"/>
    </a:accent3>
    <a:accent4>
      <a:srgbClr val="00BDBD"/>
    </a:accent4>
    <a:accent5>
      <a:srgbClr val="7C5BAE"/>
    </a:accent5>
    <a:accent6>
      <a:srgbClr val="0055AA"/>
    </a:accent6>
    <a:hlink>
      <a:srgbClr val="FC9658"/>
    </a:hlink>
    <a:folHlink>
      <a:srgbClr val="E800E8"/>
    </a:folHlink>
  </a:clrScheme>
</a:themeOverride>
</file>

<file path=ppt/theme/themeOverride2.xml><?xml version="1.0" encoding="utf-8"?>
<a:themeOverride xmlns:a="http://schemas.openxmlformats.org/drawingml/2006/main">
  <a:clrScheme name="Book">
    <a:dk1>
      <a:sysClr val="windowText" lastClr="000000"/>
    </a:dk1>
    <a:lt1>
      <a:sysClr val="window" lastClr="FFFFFF"/>
    </a:lt1>
    <a:dk2>
      <a:srgbClr val="000082"/>
    </a:dk2>
    <a:lt2>
      <a:srgbClr val="F3F3FF"/>
    </a:lt2>
    <a:accent1>
      <a:srgbClr val="828200"/>
    </a:accent1>
    <a:accent2>
      <a:srgbClr val="1B582B"/>
    </a:accent2>
    <a:accent3>
      <a:srgbClr val="009FEC"/>
    </a:accent3>
    <a:accent4>
      <a:srgbClr val="00BDBD"/>
    </a:accent4>
    <a:accent5>
      <a:srgbClr val="7C5BAE"/>
    </a:accent5>
    <a:accent6>
      <a:srgbClr val="0055AA"/>
    </a:accent6>
    <a:hlink>
      <a:srgbClr val="FC9658"/>
    </a:hlink>
    <a:folHlink>
      <a:srgbClr val="E800E8"/>
    </a:folHlink>
  </a:clrScheme>
</a:themeOverride>
</file>

<file path=ppt/theme/themeOverride3.xml><?xml version="1.0" encoding="utf-8"?>
<a:themeOverride xmlns:a="http://schemas.openxmlformats.org/drawingml/2006/main">
  <a:clrScheme name="Túr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Zsúp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1232</TotalTime>
  <Words>504</Words>
  <Application>Microsoft Office PowerPoint</Application>
  <PresentationFormat>Prezentácia na obrazovke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27</vt:i4>
      </vt:variant>
      <vt:variant>
        <vt:lpstr>Šablóna návrhu</vt:lpstr>
      </vt:variant>
      <vt:variant>
        <vt:i4>65</vt:i4>
      </vt:variant>
      <vt:variant>
        <vt:lpstr>Nadpisy snímok</vt:lpstr>
      </vt:variant>
      <vt:variant>
        <vt:i4>15</vt:i4>
      </vt:variant>
    </vt:vector>
  </HeadingPairs>
  <TitlesOfParts>
    <vt:vector size="107" baseType="lpstr">
      <vt:lpstr>Arial</vt:lpstr>
      <vt:lpstr>Gill Sans MT</vt:lpstr>
      <vt:lpstr>Wingdings 2</vt:lpstr>
      <vt:lpstr>Verdana</vt:lpstr>
      <vt:lpstr>Calibri</vt:lpstr>
      <vt:lpstr>Century Schoolbook</vt:lpstr>
      <vt:lpstr>Wingdings</vt:lpstr>
      <vt:lpstr>Trebuchet MS</vt:lpstr>
      <vt:lpstr>Bodoni MT</vt:lpstr>
      <vt:lpstr>Constantia</vt:lpstr>
      <vt:lpstr>Cambria</vt:lpstr>
      <vt:lpstr>Wingdings 3</vt:lpstr>
      <vt:lpstr>Franklin Gothic Book</vt:lpstr>
      <vt:lpstr>Brush Script MT</vt:lpstr>
      <vt:lpstr>Franklin Gothic Medium</vt:lpstr>
      <vt:lpstr>Impact</vt:lpstr>
      <vt:lpstr>Comic Sans MS</vt:lpstr>
      <vt:lpstr>Tw Cen MT</vt:lpstr>
      <vt:lpstr>Corbel</vt:lpstr>
      <vt:lpstr>方正舒体</vt:lpstr>
      <vt:lpstr>Rage Italic</vt:lpstr>
      <vt:lpstr>Monotype Corsiva</vt:lpstr>
      <vt:lpstr>Agency FB</vt:lpstr>
      <vt:lpstr>Adobe Caslon Pro Bold</vt:lpstr>
      <vt:lpstr>Aharoni</vt:lpstr>
      <vt:lpstr>Lucida Calligraphy</vt:lpstr>
      <vt:lpstr>Adobe Garamond Pro Bold</vt:lpstr>
      <vt:lpstr>Napforduló</vt:lpstr>
      <vt:lpstr>Loggia</vt:lpstr>
      <vt:lpstr>1_Fényűző</vt:lpstr>
      <vt:lpstr>Carnival</vt:lpstr>
      <vt:lpstr>Currency</vt:lpstr>
      <vt:lpstr>1_Book</vt:lpstr>
      <vt:lpstr>Rajzszög</vt:lpstr>
      <vt:lpstr>1_Rajzszög</vt:lpstr>
      <vt:lpstr>Túra</vt:lpstr>
      <vt:lpstr>Napforduló</vt:lpstr>
      <vt:lpstr>Napforduló</vt:lpstr>
      <vt:lpstr>Napforduló</vt:lpstr>
      <vt:lpstr>Napforduló</vt:lpstr>
      <vt:lpstr>Napforduló</vt:lpstr>
      <vt:lpstr>Napforduló</vt:lpstr>
      <vt:lpstr>Loggia</vt:lpstr>
      <vt:lpstr>Loggia</vt:lpstr>
      <vt:lpstr>Loggia</vt:lpstr>
      <vt:lpstr>1_Fényűző</vt:lpstr>
      <vt:lpstr>1_Fényűző</vt:lpstr>
      <vt:lpstr>1_Fényűző</vt:lpstr>
      <vt:lpstr>1_Presentation2</vt:lpstr>
      <vt:lpstr>1_Presentation2</vt:lpstr>
      <vt:lpstr>1_Presentation2</vt:lpstr>
      <vt:lpstr>1_Presentation2</vt:lpstr>
      <vt:lpstr>1_Presentation2</vt:lpstr>
      <vt:lpstr>1_Presentation2</vt:lpstr>
      <vt:lpstr>1_Presentation2</vt:lpstr>
      <vt:lpstr>1_Presentation2</vt:lpstr>
      <vt:lpstr>1_Presentation2</vt:lpstr>
      <vt:lpstr>1_Presentation2</vt:lpstr>
      <vt:lpstr>1_Presentation2</vt:lpstr>
      <vt:lpstr>1_Presentation2</vt:lpstr>
      <vt:lpstr>1_Zsúp</vt:lpstr>
      <vt:lpstr>1_Zsúp</vt:lpstr>
      <vt:lpstr>1_Zsúp</vt:lpstr>
      <vt:lpstr>1_Zsúp</vt:lpstr>
      <vt:lpstr>Carnival</vt:lpstr>
      <vt:lpstr>Carnival</vt:lpstr>
      <vt:lpstr>Currency</vt:lpstr>
      <vt:lpstr>Currency</vt:lpstr>
      <vt:lpstr>Currency</vt:lpstr>
      <vt:lpstr>Currency</vt:lpstr>
      <vt:lpstr>Currency</vt:lpstr>
      <vt:lpstr>Currency</vt:lpstr>
      <vt:lpstr>1_Book</vt:lpstr>
      <vt:lpstr>1_Book</vt:lpstr>
      <vt:lpstr>1_Book</vt:lpstr>
      <vt:lpstr>1_Book</vt:lpstr>
      <vt:lpstr>1_Book</vt:lpstr>
      <vt:lpstr>Rajzszög</vt:lpstr>
      <vt:lpstr>Rajzszög</vt:lpstr>
      <vt:lpstr>Rajzszög</vt:lpstr>
      <vt:lpstr>1_Rajzszög</vt:lpstr>
      <vt:lpstr>1_Rajzszög</vt:lpstr>
      <vt:lpstr>1_Rajzszög</vt:lpstr>
      <vt:lpstr>Túra</vt:lpstr>
      <vt:lpstr>Túra</vt:lpstr>
      <vt:lpstr>Túra</vt:lpstr>
      <vt:lpstr>Túra</vt:lpstr>
      <vt:lpstr>Túra</vt:lpstr>
      <vt:lpstr>Deluxe</vt:lpstr>
      <vt:lpstr>Deluxe</vt:lpstr>
      <vt:lpstr>Deluxe</vt:lpstr>
      <vt:lpstr>Deluxe</vt:lpstr>
      <vt:lpstr>Snímka 1</vt:lpstr>
      <vt:lpstr>Snímka 2</vt:lpstr>
      <vt:lpstr>Snímka 3</vt:lpstr>
      <vt:lpstr>4 fajta internet csatlakozást különböztetünk meg : 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internet által biztosított szolgáltatások ( protokollok )</dc:title>
  <dc:creator>Szente Szilvia</dc:creator>
  <cp:lastModifiedBy>Krisztina</cp:lastModifiedBy>
  <cp:revision>67</cp:revision>
  <dcterms:created xsi:type="dcterms:W3CDTF">2011-03-01T13:57:14Z</dcterms:created>
  <dcterms:modified xsi:type="dcterms:W3CDTF">2011-03-06T20:20:40Z</dcterms:modified>
</cp:coreProperties>
</file>