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5" r:id="rId3"/>
    <p:sldId id="266" r:id="rId4"/>
    <p:sldId id="257" r:id="rId5"/>
    <p:sldId id="261" r:id="rId6"/>
    <p:sldId id="258" r:id="rId7"/>
    <p:sldId id="264" r:id="rId8"/>
    <p:sldId id="276" r:id="rId9"/>
    <p:sldId id="277" r:id="rId10"/>
    <p:sldId id="259" r:id="rId11"/>
    <p:sldId id="263" r:id="rId12"/>
    <p:sldId id="278" r:id="rId13"/>
    <p:sldId id="283" r:id="rId14"/>
    <p:sldId id="284" r:id="rId15"/>
    <p:sldId id="268" r:id="rId16"/>
    <p:sldId id="270" r:id="rId17"/>
    <p:sldId id="286" r:id="rId18"/>
    <p:sldId id="282" r:id="rId19"/>
    <p:sldId id="281" r:id="rId20"/>
    <p:sldId id="275" r:id="rId21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09" autoAdjust="0"/>
  </p:normalViewPr>
  <p:slideViewPr>
    <p:cSldViewPr>
      <p:cViewPr varScale="1">
        <p:scale>
          <a:sx n="60" d="100"/>
          <a:sy n="60" d="100"/>
        </p:scale>
        <p:origin x="-13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5C0D0-E7D3-4ED7-99A1-6570582B8120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905B6-B7F2-4C1B-9D1B-C736BCAB5D4A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10</a:t>
            </a:fld>
            <a:endParaRPr lang="hu-H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11</a:t>
            </a:fld>
            <a:endParaRPr lang="hu-H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12</a:t>
            </a:fld>
            <a:endParaRPr lang="hu-H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13</a:t>
            </a:fld>
            <a:endParaRPr lang="hu-H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14</a:t>
            </a:fld>
            <a:endParaRPr lang="hu-H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15</a:t>
            </a:fld>
            <a:endParaRPr lang="hu-H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16</a:t>
            </a:fld>
            <a:endParaRPr lang="hu-H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17</a:t>
            </a:fld>
            <a:endParaRPr lang="hu-H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18</a:t>
            </a:fld>
            <a:endParaRPr lang="hu-H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19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20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3</a:t>
            </a:fld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4</a:t>
            </a:fld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5</a:t>
            </a:fld>
            <a:endParaRPr 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7</a:t>
            </a:fld>
            <a:endParaRPr lang="hu-H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8</a:t>
            </a:fld>
            <a:endParaRPr lang="hu-H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905B6-B7F2-4C1B-9D1B-C736BCAB5D4A}" type="slidenum">
              <a:rPr lang="hu-HU" smtClean="0"/>
              <a:pPr/>
              <a:t>9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gyenes összekötő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Cím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16" name="Dátum hely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2" name="Élőláb hely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5" name="Dia számának hely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ím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7" name="Tartalom helye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5" name="Dátum hely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gyenes összekötő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zöveg hely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9" name="Dátum hely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11" name="Élőláb hely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Cím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ím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4" name="Tartalom helye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1" name="Dátum hely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1" name="Dia számának hely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ím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25" name="Szöveg hely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8" name="Tartalom helye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1" name="Egyenes összekötő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ím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21" name="Élőláb hely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24" name="Élőláb hely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gyenes összekötő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6" name="Szöveg hely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4" name="Tartalom helye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5" name="Dátum hely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29" name="Élőláb hely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ép hely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1" name="Dia számának hely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7" name="Cím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6" name="Szöveg hely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gyenes összekötő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zöveg hely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1" name="Dátum hely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774FA43-DE50-4A2C-B856-8C4D1CF600C7}" type="datetimeFigureOut">
              <a:rPr lang="hu-HU" smtClean="0"/>
              <a:pPr/>
              <a:t>2011.03.11.</a:t>
            </a:fld>
            <a:endParaRPr lang="hu-HU"/>
          </a:p>
        </p:txBody>
      </p:sp>
      <p:sp>
        <p:nvSpPr>
          <p:cNvPr id="28" name="Élőláb hely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B1090C6-AFBD-4521-A71A-2E973068291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Cím hely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Egyenes összekötő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gyenes összekötő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subTitle" idx="1"/>
          </p:nvPr>
        </p:nvSpPr>
        <p:spPr>
          <a:xfrm>
            <a:off x="539552" y="260648"/>
            <a:ext cx="8136904" cy="914400"/>
          </a:xfrm>
        </p:spPr>
        <p:txBody>
          <a:bodyPr>
            <a:noAutofit/>
          </a:bodyPr>
          <a:lstStyle/>
          <a:p>
            <a:pPr algn="ctr"/>
            <a:r>
              <a:rPr lang="hu-HU" sz="4000" dirty="0" smtClean="0">
                <a:effectLst/>
                <a:latin typeface="Times New Roman" pitchFamily="18" charset="0"/>
                <a:cs typeface="Times New Roman" pitchFamily="18" charset="0"/>
              </a:rPr>
              <a:t>Így tanítanám a Bekezdés formázását!</a:t>
            </a:r>
            <a:endParaRPr lang="hu-H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lcím 2"/>
          <p:cNvSpPr>
            <a:spLocks noGrp="1"/>
          </p:cNvSpPr>
          <p:nvPr>
            <p:ph type="ctrTitle"/>
          </p:nvPr>
        </p:nvSpPr>
        <p:spPr>
          <a:xfrm>
            <a:off x="323528" y="1916832"/>
            <a:ext cx="8458200" cy="3654898"/>
          </a:xfrm>
        </p:spPr>
        <p:txBody>
          <a:bodyPr>
            <a:noAutofit/>
          </a:bodyPr>
          <a:lstStyle/>
          <a:p>
            <a:pPr algn="ctr"/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KÉSZÍTETTE: LÁSZLÓ FLÓRA</a:t>
            </a:r>
            <a:b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FELKÉSZÍTŐ TANÁR: BLAZSÁN GABRIELLA</a:t>
            </a:r>
            <a:b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hu-HU" sz="2400" b="1" u="sng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ISKOLA NEVE, CÍME:</a:t>
            </a:r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DR. TÖRÖK BÉLA ÓVODA, ÁLTALÁNOS ISKOLA, SPECIÁLIS SZAKISKOLA, </a:t>
            </a:r>
            <a:b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EGYSÉGES GYÓGYPEDAGÓGIAI MÓDSZERTANI INTÉZMÉNY, DIÁKOTTHON ÉS GYERMEKOTTHON</a:t>
            </a:r>
            <a:b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hu-H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1144 BUDAPEST, ÚJVÁROS PARK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59688" cy="739552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300" u="sng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Térközök ÉS SORKÖZÖK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2894931"/>
            <a:ext cx="4555232" cy="3963069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Megadhatjuk, hogy a bekezdés előtt és után mennyi hely maradjon ki, azért, hogy dokumentumunk könnyen olvasható legyen. </a:t>
            </a:r>
          </a:p>
          <a:p>
            <a:pPr>
              <a:buFont typeface="Wingdings" pitchFamily="2" charset="2"/>
              <a:buChar char="§"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Megadhatjuk a sorok közötti távolság mértékét (dupla, másfélsornyi, vagy egyéb mértékű legyen a sorok közötti távolság)</a:t>
            </a:r>
            <a:endParaRPr lang="hu-H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38481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Egyenes összekötő nyíllal 7"/>
          <p:cNvCxnSpPr/>
          <p:nvPr/>
        </p:nvCxnSpPr>
        <p:spPr>
          <a:xfrm>
            <a:off x="4499992" y="3861048"/>
            <a:ext cx="720080" cy="2880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églalap 5"/>
          <p:cNvSpPr/>
          <p:nvPr/>
        </p:nvSpPr>
        <p:spPr>
          <a:xfrm>
            <a:off x="5148064" y="4077072"/>
            <a:ext cx="3672408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323528" y="1196752"/>
            <a:ext cx="457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hu-HU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Térköz: 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a bekezdés előtt és a bekezdés után kihagyandó távolság (előtte, utána) </a:t>
            </a:r>
          </a:p>
          <a:p>
            <a:pPr>
              <a:buNone/>
            </a:pPr>
            <a:r>
              <a:rPr lang="hu-HU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Sorköz</a:t>
            </a:r>
            <a:r>
              <a:rPr lang="hu-HU" sz="20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a bekezdés sorai közötti távolság. </a:t>
            </a:r>
            <a:endParaRPr lang="hu-H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060848"/>
            <a:ext cx="339001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hu-HU" sz="3900" u="sng" dirty="0" smtClean="0">
                <a:solidFill>
                  <a:schemeClr val="tx2">
                    <a:shade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PÉLDA: Dupla SORKÖZ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556792"/>
            <a:ext cx="502804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Egyenes összekötő nyíllal 5"/>
          <p:cNvCxnSpPr/>
          <p:nvPr/>
        </p:nvCxnSpPr>
        <p:spPr>
          <a:xfrm>
            <a:off x="5148064" y="4005064"/>
            <a:ext cx="1872208" cy="4320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églalap 7"/>
          <p:cNvSpPr/>
          <p:nvPr/>
        </p:nvSpPr>
        <p:spPr>
          <a:xfrm>
            <a:off x="7020272" y="4365104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59688" cy="1584176"/>
          </a:xfrm>
        </p:spPr>
        <p:txBody>
          <a:bodyPr>
            <a:normAutofit/>
          </a:bodyPr>
          <a:lstStyle/>
          <a:p>
            <a:pPr algn="ctr"/>
            <a:r>
              <a:rPr lang="hu-HU" sz="4300" u="sng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Válaszd ki az igaz állításokat!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844824"/>
            <a:ext cx="5904656" cy="936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A térközzel a két bekezdés közötti távolságot állíthatjuk be.</a:t>
            </a:r>
            <a:endParaRPr lang="hu-H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artalom helye 2"/>
          <p:cNvSpPr txBox="1">
            <a:spLocks/>
          </p:cNvSpPr>
          <p:nvPr/>
        </p:nvSpPr>
        <p:spPr>
          <a:xfrm>
            <a:off x="323528" y="4005064"/>
            <a:ext cx="5400600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sorköz méretét deciméterrel</a:t>
            </a:r>
            <a:r>
              <a:rPr kumimoji="0" lang="hu-H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adhatjuk meg.</a:t>
            </a:r>
            <a:endParaRPr kumimoji="0" lang="hu-H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Tartalom helye 2"/>
          <p:cNvSpPr txBox="1">
            <a:spLocks/>
          </p:cNvSpPr>
          <p:nvPr/>
        </p:nvSpPr>
        <p:spPr>
          <a:xfrm>
            <a:off x="323528" y="5157192"/>
            <a:ext cx="4896544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behúzások mértékét</a:t>
            </a:r>
            <a:r>
              <a:rPr kumimoji="0" lang="hu-H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nem lehet pontosan megadni-</a:t>
            </a:r>
            <a:endParaRPr kumimoji="0" lang="hu-H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Ellipszis 12">
            <a:hlinkClick r:id="rId3" action="ppaction://hlinksldjump"/>
          </p:cNvPr>
          <p:cNvSpPr/>
          <p:nvPr/>
        </p:nvSpPr>
        <p:spPr>
          <a:xfrm>
            <a:off x="6156176" y="1916832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Igaz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Ellipszis 14">
            <a:hlinkClick r:id="rId4" action="ppaction://hlinksldjump"/>
          </p:cNvPr>
          <p:cNvSpPr/>
          <p:nvPr/>
        </p:nvSpPr>
        <p:spPr>
          <a:xfrm>
            <a:off x="7596336" y="1916832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Hamis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llipszis 11">
            <a:hlinkClick r:id="rId4" action="ppaction://hlinksldjump"/>
          </p:cNvPr>
          <p:cNvSpPr/>
          <p:nvPr/>
        </p:nvSpPr>
        <p:spPr>
          <a:xfrm>
            <a:off x="6156176" y="2780928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Igaz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Ellipszis 16">
            <a:hlinkClick r:id="rId3" action="ppaction://hlinksldjump"/>
          </p:cNvPr>
          <p:cNvSpPr/>
          <p:nvPr/>
        </p:nvSpPr>
        <p:spPr>
          <a:xfrm>
            <a:off x="7596336" y="2780928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Hamis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Ellipszis 17">
            <a:hlinkClick r:id="rId3" action="ppaction://hlinksldjump"/>
          </p:cNvPr>
          <p:cNvSpPr/>
          <p:nvPr/>
        </p:nvSpPr>
        <p:spPr>
          <a:xfrm>
            <a:off x="6084168" y="4149080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Igaz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Ellipszis 18">
            <a:hlinkClick r:id="rId3" action="ppaction://hlinksldjump"/>
          </p:cNvPr>
          <p:cNvSpPr/>
          <p:nvPr/>
        </p:nvSpPr>
        <p:spPr>
          <a:xfrm>
            <a:off x="7524328" y="4149080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Hamis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Ellipszis 19">
            <a:hlinkClick r:id="rId4" action="ppaction://hlinksldjump"/>
          </p:cNvPr>
          <p:cNvSpPr/>
          <p:nvPr/>
        </p:nvSpPr>
        <p:spPr>
          <a:xfrm>
            <a:off x="6084168" y="5157192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Igaz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Ellipszis 20">
            <a:hlinkClick r:id="rId3" action="ppaction://hlinksldjump"/>
          </p:cNvPr>
          <p:cNvSpPr/>
          <p:nvPr/>
        </p:nvSpPr>
        <p:spPr>
          <a:xfrm>
            <a:off x="7524328" y="5157192"/>
            <a:ext cx="129614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Hamis</a:t>
            </a:r>
            <a:endParaRPr lang="hu-H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artalom helye 2"/>
          <p:cNvSpPr txBox="1">
            <a:spLocks/>
          </p:cNvSpPr>
          <p:nvPr/>
        </p:nvSpPr>
        <p:spPr>
          <a:xfrm>
            <a:off x="323528" y="2852936"/>
            <a:ext cx="5904656" cy="86409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sorközzel a két bekezdés közötti távolságot állíthatjuk be.</a:t>
            </a:r>
            <a:endParaRPr kumimoji="0" lang="hu-H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659688" cy="1584176"/>
          </a:xfrm>
        </p:spPr>
        <p:txBody>
          <a:bodyPr vert="horz" anchor="ctr">
            <a:no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5400" dirty="0" smtClean="0">
                <a:latin typeface="Arial" pitchFamily="34" charset="0"/>
                <a:cs typeface="Arial" pitchFamily="34" charset="0"/>
              </a:rPr>
              <a:t>A válasz: helyes</a:t>
            </a:r>
          </a:p>
        </p:txBody>
      </p:sp>
      <p:sp>
        <p:nvSpPr>
          <p:cNvPr id="12" name="Tartalom helye 11"/>
          <p:cNvSpPr>
            <a:spLocks noGrp="1"/>
          </p:cNvSpPr>
          <p:nvPr>
            <p:ph idx="1"/>
          </p:nvPr>
        </p:nvSpPr>
        <p:spPr>
          <a:xfrm>
            <a:off x="2987824" y="2852936"/>
            <a:ext cx="3096344" cy="1152128"/>
          </a:xfr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hu-HU" sz="3600" b="1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Vissza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659688" cy="1584176"/>
          </a:xfrm>
        </p:spPr>
        <p:txBody>
          <a:bodyPr vert="horz" anchor="ctr">
            <a:no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5400" dirty="0" smtClean="0">
                <a:latin typeface="Arial" pitchFamily="34" charset="0"/>
                <a:cs typeface="Arial" pitchFamily="34" charset="0"/>
              </a:rPr>
              <a:t>A válasz: helytelen</a:t>
            </a:r>
          </a:p>
        </p:txBody>
      </p:sp>
      <p:sp>
        <p:nvSpPr>
          <p:cNvPr id="12" name="Tartalom helye 11"/>
          <p:cNvSpPr>
            <a:spLocks noGrp="1"/>
          </p:cNvSpPr>
          <p:nvPr>
            <p:ph idx="1"/>
          </p:nvPr>
        </p:nvSpPr>
        <p:spPr>
          <a:xfrm>
            <a:off x="2987824" y="2852936"/>
            <a:ext cx="3096344" cy="1152128"/>
          </a:xfr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hu-HU" sz="3600" b="1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Vissza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395536" y="119675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Tabulátorok</a:t>
            </a:r>
            <a:r>
              <a:rPr lang="hu-HU" sz="20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u-HU" sz="36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típusai</a:t>
            </a:r>
            <a:endParaRPr lang="hu-HU" sz="200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323528" y="1988840"/>
            <a:ext cx="496855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u-HU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Balra igazított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Jobbra igazított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Középre igazított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Tizedes jelre igazított (decimális)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Sávhoz igazított</a:t>
            </a:r>
          </a:p>
          <a:p>
            <a:endParaRPr lang="hu-H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Kép 5" descr="bal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469401"/>
            <a:ext cx="1040117" cy="936105"/>
          </a:xfrm>
          <a:prstGeom prst="rect">
            <a:avLst/>
          </a:prstGeom>
        </p:spPr>
      </p:pic>
      <p:pic>
        <p:nvPicPr>
          <p:cNvPr id="7" name="Kép 6" descr="jobb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549521"/>
            <a:ext cx="960109" cy="921704"/>
          </a:xfrm>
          <a:prstGeom prst="rect">
            <a:avLst/>
          </a:prstGeom>
        </p:spPr>
      </p:pic>
      <p:pic>
        <p:nvPicPr>
          <p:cNvPr id="8" name="Kép 7" descr="közép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629641"/>
            <a:ext cx="1040118" cy="915304"/>
          </a:xfrm>
          <a:prstGeom prst="rect">
            <a:avLst/>
          </a:prstGeom>
        </p:spPr>
      </p:pic>
      <p:pic>
        <p:nvPicPr>
          <p:cNvPr id="9" name="Kép 8" descr="tized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73719" y="4709761"/>
            <a:ext cx="1014373" cy="864096"/>
          </a:xfrm>
          <a:prstGeom prst="rect">
            <a:avLst/>
          </a:prstGeom>
        </p:spPr>
      </p:pic>
      <p:cxnSp>
        <p:nvCxnSpPr>
          <p:cNvPr id="10" name="Egyenes összekötő nyíllal 9"/>
          <p:cNvCxnSpPr/>
          <p:nvPr/>
        </p:nvCxnSpPr>
        <p:spPr>
          <a:xfrm flipV="1">
            <a:off x="2987824" y="2060848"/>
            <a:ext cx="1368152" cy="21602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11"/>
          <p:cNvCxnSpPr/>
          <p:nvPr/>
        </p:nvCxnSpPr>
        <p:spPr>
          <a:xfrm>
            <a:off x="3203848" y="3140968"/>
            <a:ext cx="1152128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/>
          <p:nvPr/>
        </p:nvCxnSpPr>
        <p:spPr>
          <a:xfrm>
            <a:off x="3347864" y="3933056"/>
            <a:ext cx="1080120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nyíllal 15"/>
          <p:cNvCxnSpPr/>
          <p:nvPr/>
        </p:nvCxnSpPr>
        <p:spPr>
          <a:xfrm>
            <a:off x="3923928" y="5157192"/>
            <a:ext cx="432048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ím 1"/>
          <p:cNvSpPr txBox="1">
            <a:spLocks/>
          </p:cNvSpPr>
          <p:nvPr/>
        </p:nvSpPr>
        <p:spPr>
          <a:xfrm>
            <a:off x="251520" y="188640"/>
            <a:ext cx="8659688" cy="86409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300" b="0" i="0" u="sng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Tabulátorok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11960" y="5285825"/>
            <a:ext cx="1368152" cy="157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Egyenes összekötő nyíllal 20"/>
          <p:cNvCxnSpPr/>
          <p:nvPr/>
        </p:nvCxnSpPr>
        <p:spPr>
          <a:xfrm>
            <a:off x="3419872" y="6065912"/>
            <a:ext cx="936104" cy="273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zövegdoboz 41"/>
          <p:cNvSpPr txBox="1"/>
          <p:nvPr/>
        </p:nvSpPr>
        <p:spPr>
          <a:xfrm>
            <a:off x="5364088" y="148478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 szöveg  bal oldalát egymás alá rendezi.</a:t>
            </a:r>
          </a:p>
          <a:p>
            <a:endParaRPr lang="hu-HU" sz="2400" dirty="0"/>
          </a:p>
        </p:txBody>
      </p:sp>
      <p:sp>
        <p:nvSpPr>
          <p:cNvPr id="43" name="Téglalap 42"/>
          <p:cNvSpPr/>
          <p:nvPr/>
        </p:nvSpPr>
        <p:spPr>
          <a:xfrm>
            <a:off x="5364088" y="2564904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 szöveg jobb oldalát egymás alá rendezi.</a:t>
            </a:r>
          </a:p>
        </p:txBody>
      </p:sp>
      <p:sp>
        <p:nvSpPr>
          <p:cNvPr id="44" name="Téglalap 43"/>
          <p:cNvSpPr/>
          <p:nvPr/>
        </p:nvSpPr>
        <p:spPr>
          <a:xfrm>
            <a:off x="5436096" y="3645024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 szöveg mértani közepét egymás alá rendezi.</a:t>
            </a:r>
          </a:p>
        </p:txBody>
      </p:sp>
      <p:sp>
        <p:nvSpPr>
          <p:cNvPr id="45" name="Téglalap 44"/>
          <p:cNvSpPr/>
          <p:nvPr/>
        </p:nvSpPr>
        <p:spPr>
          <a:xfrm>
            <a:off x="5327576" y="4725144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 számok tizedesvesszőjét egymás alá rendezi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2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4"/>
          <p:cNvSpPr txBox="1">
            <a:spLocks noGrp="1"/>
          </p:cNvSpPr>
          <p:nvPr>
            <p:ph idx="1"/>
          </p:nvPr>
        </p:nvSpPr>
        <p:spPr>
          <a:xfrm>
            <a:off x="179512" y="2060848"/>
            <a:ext cx="7795592" cy="413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hu-H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Pozíció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hu-H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Alapérték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hu-H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Igazítás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hu-H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hu-H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Kitöltés</a:t>
            </a:r>
            <a:endParaRPr lang="hu-H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Kép 5" descr="tabulátor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556792"/>
            <a:ext cx="3851400" cy="4680520"/>
          </a:xfrm>
          <a:prstGeom prst="rect">
            <a:avLst/>
          </a:prstGeom>
        </p:spPr>
      </p:pic>
      <p:cxnSp>
        <p:nvCxnSpPr>
          <p:cNvPr id="7" name="Egyenes összekötő nyíllal 6"/>
          <p:cNvCxnSpPr/>
          <p:nvPr/>
        </p:nvCxnSpPr>
        <p:spPr>
          <a:xfrm flipV="1">
            <a:off x="1691680" y="2060848"/>
            <a:ext cx="3096344" cy="3600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nyíllal 8"/>
          <p:cNvCxnSpPr/>
          <p:nvPr/>
        </p:nvCxnSpPr>
        <p:spPr>
          <a:xfrm flipV="1">
            <a:off x="1979712" y="2132856"/>
            <a:ext cx="5040560" cy="144016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 flipV="1">
            <a:off x="1763688" y="3789040"/>
            <a:ext cx="3024336" cy="9361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/>
          <p:nvPr/>
        </p:nvCxnSpPr>
        <p:spPr>
          <a:xfrm flipV="1">
            <a:off x="1763688" y="4581128"/>
            <a:ext cx="3024336" cy="136815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ím 1"/>
          <p:cNvSpPr txBox="1">
            <a:spLocks/>
          </p:cNvSpPr>
          <p:nvPr/>
        </p:nvSpPr>
        <p:spPr>
          <a:xfrm>
            <a:off x="251520" y="188640"/>
            <a:ext cx="8659688" cy="86409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300" b="0" i="0" u="sng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Tabulátorok Beállítása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Cím 3"/>
          <p:cNvSpPr txBox="1">
            <a:spLocks/>
          </p:cNvSpPr>
          <p:nvPr/>
        </p:nvSpPr>
        <p:spPr>
          <a:xfrm>
            <a:off x="457200" y="188640"/>
            <a:ext cx="8686800" cy="64633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0" i="0" u="sng" strike="noStrike" kern="1200" cap="all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Döntsd, el </a:t>
            </a:r>
            <a:r>
              <a:rPr kumimoji="0" lang="hu-HU" sz="3600" b="1" i="0" u="sng" strike="noStrike" kern="1200" cap="all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IGAZ</a:t>
            </a:r>
            <a:r>
              <a:rPr kumimoji="0" lang="hu-HU" sz="3600" b="0" i="0" u="sng" strike="noStrike" kern="1200" cap="all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vagy </a:t>
            </a:r>
            <a:r>
              <a:rPr kumimoji="0" lang="hu-HU" sz="3600" b="1" i="0" u="sng" strike="noStrike" kern="1200" cap="all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HAMIS? </a:t>
            </a:r>
            <a:endParaRPr kumimoji="0" lang="hu-HU" sz="3600" b="1" i="0" u="sng" strike="noStrike" kern="1200" cap="all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0" y="1124744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1. Tabulátorok segítségével készíthetünk aláírás helyeket is.</a:t>
            </a:r>
            <a:endParaRPr lang="hu-HU" sz="28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0" y="2276872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2. Tabulátorok segítségével csak képeket tudunk balra igazítani.</a:t>
            </a:r>
            <a:endParaRPr lang="hu-HU" sz="28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0" y="3429000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3. Jobbra ütköztetett tabulátor jele:   </a:t>
            </a:r>
            <a:endParaRPr lang="hu-HU" sz="2800" dirty="0"/>
          </a:p>
        </p:txBody>
      </p:sp>
      <p:sp>
        <p:nvSpPr>
          <p:cNvPr id="8" name="Szövegdoboz 7"/>
          <p:cNvSpPr txBox="1"/>
          <p:nvPr/>
        </p:nvSpPr>
        <p:spPr>
          <a:xfrm>
            <a:off x="0" y="4149080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4. Innen érhető el a Tabulátorok beállításának lehetősége:  Menüszalag/Levelezés/Tabulátorok</a:t>
            </a:r>
            <a:endParaRPr lang="hu-HU" sz="28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0" y="5301208"/>
            <a:ext cx="72152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5. Középre ütköztetett tabulátor az egymás alatti szövegrészek mértani közepét egymás alá rendezi.</a:t>
            </a:r>
          </a:p>
        </p:txBody>
      </p:sp>
      <p:pic>
        <p:nvPicPr>
          <p:cNvPr id="10" name="Kép 9" descr="tized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212976"/>
            <a:ext cx="936104" cy="797422"/>
          </a:xfrm>
          <a:prstGeom prst="rect">
            <a:avLst/>
          </a:prstGeom>
        </p:spPr>
      </p:pic>
      <p:sp>
        <p:nvSpPr>
          <p:cNvPr id="11" name="Szövegdoboz 10">
            <a:hlinkClick r:id="rId4" action="ppaction://hlinksldjump"/>
          </p:cNvPr>
          <p:cNvSpPr txBox="1"/>
          <p:nvPr/>
        </p:nvSpPr>
        <p:spPr>
          <a:xfrm>
            <a:off x="7236296" y="1700808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hu-H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HAMIS</a:t>
            </a:r>
            <a:endParaRPr lang="hu-H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Szövegdoboz 11">
            <a:hlinkClick r:id="rId5" action="ppaction://hlinksldjump"/>
          </p:cNvPr>
          <p:cNvSpPr txBox="1"/>
          <p:nvPr/>
        </p:nvSpPr>
        <p:spPr>
          <a:xfrm>
            <a:off x="7236296" y="1196752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IGAZ</a:t>
            </a:r>
            <a:endParaRPr lang="hu-HU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7236296" y="2780928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hu-H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HAMIS</a:t>
            </a:r>
            <a:endParaRPr lang="hu-H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Szövegdoboz 13">
            <a:hlinkClick r:id="rId4" action="ppaction://hlinksldjump"/>
          </p:cNvPr>
          <p:cNvSpPr txBox="1"/>
          <p:nvPr/>
        </p:nvSpPr>
        <p:spPr>
          <a:xfrm>
            <a:off x="7236296" y="2276872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IGAZ</a:t>
            </a:r>
            <a:endParaRPr lang="hu-HU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5" name="Szövegdoboz 14"/>
          <p:cNvSpPr txBox="1"/>
          <p:nvPr/>
        </p:nvSpPr>
        <p:spPr>
          <a:xfrm>
            <a:off x="7236296" y="3789040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hu-H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HAMIS</a:t>
            </a:r>
            <a:endParaRPr lang="hu-H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Szövegdoboz 15">
            <a:hlinkClick r:id="rId4" action="ppaction://hlinksldjump"/>
          </p:cNvPr>
          <p:cNvSpPr txBox="1"/>
          <p:nvPr/>
        </p:nvSpPr>
        <p:spPr>
          <a:xfrm>
            <a:off x="7236296" y="3284984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IGAZ</a:t>
            </a:r>
            <a:endParaRPr lang="hu-HU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7" name="Szövegdoboz 16"/>
          <p:cNvSpPr txBox="1"/>
          <p:nvPr/>
        </p:nvSpPr>
        <p:spPr>
          <a:xfrm>
            <a:off x="7236296" y="4797152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hu-H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HAMIS</a:t>
            </a:r>
            <a:endParaRPr lang="hu-H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Szövegdoboz 17">
            <a:hlinkClick r:id="rId4" action="ppaction://hlinksldjump"/>
          </p:cNvPr>
          <p:cNvSpPr txBox="1"/>
          <p:nvPr/>
        </p:nvSpPr>
        <p:spPr>
          <a:xfrm>
            <a:off x="7236296" y="4293096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IGAZ</a:t>
            </a:r>
            <a:endParaRPr lang="hu-HU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9" name="Szövegdoboz 18">
            <a:hlinkClick r:id="rId4" action="ppaction://hlinksldjump"/>
          </p:cNvPr>
          <p:cNvSpPr txBox="1"/>
          <p:nvPr/>
        </p:nvSpPr>
        <p:spPr>
          <a:xfrm>
            <a:off x="7236296" y="5877272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hu-H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HAMIS</a:t>
            </a:r>
            <a:endParaRPr lang="hu-H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Szövegdoboz 19">
            <a:hlinkClick r:id="rId5" action="ppaction://hlinksldjump"/>
          </p:cNvPr>
          <p:cNvSpPr txBox="1"/>
          <p:nvPr/>
        </p:nvSpPr>
        <p:spPr>
          <a:xfrm>
            <a:off x="7236296" y="5373216"/>
            <a:ext cx="136815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IGAZ</a:t>
            </a:r>
            <a:endParaRPr lang="hu-HU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15616" y="1556792"/>
            <a:ext cx="6984776" cy="838200"/>
          </a:xfrm>
        </p:spPr>
        <p:txBody>
          <a:bodyPr>
            <a:no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5400" dirty="0" smtClean="0">
                <a:latin typeface="Arial" pitchFamily="34" charset="0"/>
                <a:cs typeface="Arial" pitchFamily="34" charset="0"/>
              </a:rPr>
              <a:t>A válasz : helyes</a:t>
            </a:r>
            <a:endParaRPr lang="hu-H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779912" y="2636912"/>
            <a:ext cx="1944216" cy="866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hu-HU" sz="3600" b="1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Vissza</a:t>
            </a:r>
            <a:endParaRPr lang="hu-HU" sz="3600" b="1" dirty="0">
              <a:latin typeface="Arial" pitchFamily="34" charset="0"/>
              <a:cs typeface="Arial" pitchFamily="34" charset="0"/>
              <a:hlinkClick r:id="rId3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08912" cy="1296144"/>
          </a:xfrm>
        </p:spPr>
        <p:txBody>
          <a:bodyPr>
            <a:no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  <a:buFont typeface="Arial" pitchFamily="34" charset="0"/>
              <a:buChar char="•"/>
            </a:pPr>
            <a:r>
              <a:rPr lang="hu-HU" sz="5400" dirty="0" smtClean="0">
                <a:latin typeface="Arial" pitchFamily="34" charset="0"/>
                <a:cs typeface="Arial" pitchFamily="34" charset="0"/>
              </a:rPr>
              <a:t>A válasz : helytelen</a:t>
            </a:r>
            <a:endParaRPr lang="hu-H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491880" y="2924944"/>
            <a:ext cx="1944216" cy="866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hu-HU" sz="3600" b="1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Vissza</a:t>
            </a:r>
            <a:endParaRPr lang="hu-HU" sz="3600" b="1" dirty="0">
              <a:latin typeface="Arial" pitchFamily="34" charset="0"/>
              <a:cs typeface="Arial" pitchFamily="34" charset="0"/>
              <a:hlinkClick r:id="rId3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524328" cy="838200"/>
          </a:xfrm>
        </p:spPr>
        <p:txBody>
          <a:bodyPr>
            <a:noAutofit/>
          </a:bodyPr>
          <a:lstStyle/>
          <a:p>
            <a:r>
              <a:rPr lang="hu-HU" sz="2800" b="1" dirty="0" smtClean="0">
                <a:solidFill>
                  <a:srgbClr val="FFC000"/>
                </a:solidFill>
                <a:latin typeface="Arial" pitchFamily="34" charset="0"/>
                <a:ea typeface="+mn-ea"/>
                <a:cs typeface="Arial" pitchFamily="34" charset="0"/>
              </a:rPr>
              <a:t>Emlékszel?</a:t>
            </a:r>
            <a:r>
              <a:rPr lang="hu-HU" sz="2800" dirty="0" smtClean="0">
                <a:solidFill>
                  <a:schemeClr val="tx2">
                    <a:shade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hu-HU" sz="2800" dirty="0" smtClean="0">
                <a:solidFill>
                  <a:schemeClr val="tx2">
                    <a:shade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hu-HU" sz="2800" dirty="0" smtClean="0">
                <a:solidFill>
                  <a:schemeClr val="tx2">
                    <a:shade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Egészítsd ki a hiányos szöveget!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dirty="0" smtClean="0"/>
              <a:t>A dokumentum egy teljesen összefüggő szöveg bármilyen hosszú lehet.</a:t>
            </a:r>
          </a:p>
          <a:p>
            <a:pPr marL="0" indent="0">
              <a:buNone/>
            </a:pPr>
            <a:r>
              <a:rPr lang="hu-HU" dirty="0" smtClean="0"/>
              <a:t>A bekezdés két enter közötti része.</a:t>
            </a:r>
          </a:p>
          <a:p>
            <a:pPr marL="0" indent="0">
              <a:buNone/>
            </a:pPr>
            <a:r>
              <a:rPr lang="hu-HU" dirty="0" smtClean="0"/>
              <a:t>A szóköz és az enter karakterek nyomtatásban nem látszanak.</a:t>
            </a:r>
          </a:p>
          <a:p>
            <a:pPr marL="0" indent="0">
              <a:buNone/>
            </a:pPr>
            <a:r>
              <a:rPr lang="hu-HU" dirty="0" smtClean="0"/>
              <a:t>A nyomtatásban (</a:t>
            </a:r>
            <a:r>
              <a:rPr lang="hu-HU" dirty="0" err="1" smtClean="0"/>
              <a:t>papiron</a:t>
            </a:r>
            <a:r>
              <a:rPr lang="hu-HU" dirty="0" smtClean="0"/>
              <a:t>) nem látható karaktereket csak a képernyőn látjuk akkor ha a minden látszik (mindent mutat) ikonra kattintunk az eszközsoron.</a:t>
            </a:r>
            <a:endParaRPr lang="hu-HU" dirty="0"/>
          </a:p>
        </p:txBody>
      </p:sp>
      <p:sp>
        <p:nvSpPr>
          <p:cNvPr id="4" name="Téglalap 3"/>
          <p:cNvSpPr/>
          <p:nvPr/>
        </p:nvSpPr>
        <p:spPr>
          <a:xfrm>
            <a:off x="179512" y="2060848"/>
            <a:ext cx="31683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Téglalap 4"/>
          <p:cNvSpPr/>
          <p:nvPr/>
        </p:nvSpPr>
        <p:spPr>
          <a:xfrm>
            <a:off x="3786182" y="1571612"/>
            <a:ext cx="338437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Téglalap 5"/>
          <p:cNvSpPr/>
          <p:nvPr/>
        </p:nvSpPr>
        <p:spPr>
          <a:xfrm>
            <a:off x="3059832" y="2564904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683568" y="3068960"/>
            <a:ext cx="12241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Téglalap 7"/>
          <p:cNvSpPr/>
          <p:nvPr/>
        </p:nvSpPr>
        <p:spPr>
          <a:xfrm>
            <a:off x="2915816" y="3140968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Téglalap 8"/>
          <p:cNvSpPr/>
          <p:nvPr/>
        </p:nvSpPr>
        <p:spPr>
          <a:xfrm>
            <a:off x="827584" y="5445224"/>
            <a:ext cx="230425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Téglalap 9"/>
          <p:cNvSpPr/>
          <p:nvPr/>
        </p:nvSpPr>
        <p:spPr>
          <a:xfrm>
            <a:off x="323528" y="5013176"/>
            <a:ext cx="25922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2" name="Egyenes összekötő 11"/>
          <p:cNvCxnSpPr/>
          <p:nvPr/>
        </p:nvCxnSpPr>
        <p:spPr>
          <a:xfrm>
            <a:off x="179512" y="5991698"/>
            <a:ext cx="864096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églalap 12"/>
          <p:cNvSpPr/>
          <p:nvPr/>
        </p:nvSpPr>
        <p:spPr>
          <a:xfrm>
            <a:off x="251520" y="6093296"/>
            <a:ext cx="19960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teljesen összefüggő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églalap 13"/>
          <p:cNvSpPr/>
          <p:nvPr/>
        </p:nvSpPr>
        <p:spPr>
          <a:xfrm>
            <a:off x="7152022" y="6093296"/>
            <a:ext cx="17796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bármilyen hosszú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églalap 14"/>
          <p:cNvSpPr/>
          <p:nvPr/>
        </p:nvSpPr>
        <p:spPr>
          <a:xfrm>
            <a:off x="6444208" y="6309320"/>
            <a:ext cx="652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enter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églalap 15"/>
          <p:cNvSpPr/>
          <p:nvPr/>
        </p:nvSpPr>
        <p:spPr>
          <a:xfrm>
            <a:off x="2137680" y="6323834"/>
            <a:ext cx="6920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enter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églalap 16"/>
          <p:cNvSpPr/>
          <p:nvPr/>
        </p:nvSpPr>
        <p:spPr>
          <a:xfrm>
            <a:off x="5623092" y="6158324"/>
            <a:ext cx="8226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szóköz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églalap 17"/>
          <p:cNvSpPr/>
          <p:nvPr/>
        </p:nvSpPr>
        <p:spPr>
          <a:xfrm>
            <a:off x="2843808" y="6309320"/>
            <a:ext cx="1656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Minden látszik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églalap 18"/>
          <p:cNvSpPr/>
          <p:nvPr/>
        </p:nvSpPr>
        <p:spPr>
          <a:xfrm>
            <a:off x="4355976" y="6021288"/>
            <a:ext cx="15121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 smtClean="0">
                <a:latin typeface="Arial" pitchFamily="34" charset="0"/>
                <a:cs typeface="Arial" pitchFamily="34" charset="0"/>
              </a:rPr>
              <a:t>eszközsoron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0"/>
            <a:ext cx="1224136" cy="159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1600" dirty="0" smtClean="0">
                <a:latin typeface="Arial" pitchFamily="34" charset="0"/>
                <a:cs typeface="Arial" pitchFamily="34" charset="0"/>
              </a:rPr>
              <a:t>http://office.microsoft.com/hu-hu/word-help/tabulatorok-beallitasa-HA010034129.aspx</a:t>
            </a:r>
            <a:endParaRPr lang="hu-H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artalom helye 2"/>
          <p:cNvSpPr txBox="1">
            <a:spLocks/>
          </p:cNvSpPr>
          <p:nvPr/>
        </p:nvSpPr>
        <p:spPr>
          <a:xfrm>
            <a:off x="251520" y="2420888"/>
            <a:ext cx="8640960" cy="6480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hu-H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51520" y="220486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http://informatika.gtportal.eu/index.php?f0=w3_bek_form_111</a:t>
            </a:r>
            <a:endParaRPr lang="hu-HU" dirty="0"/>
          </a:p>
        </p:txBody>
      </p:sp>
      <p:sp>
        <p:nvSpPr>
          <p:cNvPr id="6" name="Cím 1"/>
          <p:cNvSpPr txBox="1">
            <a:spLocks/>
          </p:cNvSpPr>
          <p:nvPr/>
        </p:nvSpPr>
        <p:spPr>
          <a:xfrm>
            <a:off x="251520" y="188640"/>
            <a:ext cx="8659688" cy="86409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300" b="0" i="0" u="sng" strike="noStrike" kern="1200" cap="all" spc="0" normalizeH="0" baseline="0" noProof="0" dirty="0" err="1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FORRÁSok</a:t>
            </a:r>
            <a:endParaRPr kumimoji="0" lang="hu-HU" sz="4300" b="0" i="0" u="sng" strike="noStrike" kern="1200" cap="all" spc="0" normalizeH="0" baseline="0" noProof="0" dirty="0" smtClean="0">
              <a:ln>
                <a:noFill/>
              </a:ln>
              <a:solidFill>
                <a:schemeClr val="tx2">
                  <a:shade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251520" y="2996952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A képeket magam készítettem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hu-HU" u="sng" dirty="0" smtClean="0">
                <a:solidFill>
                  <a:schemeClr val="tx2">
                    <a:shade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Mire gondoltam?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844825"/>
            <a:ext cx="8435280" cy="792088"/>
          </a:xfrm>
        </p:spPr>
        <p:txBody>
          <a:bodyPr/>
          <a:lstStyle/>
          <a:p>
            <a:pPr algn="ctr">
              <a:buNone/>
            </a:pPr>
            <a:r>
              <a:rPr lang="hu-HU" dirty="0" smtClean="0"/>
              <a:t>A lap nyomtatási területén kívül eső üres terület.</a:t>
            </a:r>
          </a:p>
          <a:p>
            <a:endParaRPr lang="hu-HU" dirty="0" smtClean="0"/>
          </a:p>
          <a:p>
            <a:endParaRPr lang="hu-HU" dirty="0" smtClean="0"/>
          </a:p>
        </p:txBody>
      </p:sp>
      <p:sp>
        <p:nvSpPr>
          <p:cNvPr id="8" name="Szövegdoboz 7"/>
          <p:cNvSpPr txBox="1"/>
          <p:nvPr/>
        </p:nvSpPr>
        <p:spPr>
          <a:xfrm>
            <a:off x="3337520" y="134076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Margó</a:t>
            </a:r>
            <a:r>
              <a:rPr lang="hu-H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hu-H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3553544" y="314096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Bekezdés</a:t>
            </a:r>
            <a:endParaRPr lang="hu-HU" sz="240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églalap 9"/>
          <p:cNvSpPr/>
          <p:nvPr/>
        </p:nvSpPr>
        <p:spPr>
          <a:xfrm>
            <a:off x="3625552" y="1268760"/>
            <a:ext cx="165618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Téglalap 10"/>
          <p:cNvSpPr/>
          <p:nvPr/>
        </p:nvSpPr>
        <p:spPr>
          <a:xfrm>
            <a:off x="3553544" y="3068960"/>
            <a:ext cx="180020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Téglalap 11"/>
          <p:cNvSpPr/>
          <p:nvPr/>
        </p:nvSpPr>
        <p:spPr>
          <a:xfrm>
            <a:off x="467544" y="3861048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hu-HU" sz="3200" dirty="0" smtClean="0"/>
              <a:t>A szöveg két enter  (bekezdés jel) közötti része.</a:t>
            </a:r>
            <a:endParaRPr lang="hu-H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899592" y="142852"/>
            <a:ext cx="6984776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R="0" lvl="0" algn="ctr" defTabSz="9144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hu-HU" sz="4800" u="sng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BEKEZDÉS</a:t>
            </a:r>
            <a:endParaRPr lang="hu-HU" sz="4800" u="sng" dirty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251520" y="1340769"/>
            <a:ext cx="8424936" cy="324035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hu-HU" sz="4000" dirty="0" smtClean="0">
                <a:latin typeface="Arial" pitchFamily="34" charset="0"/>
                <a:cs typeface="Arial" pitchFamily="34" charset="0"/>
              </a:rPr>
              <a:t>Egy dokumentumban az ENTER billentyű két leütése között található szövegrész neve </a:t>
            </a:r>
            <a:r>
              <a:rPr lang="hu-HU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BEKEZDÉS.</a:t>
            </a:r>
          </a:p>
          <a:p>
            <a:pPr marL="0" indent="0" algn="ctr">
              <a:buNone/>
            </a:pPr>
            <a:endParaRPr lang="hu-HU" sz="28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r>
              <a:rPr lang="hu-HU" sz="5200" u="sng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BEKEZDÉS IGAZÍTÁSA</a:t>
            </a:r>
          </a:p>
          <a:p>
            <a:pPr marL="0" indent="0" algn="ctr">
              <a:buNone/>
            </a:pPr>
            <a:endParaRPr lang="hu-HU" sz="28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hu-HU" sz="4000" dirty="0" smtClean="0">
                <a:latin typeface="Arial" pitchFamily="34" charset="0"/>
                <a:cs typeface="Arial" pitchFamily="34" charset="0"/>
              </a:rPr>
              <a:t>A bekezdéseket igazíthatjuk: </a:t>
            </a:r>
            <a:r>
              <a:rPr lang="hu-HU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jobbra, balra, középre </a:t>
            </a:r>
            <a:r>
              <a:rPr lang="hu-HU" sz="4000" dirty="0" smtClean="0">
                <a:latin typeface="Arial" pitchFamily="34" charset="0"/>
                <a:cs typeface="Arial" pitchFamily="34" charset="0"/>
              </a:rPr>
              <a:t>és lehet </a:t>
            </a:r>
            <a:r>
              <a:rPr lang="hu-HU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sorkizárt</a:t>
            </a:r>
            <a:r>
              <a:rPr lang="hu-HU" sz="4000" dirty="0" smtClean="0">
                <a:latin typeface="Arial" pitchFamily="34" charset="0"/>
                <a:cs typeface="Arial" pitchFamily="34" charset="0"/>
              </a:rPr>
              <a:t> is.</a:t>
            </a:r>
          </a:p>
          <a:p>
            <a:pPr marL="0" indent="0" algn="ctr">
              <a:buNone/>
            </a:pPr>
            <a:endParaRPr lang="hu-H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0" descr="clipboard(6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581128"/>
            <a:ext cx="135361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 descr="clipboard(8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4581128"/>
            <a:ext cx="1368152" cy="1147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 descr="clipboard(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581128"/>
            <a:ext cx="1296144" cy="117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 descr="clipboard(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4509120"/>
            <a:ext cx="1296144" cy="1198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ím 1"/>
          <p:cNvSpPr txBox="1">
            <a:spLocks/>
          </p:cNvSpPr>
          <p:nvPr/>
        </p:nvSpPr>
        <p:spPr>
          <a:xfrm>
            <a:off x="539552" y="6021288"/>
            <a:ext cx="1512168" cy="57606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82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Bal igazítás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Cím 1"/>
          <p:cNvSpPr txBox="1">
            <a:spLocks/>
          </p:cNvSpPr>
          <p:nvPr/>
        </p:nvSpPr>
        <p:spPr>
          <a:xfrm>
            <a:off x="2699792" y="5877272"/>
            <a:ext cx="1656184" cy="9361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82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Középre igazítás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Cím 1"/>
          <p:cNvSpPr txBox="1">
            <a:spLocks/>
          </p:cNvSpPr>
          <p:nvPr/>
        </p:nvSpPr>
        <p:spPr>
          <a:xfrm>
            <a:off x="5004048" y="5949280"/>
            <a:ext cx="1512168" cy="864096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000" b="1" dirty="0" smtClean="0">
                <a:solidFill>
                  <a:srgbClr val="FF682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Jobbra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82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igazítás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Cím 1"/>
          <p:cNvSpPr txBox="1">
            <a:spLocks/>
          </p:cNvSpPr>
          <p:nvPr/>
        </p:nvSpPr>
        <p:spPr>
          <a:xfrm>
            <a:off x="6948264" y="5805264"/>
            <a:ext cx="1584176" cy="100811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82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Sorkizárt igazítás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hu-HU" sz="3900" u="sng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Igazítások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59632" y="1268760"/>
            <a:ext cx="7632848" cy="5400600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hu-HU" b="1" dirty="0" smtClean="0">
                <a:latin typeface="Arial" pitchFamily="34" charset="0"/>
                <a:cs typeface="Arial" pitchFamily="34" charset="0"/>
              </a:rPr>
              <a:t>balra zárt: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 azaz egymás alatt található a bekezdés minden sorának bal széle.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hu-HU" b="1" dirty="0" smtClean="0">
                <a:latin typeface="Arial" pitchFamily="34" charset="0"/>
                <a:cs typeface="Arial" pitchFamily="34" charset="0"/>
              </a:rPr>
              <a:t>jobbra zárt: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 amikor a bekezdés sorainak jobb széle esik egy egyenesbe.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hu-HU" b="1" dirty="0" smtClean="0">
                <a:latin typeface="Arial" pitchFamily="34" charset="0"/>
                <a:cs typeface="Arial" pitchFamily="34" charset="0"/>
              </a:rPr>
              <a:t>középre zárt: 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azaz a sorok közepe lesz egymás alatt;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hu-HU" b="1" dirty="0" smtClean="0">
                <a:latin typeface="Arial" pitchFamily="34" charset="0"/>
                <a:cs typeface="Arial" pitchFamily="34" charset="0"/>
              </a:rPr>
              <a:t>sorkizárt: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 amikor a bekezdés bal és jobb széle is egy-egy egyenesbe esik, de a bekezdés utolsó sora kivételt képezhet, azaz annak jobb széle nem feltétlenül lesz a többiekkel egy egyenesben. Ebben az esetben a szövegszerkesztő a szóközök szélességének változtatásával éri el az eredményt, ami ronthatja az olvashatóságot és az írásképet.</a:t>
            </a:r>
          </a:p>
          <a:p>
            <a:endParaRPr lang="hu-H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clipboard(6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55737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 descr="clipboard(8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852936"/>
            <a:ext cx="60098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 descr="clipboard(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060848"/>
            <a:ext cx="569358" cy="51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 descr="clipboard(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645024"/>
            <a:ext cx="569359" cy="52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15672" cy="667544"/>
          </a:xfrm>
        </p:spPr>
        <p:txBody>
          <a:bodyPr>
            <a:normAutofit fontScale="90000"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hu-HU" sz="4800" u="sng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Behúzás</a:t>
            </a:r>
            <a:endParaRPr lang="hu-HU" sz="4800" u="sng" dirty="0">
              <a:solidFill>
                <a:schemeClr val="tx2">
                  <a:shade val="7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1520" y="1554163"/>
            <a:ext cx="4680520" cy="45391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A bekezdés párbeszédablakban beállíthatjuk:</a:t>
            </a:r>
          </a:p>
          <a:p>
            <a:pPr marL="365125" indent="-365125">
              <a:buFont typeface="Wingdings" pitchFamily="2" charset="2"/>
              <a:buChar char="§"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a bal- és a jobboldali behúzás mértékét, </a:t>
            </a:r>
          </a:p>
          <a:p>
            <a:pPr marL="365125" indent="-365125">
              <a:buFont typeface="Wingdings" pitchFamily="2" charset="2"/>
              <a:buChar char="§"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a bal- és a jobboldali behúzás típusát (első sor, függő) és annak mértékét</a:t>
            </a:r>
          </a:p>
          <a:p>
            <a:pPr marL="0" indent="0">
              <a:buFont typeface="Wingdings" pitchFamily="2" charset="2"/>
              <a:buChar char="§"/>
            </a:pPr>
            <a:endParaRPr lang="hu-HU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hu-HU" sz="2400" dirty="0" smtClean="0">
                <a:latin typeface="Arial" pitchFamily="34" charset="0"/>
                <a:cs typeface="Arial" pitchFamily="34" charset="0"/>
              </a:rPr>
              <a:t>Ugyanez a feladat megoldható a vonalzón is.</a:t>
            </a:r>
            <a:endParaRPr lang="hu-H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1852" y="1574676"/>
            <a:ext cx="4012148" cy="528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5148064" y="2852936"/>
            <a:ext cx="1728192" cy="11521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Téglalap 5"/>
          <p:cNvSpPr/>
          <p:nvPr/>
        </p:nvSpPr>
        <p:spPr>
          <a:xfrm>
            <a:off x="7164288" y="3212976"/>
            <a:ext cx="1979712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38576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ím 1"/>
          <p:cNvSpPr txBox="1">
            <a:spLocks/>
          </p:cNvSpPr>
          <p:nvPr/>
        </p:nvSpPr>
        <p:spPr>
          <a:xfrm>
            <a:off x="323528" y="260648"/>
            <a:ext cx="8515672" cy="667544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hu-HU" sz="4800" b="0" i="0" u="sng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NINCS Behúzás</a:t>
            </a:r>
            <a:endParaRPr kumimoji="0" lang="hu-HU" sz="4800" b="0" i="0" u="sng" strike="noStrike" kern="1200" cap="all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40768"/>
            <a:ext cx="459112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églalap 8"/>
          <p:cNvSpPr/>
          <p:nvPr/>
        </p:nvSpPr>
        <p:spPr>
          <a:xfrm>
            <a:off x="5143504" y="2857496"/>
            <a:ext cx="500066" cy="361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6" name="Egyenes összekötő nyíllal 5"/>
          <p:cNvCxnSpPr/>
          <p:nvPr/>
        </p:nvCxnSpPr>
        <p:spPr>
          <a:xfrm>
            <a:off x="4355976" y="2780928"/>
            <a:ext cx="864096" cy="2160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églalap 7"/>
          <p:cNvSpPr/>
          <p:nvPr/>
        </p:nvSpPr>
        <p:spPr>
          <a:xfrm>
            <a:off x="7000892" y="3143248"/>
            <a:ext cx="1143008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1"/>
          <p:cNvSpPr txBox="1">
            <a:spLocks/>
          </p:cNvSpPr>
          <p:nvPr/>
        </p:nvSpPr>
        <p:spPr>
          <a:xfrm>
            <a:off x="323528" y="260648"/>
            <a:ext cx="8515672" cy="667544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hu-HU" sz="4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ELSŐ SOR Behúzása</a:t>
            </a:r>
            <a:endParaRPr kumimoji="0" lang="hu-HU" sz="4800" b="0" i="0" u="none" strike="noStrike" kern="1200" cap="all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539552" y="4509120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>
                <a:latin typeface="Arial" pitchFamily="34" charset="0"/>
                <a:cs typeface="Arial" pitchFamily="34" charset="0"/>
              </a:rPr>
              <a:t>az első sor a mérték mezőben beállított értékkel beljebb kezdődik a többi sorhoz képest </a:t>
            </a:r>
            <a:endParaRPr lang="hu-H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9147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églalap 9"/>
          <p:cNvSpPr/>
          <p:nvPr/>
        </p:nvSpPr>
        <p:spPr>
          <a:xfrm>
            <a:off x="5148064" y="2852936"/>
            <a:ext cx="2952328" cy="11521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0"/>
            <a:ext cx="438243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Egyenes összekötő nyíllal 5"/>
          <p:cNvCxnSpPr/>
          <p:nvPr/>
        </p:nvCxnSpPr>
        <p:spPr>
          <a:xfrm>
            <a:off x="4499992" y="2564904"/>
            <a:ext cx="720080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88843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ím 1"/>
          <p:cNvSpPr txBox="1">
            <a:spLocks/>
          </p:cNvSpPr>
          <p:nvPr/>
        </p:nvSpPr>
        <p:spPr>
          <a:xfrm>
            <a:off x="323528" y="260648"/>
            <a:ext cx="8515672" cy="667544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hu-HU" sz="4800" b="0" i="0" u="sng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FÜGGŐ Behúzás</a:t>
            </a:r>
            <a:endParaRPr kumimoji="0" lang="hu-HU" sz="4800" b="0" i="0" u="sng" strike="noStrike" kern="1200" cap="all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251520" y="4797152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400" dirty="0" smtClean="0">
                <a:latin typeface="Arial" pitchFamily="34" charset="0"/>
                <a:cs typeface="Arial" pitchFamily="34" charset="0"/>
              </a:rPr>
              <a:t>az első sor a bal oldali behúzásnál kezdődik, a többi sor a mérték mezőben beállított értékkel beljebb kezdődik</a:t>
            </a:r>
            <a:endParaRPr lang="hu-HU" sz="2400" dirty="0"/>
          </a:p>
        </p:txBody>
      </p:sp>
      <p:sp>
        <p:nvSpPr>
          <p:cNvPr id="9" name="Téglalap 8"/>
          <p:cNvSpPr/>
          <p:nvPr/>
        </p:nvSpPr>
        <p:spPr>
          <a:xfrm>
            <a:off x="5025232" y="2730104"/>
            <a:ext cx="3651224" cy="11521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12776"/>
            <a:ext cx="457124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Egyenes összekötő nyíllal 5"/>
          <p:cNvCxnSpPr/>
          <p:nvPr/>
        </p:nvCxnSpPr>
        <p:spPr>
          <a:xfrm>
            <a:off x="4355976" y="2708920"/>
            <a:ext cx="864096" cy="2160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úra">
  <a:themeElements>
    <a:clrScheme name="Túr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ú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ú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579</TotalTime>
  <Words>622</Words>
  <Application>Microsoft Office PowerPoint</Application>
  <PresentationFormat>Diavetítés a képernyőre (4:3 oldalarány)</PresentationFormat>
  <Paragraphs>135</Paragraphs>
  <Slides>20</Slides>
  <Notes>20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1" baseType="lpstr">
      <vt:lpstr>Túra</vt:lpstr>
      <vt:lpstr>KÉSZÍTETTE: LÁSZLÓ FLÓRA FELKÉSZÍTŐ TANÁR: BLAZSÁN GABRIELLA  ISKOLA NEVE, CÍME: DR. TÖRÖK BÉLA ÓVODA, ÁLTALÁNOS ISKOLA, SPECIÁLIS SZAKISKOLA,  EGYSÉGES GYÓGYPEDAGÓGIAI MÓDSZERTANI INTÉZMÉNY, DIÁKOTTHON ÉS GYERMEKOTTHON 1144 BUDAPEST, ÚJVÁROS PARK 1.</vt:lpstr>
      <vt:lpstr>Emlékszel? Egészítsd ki a hiányos szöveget!</vt:lpstr>
      <vt:lpstr>Mire gondoltam?</vt:lpstr>
      <vt:lpstr>4. dia</vt:lpstr>
      <vt:lpstr>Igazítások</vt:lpstr>
      <vt:lpstr>Behúzás</vt:lpstr>
      <vt:lpstr>7. dia</vt:lpstr>
      <vt:lpstr>8. dia</vt:lpstr>
      <vt:lpstr>9. dia</vt:lpstr>
      <vt:lpstr>Térközök ÉS SORKÖZÖK </vt:lpstr>
      <vt:lpstr>PÉLDA: Dupla SORKÖZ</vt:lpstr>
      <vt:lpstr>Válaszd ki az igaz állításokat!</vt:lpstr>
      <vt:lpstr>A válasz: helyes</vt:lpstr>
      <vt:lpstr>A válasz: helytelen</vt:lpstr>
      <vt:lpstr>15. dia</vt:lpstr>
      <vt:lpstr>16. dia</vt:lpstr>
      <vt:lpstr>17. dia</vt:lpstr>
      <vt:lpstr>A válasz : helyes</vt:lpstr>
      <vt:lpstr>A válasz : helytelen</vt:lpstr>
      <vt:lpstr>20. dia</vt:lpstr>
    </vt:vector>
  </TitlesOfParts>
  <Company>iskola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KÉSZÍTETTE: LÁSZLÓ FLÓRA FELKÉSZÍTŐ TANÁR: BLAZSÁN GABRIELLA ISKOLA NEVE, CÍME: DR. TÖRÖK BÉLA ÓVODA, ÁLTALÁNOS ISKOLA, SPECIÁLIS SZAKISKOLA,  EGYSÉGES GYÓGYPEDAGÓGIAI MÓDSZERTANI INTÉZMÉNY, DIÁKOTTHON ÉS GYERMEKOTTHON 1144 BUDAPEST, ÚJVÁROS PARK 1.</dc:title>
  <dc:creator>tanulo</dc:creator>
  <cp:lastModifiedBy>Zsuzsa</cp:lastModifiedBy>
  <cp:revision>54</cp:revision>
  <dcterms:created xsi:type="dcterms:W3CDTF">2011-03-08T10:05:54Z</dcterms:created>
  <dcterms:modified xsi:type="dcterms:W3CDTF">2011-03-11T13:13:04Z</dcterms:modified>
</cp:coreProperties>
</file>