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6" r:id="rId11"/>
    <p:sldId id="268" r:id="rId12"/>
    <p:sldId id="269" r:id="rId13"/>
    <p:sldId id="271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65" r:id="rId28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B246"/>
    <a:srgbClr val="CB9A0F"/>
    <a:srgbClr val="FDF8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6" autoAdjust="0"/>
    <p:restoredTop sz="95470" autoAdjust="0"/>
  </p:normalViewPr>
  <p:slideViewPr>
    <p:cSldViewPr>
      <p:cViewPr>
        <p:scale>
          <a:sx n="62" d="100"/>
          <a:sy n="62" d="100"/>
        </p:scale>
        <p:origin x="-150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munkaf_z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hu-HU"/>
  <c:chart>
    <c:view3D>
      <c:rotY val="30"/>
      <c:depthPercent val="100"/>
      <c:perspective val="30"/>
    </c:view3D>
    <c:plotArea>
      <c:layout>
        <c:manualLayout>
          <c:layoutTarget val="inner"/>
          <c:xMode val="edge"/>
          <c:yMode val="edge"/>
          <c:x val="5.7198334668685194E-2"/>
          <c:y val="3.3937969998974284E-2"/>
          <c:w val="0.79342028059435887"/>
          <c:h val="0.75339582889473011"/>
        </c:manualLayout>
      </c:layout>
      <c:bar3DChart>
        <c:barDir val="col"/>
        <c:grouping val="clustered"/>
        <c:ser>
          <c:idx val="0"/>
          <c:order val="0"/>
          <c:tx>
            <c:strRef>
              <c:f>Munka1!$B$1</c:f>
              <c:strCache>
                <c:ptCount val="1"/>
                <c:pt idx="0">
                  <c:v> A válaszok száma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cat>
            <c:strRef>
              <c:f>Munka1!$A$2:$A$10</c:f>
              <c:strCache>
                <c:ptCount val="9"/>
                <c:pt idx="0">
                  <c:v>1. kérdés</c:v>
                </c:pt>
                <c:pt idx="1">
                  <c:v>2. kérdés</c:v>
                </c:pt>
                <c:pt idx="2">
                  <c:v>3. kérdés</c:v>
                </c:pt>
                <c:pt idx="3">
                  <c:v>4. kérdés</c:v>
                </c:pt>
                <c:pt idx="4">
                  <c:v>5. kérdés</c:v>
                </c:pt>
                <c:pt idx="5">
                  <c:v>6. kérdés</c:v>
                </c:pt>
                <c:pt idx="6">
                  <c:v>7.kérdés</c:v>
                </c:pt>
                <c:pt idx="7">
                  <c:v>8. kérdés</c:v>
                </c:pt>
                <c:pt idx="8">
                  <c:v>9. kérdés</c:v>
                </c:pt>
              </c:strCache>
            </c:strRef>
          </c:cat>
          <c:val>
            <c:numRef>
              <c:f>Munka1!$B$2:$B$10</c:f>
              <c:numCache>
                <c:formatCode>General</c:formatCode>
                <c:ptCount val="9"/>
                <c:pt idx="0">
                  <c:v>15</c:v>
                </c:pt>
                <c:pt idx="1">
                  <c:v>3</c:v>
                </c:pt>
                <c:pt idx="2">
                  <c:v>5</c:v>
                </c:pt>
                <c:pt idx="3">
                  <c:v>20</c:v>
                </c:pt>
                <c:pt idx="4">
                  <c:v>8</c:v>
                </c:pt>
                <c:pt idx="5">
                  <c:v>20</c:v>
                </c:pt>
                <c:pt idx="6">
                  <c:v>19</c:v>
                </c:pt>
                <c:pt idx="7">
                  <c:v>5</c:v>
                </c:pt>
                <c:pt idx="8">
                  <c:v>2</c:v>
                </c:pt>
              </c:numCache>
            </c:numRef>
          </c:val>
        </c:ser>
        <c:ser>
          <c:idx val="1"/>
          <c:order val="1"/>
          <c:tx>
            <c:strRef>
              <c:f>Munka1!$C$1</c:f>
              <c:strCache>
                <c:ptCount val="1"/>
                <c:pt idx="0">
                  <c:v>B válaszok száma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Munka1!$A$2:$A$10</c:f>
              <c:strCache>
                <c:ptCount val="9"/>
                <c:pt idx="0">
                  <c:v>1. kérdés</c:v>
                </c:pt>
                <c:pt idx="1">
                  <c:v>2. kérdés</c:v>
                </c:pt>
                <c:pt idx="2">
                  <c:v>3. kérdés</c:v>
                </c:pt>
                <c:pt idx="3">
                  <c:v>4. kérdés</c:v>
                </c:pt>
                <c:pt idx="4">
                  <c:v>5. kérdés</c:v>
                </c:pt>
                <c:pt idx="5">
                  <c:v>6. kérdés</c:v>
                </c:pt>
                <c:pt idx="6">
                  <c:v>7.kérdés</c:v>
                </c:pt>
                <c:pt idx="7">
                  <c:v>8. kérdés</c:v>
                </c:pt>
                <c:pt idx="8">
                  <c:v>9. kérdés</c:v>
                </c:pt>
              </c:strCache>
            </c:strRef>
          </c:cat>
          <c:val>
            <c:numRef>
              <c:f>Munka1!$C$2:$C$10</c:f>
              <c:numCache>
                <c:formatCode>General</c:formatCode>
                <c:ptCount val="9"/>
                <c:pt idx="0">
                  <c:v>8</c:v>
                </c:pt>
                <c:pt idx="1">
                  <c:v>18</c:v>
                </c:pt>
                <c:pt idx="2">
                  <c:v>20</c:v>
                </c:pt>
                <c:pt idx="3">
                  <c:v>4</c:v>
                </c:pt>
                <c:pt idx="4">
                  <c:v>15</c:v>
                </c:pt>
                <c:pt idx="5">
                  <c:v>0</c:v>
                </c:pt>
                <c:pt idx="6">
                  <c:v>3</c:v>
                </c:pt>
                <c:pt idx="7">
                  <c:v>10</c:v>
                </c:pt>
                <c:pt idx="8">
                  <c:v>3</c:v>
                </c:pt>
              </c:numCache>
            </c:numRef>
          </c:val>
        </c:ser>
        <c:ser>
          <c:idx val="2"/>
          <c:order val="2"/>
          <c:tx>
            <c:strRef>
              <c:f>Munka1!$D$1</c:f>
              <c:strCache>
                <c:ptCount val="1"/>
                <c:pt idx="0">
                  <c:v>C válaszok száma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FFFF00"/>
              </a:solidFill>
            </a:ln>
          </c:spPr>
          <c:cat>
            <c:strRef>
              <c:f>Munka1!$A$2:$A$10</c:f>
              <c:strCache>
                <c:ptCount val="9"/>
                <c:pt idx="0">
                  <c:v>1. kérdés</c:v>
                </c:pt>
                <c:pt idx="1">
                  <c:v>2. kérdés</c:v>
                </c:pt>
                <c:pt idx="2">
                  <c:v>3. kérdés</c:v>
                </c:pt>
                <c:pt idx="3">
                  <c:v>4. kérdés</c:v>
                </c:pt>
                <c:pt idx="4">
                  <c:v>5. kérdés</c:v>
                </c:pt>
                <c:pt idx="5">
                  <c:v>6. kérdés</c:v>
                </c:pt>
                <c:pt idx="6">
                  <c:v>7.kérdés</c:v>
                </c:pt>
                <c:pt idx="7">
                  <c:v>8. kérdés</c:v>
                </c:pt>
                <c:pt idx="8">
                  <c:v>9. kérdés</c:v>
                </c:pt>
              </c:strCache>
            </c:strRef>
          </c:cat>
          <c:val>
            <c:numRef>
              <c:f>Munka1!$D$2:$D$10</c:f>
              <c:numCache>
                <c:formatCode>General</c:formatCode>
                <c:ptCount val="9"/>
                <c:pt idx="0">
                  <c:v>2</c:v>
                </c:pt>
                <c:pt idx="1">
                  <c:v>4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  <c:pt idx="5">
                  <c:v>5</c:v>
                </c:pt>
                <c:pt idx="6">
                  <c:v>3</c:v>
                </c:pt>
                <c:pt idx="7">
                  <c:v>10</c:v>
                </c:pt>
                <c:pt idx="8">
                  <c:v>20</c:v>
                </c:pt>
              </c:numCache>
            </c:numRef>
          </c:val>
        </c:ser>
        <c:shape val="cylinder"/>
        <c:axId val="72982912"/>
        <c:axId val="72984448"/>
        <c:axId val="0"/>
      </c:bar3DChart>
      <c:catAx>
        <c:axId val="72982912"/>
        <c:scaling>
          <c:orientation val="minMax"/>
        </c:scaling>
        <c:axPos val="b"/>
        <c:minorGridlines/>
        <c:numFmt formatCode="General" sourceLinked="1"/>
        <c:tickLblPos val="nextTo"/>
        <c:txPr>
          <a:bodyPr/>
          <a:lstStyle/>
          <a:p>
            <a:pPr>
              <a:defRPr baseline="0">
                <a:solidFill>
                  <a:srgbClr val="92D050"/>
                </a:solidFill>
              </a:defRPr>
            </a:pPr>
            <a:endParaRPr lang="hu-HU"/>
          </a:p>
        </c:txPr>
        <c:crossAx val="72984448"/>
        <c:crosses val="autoZero"/>
        <c:auto val="1"/>
        <c:lblAlgn val="ctr"/>
        <c:lblOffset val="100"/>
      </c:catAx>
      <c:valAx>
        <c:axId val="729844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rgbClr val="92D050"/>
                </a:solidFill>
              </a:defRPr>
            </a:pPr>
            <a:endParaRPr lang="hu-HU"/>
          </a:p>
        </c:txPr>
        <c:crossAx val="72982912"/>
        <c:crosses val="autoZero"/>
        <c:crossBetween val="between"/>
      </c:valAx>
      <c:spPr>
        <a:noFill/>
        <a:ln w="25392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pPr>
            <a:endParaRPr lang="hu-HU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hu-HU"/>
          </a:p>
        </c:txPr>
      </c:legendEntry>
      <c:legendEntry>
        <c:idx val="2"/>
        <c:txPr>
          <a:bodyPr/>
          <a:lstStyle/>
          <a:p>
            <a:pPr>
              <a:defRPr>
                <a:solidFill>
                  <a:srgbClr val="FFFF00"/>
                </a:solidFill>
              </a:defRPr>
            </a:pPr>
            <a:endParaRPr lang="hu-HU"/>
          </a:p>
        </c:txPr>
      </c:legendEntry>
      <c:layout/>
      <c:spPr>
        <a:solidFill>
          <a:schemeClr val="tx1"/>
        </a:solidFill>
      </c:spPr>
    </c:legend>
    <c:plotVisOnly val="1"/>
    <c:dispBlanksAs val="gap"/>
  </c:chart>
  <c:txPr>
    <a:bodyPr/>
    <a:lstStyle/>
    <a:p>
      <a:pPr>
        <a:defRPr sz="1799"/>
      </a:pPr>
      <a:endParaRPr lang="hu-H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4823A62-6C03-4BA7-BE7B-02CBD8B385A2}" type="datetimeFigureOut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 dirty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5538181-620A-4B25-884A-5B080453F354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u-HU" dirty="0" smtClean="0"/>
          </a:p>
        </p:txBody>
      </p:sp>
      <p:sp>
        <p:nvSpPr>
          <p:cNvPr id="26628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3FCF54-E854-438C-9DD5-A696835BA7FC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hu-H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0" y="1484784"/>
            <a:ext cx="9144000" cy="4680520"/>
          </a:xfrm>
        </p:spPr>
        <p:txBody>
          <a:bodyPr/>
          <a:lstStyle>
            <a:lvl1pPr marL="0" indent="0" algn="l">
              <a:buNone/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0" y="6373813"/>
            <a:ext cx="2590800" cy="484187"/>
          </a:xfrm>
        </p:spPr>
        <p:txBody>
          <a:bodyPr/>
          <a:lstStyle>
            <a:lvl1pPr>
              <a:defRPr sz="1600" b="1" smtClean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8F4C1990-B644-44B7-84AD-FE751B5443CF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501650"/>
          </a:xfrm>
        </p:spPr>
        <p:txBody>
          <a:bodyPr/>
          <a:lstStyle>
            <a:lvl1pPr>
              <a:defRPr lang="hu-HU" sz="1600" dirty="0" smtClean="0"/>
            </a:lvl1pPr>
          </a:lstStyle>
          <a:p>
            <a:pPr>
              <a:defRPr/>
            </a:pPr>
            <a:r>
              <a:rPr dirty="0"/>
              <a:t>Internet és a hálozati szogáltatások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6804025" y="6381750"/>
            <a:ext cx="2339975" cy="476250"/>
          </a:xfrm>
        </p:spPr>
        <p:txBody>
          <a:bodyPr/>
          <a:lstStyle>
            <a:lvl1pPr>
              <a:defRPr sz="1600" b="1" smtClean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002D164A-52F7-444F-A767-4DC742043FD5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CF3DC-DF2F-47BE-A66F-43B30B4394AE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87554-F30B-4827-9A94-96C0844BB554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5E367-1BA9-4BDB-94C4-2A634ACA0F31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1AF19-ACAC-4531-A075-541DFDFE074C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283E5-9752-43A1-9B0D-4625A48972C8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F4D0F-E35F-4041-92DD-076183083E50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D8BC6-1B48-41D7-8799-D37EFC2A1D06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C08BD-D72A-4B4C-BE25-D189E5D4ABE9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1B114-0501-4EBA-959C-1B45E04F1F62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9BB8E-7897-491E-A755-B2409314BC65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51C8A-48DE-480E-98AA-1FE81F233A31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92FC3-9FE4-42C4-BA09-E6D3AA60795F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FE8B3-325B-41D3-A8C4-FD1212CDF54C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FCBFE-53B3-4E40-9B1E-3E8E5B5D6566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8DD5A-EE8A-4BB5-B626-60591AE9134E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94D42-81CE-4157-9E5B-D73B110FD5A1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34717-5A03-40E4-909E-20E23BC8BA78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852B-ED0B-4B78-AF55-6A83BAEFFF0A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u-HU" noProof="0" dirty="0" smtClean="0"/>
              <a:t>Kép beszúrásához kattintson az ikonra</a:t>
            </a:r>
            <a:endParaRPr lang="hu-HU" noProof="0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62B6E-F862-4742-A286-715B5D93D67E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A78F3-9D6D-4EBE-B053-6647FDF00110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</p:spTree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0" y="1412875"/>
            <a:ext cx="9144000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0" y="6308725"/>
            <a:ext cx="2268538" cy="549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b="1"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fld id="{8710110A-6A60-41E0-9A07-E870D8EB729A}" type="datetime1">
              <a:rPr lang="hu-HU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08725"/>
            <a:ext cx="2895600" cy="549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b="1"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hu-HU" dirty="0"/>
              <a:t>Internet és a hálozati szogáltatások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804025" y="6308725"/>
            <a:ext cx="2339975" cy="549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 b="1"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fld id="{6723E5DD-58F7-49F3-A376-499E19591AC9}" type="slidenum">
              <a:rPr lang="hu-HU"/>
              <a:pPr>
                <a:defRPr/>
              </a:pPr>
              <a:t>‹#›</a:t>
            </a:fld>
            <a:endParaRPr lang="hu-HU" dirty="0"/>
          </a:p>
        </p:txBody>
      </p:sp>
      <p:pic>
        <p:nvPicPr>
          <p:cNvPr id="1031" name="Kép 7" descr="Soul_Eater_Logo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6188" y="5013325"/>
            <a:ext cx="12192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randomBar/>
  </p:transition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00"/>
          </a:solidFill>
          <a:latin typeface="Snap ITC" pitchFamily="82" charset="0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Snap ITC" pitchFamily="82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Snap ITC" pitchFamily="82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Snap ITC" pitchFamily="82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Snap ITC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Snap ITC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Snap ITC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Snap ITC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Snap ITC" pitchFamily="8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E46C0A"/>
          </a:solidFill>
          <a:latin typeface="Snap ITC" pitchFamily="82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E46C0A"/>
          </a:solidFill>
          <a:latin typeface="Snap ITC" pitchFamily="82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E46C0A"/>
          </a:solidFill>
          <a:latin typeface="Snap ITC" pitchFamily="82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E46C0A"/>
          </a:solidFill>
          <a:latin typeface="Snap ITC" pitchFamily="82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E46C0A"/>
          </a:solidFill>
          <a:latin typeface="Snap ITC" pitchFamily="8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9.pn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Documents%20and%20Settings\graft\Asztal\Lion%20King%20-%20Timon%20and%20Pumbaa%20(%20hungarian%20).flv.WMV" TargetMode="External"/><Relationship Id="rId1" Type="http://schemas.openxmlformats.org/officeDocument/2006/relationships/audio" Target="file:///C:\Documents%20and%20Settings\graft\Asztal\preview.mp3" TargetMode="Externa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7" Type="http://schemas.openxmlformats.org/officeDocument/2006/relationships/image" Target="../media/image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34.png"/><Relationship Id="rId7" Type="http://schemas.openxmlformats.org/officeDocument/2006/relationships/image" Target="../media/image42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4.jpeg"/><Relationship Id="rId7" Type="http://schemas.openxmlformats.org/officeDocument/2006/relationships/image" Target="../media/image1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itcafe.hu/dl/upc/2009-05/214946_internet-explorer-logo.jpg" TargetMode="External"/><Relationship Id="rId13" Type="http://schemas.openxmlformats.org/officeDocument/2006/relationships/hyperlink" Target="http://windowshoz.atw.hu/download.php?view.560" TargetMode="External"/><Relationship Id="rId3" Type="http://schemas.openxmlformats.org/officeDocument/2006/relationships/hyperlink" Target="http://www.excite.com/" TargetMode="External"/><Relationship Id="rId7" Type="http://schemas.openxmlformats.org/officeDocument/2006/relationships/hyperlink" Target="http://1.bp.blogspot.com/_JiNZqyAPP_o/S37HeKssTsI/AAAAAAAAASU/bDW5Pg87hXI/s1600/opera+logo.png" TargetMode="External"/><Relationship Id="rId12" Type="http://schemas.openxmlformats.org/officeDocument/2006/relationships/hyperlink" Target="http://techhirek.files.wordpress.com/2009/08/computer-addict.jpg?w=207&amp;h=300" TargetMode="External"/><Relationship Id="rId2" Type="http://schemas.openxmlformats.org/officeDocument/2006/relationships/hyperlink" Target="http://www.bevezetem.hu/images/1006/freemail_logo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orlong.hu/blog/wp-content/2008/11/innovacios_sablon_kreaktivitas_forlong_bt_kulcs.jpg" TargetMode="External"/><Relationship Id="rId11" Type="http://schemas.openxmlformats.org/officeDocument/2006/relationships/hyperlink" Target="http://www.dailybest.hu/wp-content/2008/11/kep-of-the-nap-5.jpg" TargetMode="External"/><Relationship Id="rId5" Type="http://schemas.openxmlformats.org/officeDocument/2006/relationships/hyperlink" Target="http://mosonablak.hu/images/bal_17/lakat.jpg" TargetMode="External"/><Relationship Id="rId10" Type="http://schemas.openxmlformats.org/officeDocument/2006/relationships/hyperlink" Target="http://www.agribusiness.hu/galeria/image/products/1377_borond.jpg" TargetMode="External"/><Relationship Id="rId4" Type="http://schemas.openxmlformats.org/officeDocument/2006/relationships/hyperlink" Target="http://nonstopuzlet.hu/apix/0812/lakat.jpg" TargetMode="External"/><Relationship Id="rId9" Type="http://schemas.openxmlformats.org/officeDocument/2006/relationships/hyperlink" Target="http://www.tutorial.hu/uploads/2010/04/firefox-logo.p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hyperlink" Target="http://www.google.h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Kép 6" descr="1024-by-768-600578-2009041003171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sz="4800" dirty="0" smtClean="0"/>
              <a:t>Én így tanítanám…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0" y="3929063"/>
            <a:ext cx="9144000" cy="2592387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dirty="0"/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3400" dirty="0" smtClean="0">
                <a:solidFill>
                  <a:srgbClr val="FF0000"/>
                </a:solidFill>
              </a:rPr>
              <a:t>Név: Kéki Tamás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3400" dirty="0" smtClean="0">
                <a:solidFill>
                  <a:srgbClr val="92D050"/>
                </a:solidFill>
              </a:rPr>
              <a:t>Felkészítő tanár: Gráf Tímea</a:t>
            </a:r>
          </a:p>
          <a:p>
            <a:pPr marL="2247900" indent="-2247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3400" dirty="0" smtClean="0">
                <a:solidFill>
                  <a:srgbClr val="FF0000"/>
                </a:solidFill>
              </a:rPr>
              <a:t>Iskola neve: Berzeviczy Gergely Két Tanítási Nyelvű Közgazdasági Szakközépiskola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3400" dirty="0" smtClean="0">
                <a:solidFill>
                  <a:srgbClr val="92D050"/>
                </a:solidFill>
              </a:rPr>
              <a:t>Címe: 1047 Budapest Baross utca 72.</a:t>
            </a:r>
            <a:endParaRPr lang="hu-HU" sz="3400" dirty="0">
              <a:solidFill>
                <a:srgbClr val="92D050"/>
              </a:solidFill>
            </a:endParaRPr>
          </a:p>
        </p:txBody>
      </p:sp>
      <p:sp>
        <p:nvSpPr>
          <p:cNvPr id="3077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2DF33B-B479-4DB8-B733-3787F9F67E66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3078" name="Dia számának hely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D5A637-9FB9-41BA-9F75-D876AFAFA07B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hu-HU" dirty="0"/>
          </a:p>
        </p:txBody>
      </p:sp>
      <p:sp>
        <p:nvSpPr>
          <p:cNvPr id="3079" name="Élőláb helye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/>
              <a:t>Internet </a:t>
            </a:r>
            <a:r>
              <a:rPr dirty="0"/>
              <a:t>és</a:t>
            </a:r>
            <a:r>
              <a:rPr dirty="0"/>
              <a:t> a </a:t>
            </a:r>
            <a:r>
              <a:rPr dirty="0"/>
              <a:t>hálozati</a:t>
            </a:r>
            <a:r>
              <a:rPr dirty="0"/>
              <a:t> </a:t>
            </a:r>
            <a:r>
              <a:rPr dirty="0"/>
              <a:t>szogáltatások</a:t>
            </a:r>
            <a:endParaRPr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214946_internet-explorer-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292893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7" descr="firefox-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50" y="3571875"/>
            <a:ext cx="18383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Kép 8" descr="opera log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4286250"/>
            <a:ext cx="19510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tabLst>
                <a:tab pos="5830888" algn="l"/>
              </a:tabLst>
              <a:defRPr/>
            </a:pPr>
            <a:r>
              <a:rPr lang="hu-HU" dirty="0" smtClean="0">
                <a:solidFill>
                  <a:schemeClr val="accent6">
                    <a:lumMod val="75000"/>
                  </a:schemeClr>
                </a:solidFill>
              </a:rPr>
              <a:t>WWW</a:t>
            </a:r>
            <a:r>
              <a:rPr lang="hu-HU" dirty="0" smtClean="0"/>
              <a:t>	Böngészők</a:t>
            </a:r>
            <a:endParaRPr lang="hu-HU" dirty="0"/>
          </a:p>
        </p:txBody>
      </p:sp>
      <p:sp>
        <p:nvSpPr>
          <p:cNvPr id="12294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D610DFD-CA95-4591-A6F4-653EAA9F903F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2295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2296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E35F5C-57E0-4263-A86F-158BDAAD723A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hu-HU" sz="2000" dirty="0" smtClean="0"/>
              <a:t>Böngésző: </a:t>
            </a:r>
            <a:r>
              <a:rPr lang="hu-HU" sz="2000" dirty="0" smtClean="0">
                <a:solidFill>
                  <a:srgbClr val="FF0000"/>
                </a:solidFill>
              </a:rPr>
              <a:t>A webböngésző olyan program, amely grafikusan megjeleníti a weblapok információit, képes adatok letöltésére a webhelyekről és egyszerű mozgást biztosít az egyes oldalak között!!!</a:t>
            </a:r>
          </a:p>
          <a:p>
            <a:pPr>
              <a:buFont typeface="Arial" charset="0"/>
              <a:buNone/>
            </a:pPr>
            <a:r>
              <a:rPr lang="hu-HU" sz="2000" dirty="0" smtClean="0">
                <a:solidFill>
                  <a:srgbClr val="92D050"/>
                </a:solidFill>
              </a:rPr>
              <a:t>Pl:</a:t>
            </a:r>
          </a:p>
          <a:p>
            <a:pPr>
              <a:buFont typeface="Wingdings" pitchFamily="2" charset="2"/>
              <a:buChar char="§"/>
            </a:pPr>
            <a:r>
              <a:rPr lang="hu-HU" sz="2000" dirty="0" smtClean="0">
                <a:solidFill>
                  <a:srgbClr val="00B0F0"/>
                </a:solidFill>
              </a:rPr>
              <a:t>Internet Explorer</a:t>
            </a:r>
          </a:p>
          <a:p>
            <a:pPr>
              <a:buFont typeface="Wingdings" pitchFamily="2" charset="2"/>
              <a:buChar char="§"/>
            </a:pPr>
            <a:r>
              <a:rPr lang="hu-HU" sz="2000" dirty="0" smtClean="0">
                <a:solidFill>
                  <a:srgbClr val="FFC000"/>
                </a:solidFill>
              </a:rPr>
              <a:t>Mozilla Firefox</a:t>
            </a:r>
          </a:p>
          <a:p>
            <a:pPr>
              <a:buFont typeface="Wingdings" pitchFamily="2" charset="2"/>
              <a:buChar char="§"/>
            </a:pPr>
            <a:r>
              <a:rPr lang="hu-HU" sz="2000" dirty="0" smtClean="0">
                <a:solidFill>
                  <a:srgbClr val="FF0000"/>
                </a:solidFill>
              </a:rPr>
              <a:t>Opera</a:t>
            </a:r>
          </a:p>
          <a:p>
            <a:pPr algn="ctr">
              <a:buFont typeface="Arial" charset="0"/>
              <a:buNone/>
            </a:pPr>
            <a:endParaRPr lang="hu-HU" sz="2000" dirty="0" smtClean="0">
              <a:solidFill>
                <a:srgbClr val="FFC000"/>
              </a:solidFill>
            </a:endParaRPr>
          </a:p>
          <a:p>
            <a:pPr algn="ctr">
              <a:buFont typeface="Arial" charset="0"/>
              <a:buNone/>
            </a:pPr>
            <a:endParaRPr lang="hu-HU" sz="2000" dirty="0" smtClean="0"/>
          </a:p>
        </p:txBody>
      </p:sp>
      <p:sp>
        <p:nvSpPr>
          <p:cNvPr id="10" name="Ellipszis feliratnak 9"/>
          <p:cNvSpPr/>
          <p:nvPr/>
        </p:nvSpPr>
        <p:spPr>
          <a:xfrm>
            <a:off x="571500" y="3571875"/>
            <a:ext cx="6915150" cy="2714625"/>
          </a:xfrm>
          <a:prstGeom prst="wedgeEllipseCallout">
            <a:avLst>
              <a:gd name="adj1" fmla="val 53888"/>
              <a:gd name="adj2" fmla="val 36498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chemeClr val="bg1"/>
                </a:solidFill>
              </a:rPr>
              <a:t>Mind a három böngészőnek megvannak az </a:t>
            </a:r>
            <a:r>
              <a:rPr lang="hu-HU" sz="2400" b="1" dirty="0" smtClean="0">
                <a:solidFill>
                  <a:schemeClr val="bg1"/>
                </a:solidFill>
              </a:rPr>
              <a:t>előnyei és a </a:t>
            </a:r>
            <a:r>
              <a:rPr lang="hu-HU" sz="2400" b="1" dirty="0">
                <a:solidFill>
                  <a:schemeClr val="bg1"/>
                </a:solidFill>
              </a:rPr>
              <a:t>hátrányai. A felhasználónak kell eldöntenie, hogy neki melyik a  kézenfekvőbb és hatékonyabb. Én az Operát és a Mozilla Firefoxot használom, de ízlések és </a:t>
            </a:r>
            <a:r>
              <a:rPr lang="hu-HU" sz="2400" b="1" dirty="0" smtClean="0">
                <a:solidFill>
                  <a:schemeClr val="bg1"/>
                </a:solidFill>
              </a:rPr>
              <a:t>pofonok…</a:t>
            </a:r>
            <a:endParaRPr lang="hu-HU" sz="2400" b="1" dirty="0">
              <a:solidFill>
                <a:schemeClr val="bg1"/>
              </a:solidFill>
            </a:endParaRPr>
          </a:p>
        </p:txBody>
      </p:sp>
      <p:sp>
        <p:nvSpPr>
          <p:cNvPr id="13" name="Sávnyíl 12"/>
          <p:cNvSpPr/>
          <p:nvPr/>
        </p:nvSpPr>
        <p:spPr>
          <a:xfrm>
            <a:off x="3571875" y="500063"/>
            <a:ext cx="484188" cy="484187"/>
          </a:xfrm>
          <a:prstGeom prst="chevron">
            <a:avLst/>
          </a:prstGeom>
          <a:solidFill>
            <a:srgbClr val="E8B24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>
              <a:solidFill>
                <a:srgbClr val="CB9A0F"/>
              </a:solidFill>
            </a:endParaRPr>
          </a:p>
        </p:txBody>
      </p:sp>
      <p:sp>
        <p:nvSpPr>
          <p:cNvPr id="14" name="Ötszög 13"/>
          <p:cNvSpPr/>
          <p:nvPr/>
        </p:nvSpPr>
        <p:spPr>
          <a:xfrm>
            <a:off x="2214563" y="500063"/>
            <a:ext cx="977900" cy="484187"/>
          </a:xfrm>
          <a:prstGeom prst="homePlate">
            <a:avLst/>
          </a:prstGeom>
          <a:solidFill>
            <a:srgbClr val="CB9A0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>
              <a:solidFill>
                <a:srgbClr val="CB9A0F"/>
              </a:solidFill>
            </a:endParaRPr>
          </a:p>
        </p:txBody>
      </p:sp>
      <p:sp>
        <p:nvSpPr>
          <p:cNvPr id="15" name="Sávnyíl 14"/>
          <p:cNvSpPr/>
          <p:nvPr/>
        </p:nvSpPr>
        <p:spPr>
          <a:xfrm>
            <a:off x="4286250" y="500063"/>
            <a:ext cx="484188" cy="484187"/>
          </a:xfrm>
          <a:prstGeom prst="chevr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" name="Sávnyíl 15"/>
          <p:cNvSpPr/>
          <p:nvPr/>
        </p:nvSpPr>
        <p:spPr>
          <a:xfrm>
            <a:off x="5072063" y="500063"/>
            <a:ext cx="484187" cy="484187"/>
          </a:xfrm>
          <a:prstGeom prst="chevron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>
              <a:solidFill>
                <a:srgbClr val="CB9A0F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0185 L 0.50799 0.25023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59259E-6 L 0.27431 0.31227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33333E-6 L 0.04635 0.33241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Böngészők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800" dirty="0" smtClean="0">
                <a:solidFill>
                  <a:srgbClr val="FFFF00"/>
                </a:solidFill>
              </a:rPr>
              <a:t>Közös lehetőségeik:</a:t>
            </a:r>
          </a:p>
          <a:p>
            <a:pPr marL="3409950" indent="-6270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</a:rPr>
              <a:t>Beállítható kezdőoldal (homepage)</a:t>
            </a:r>
          </a:p>
          <a:p>
            <a:pPr marL="3409950" indent="-6270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200" dirty="0" smtClean="0">
                <a:solidFill>
                  <a:srgbClr val="92D050"/>
                </a:solidFill>
              </a:rPr>
              <a:t>Gyorskereső fül</a:t>
            </a:r>
          </a:p>
          <a:p>
            <a:pPr marL="3409950" indent="-6270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</a:rPr>
              <a:t>Frissítés</a:t>
            </a:r>
          </a:p>
          <a:p>
            <a:pPr marL="3409950" indent="-6270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200" dirty="0" smtClean="0">
                <a:solidFill>
                  <a:srgbClr val="92D050"/>
                </a:solidFill>
              </a:rPr>
              <a:t>Előre/ hátra gomb</a:t>
            </a:r>
          </a:p>
          <a:p>
            <a:pPr marL="3409950" indent="-6270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</a:rPr>
              <a:t> A menüsor tartalma</a:t>
            </a:r>
          </a:p>
          <a:p>
            <a:pPr marL="3409950" indent="-6270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200" dirty="0" smtClean="0">
                <a:solidFill>
                  <a:srgbClr val="92D050"/>
                </a:solidFill>
              </a:rPr>
              <a:t>Könyvjelző ill. kedvencek fül</a:t>
            </a:r>
          </a:p>
          <a:p>
            <a:pPr marL="3409950" indent="-6270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200" dirty="0" smtClean="0">
                <a:solidFill>
                  <a:schemeClr val="accent6">
                    <a:lumMod val="75000"/>
                  </a:schemeClr>
                </a:solidFill>
              </a:rPr>
              <a:t>Tartalmi lehetőségek: pl nyomtatás, új fül/lap kérése, stb…</a:t>
            </a:r>
          </a:p>
          <a:p>
            <a:pPr marL="3409950" indent="-6270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200" dirty="0" smtClean="0">
                <a:solidFill>
                  <a:srgbClr val="92D050"/>
                </a:solidFill>
              </a:rPr>
              <a:t>Gyors új fül kérés gomb</a:t>
            </a:r>
          </a:p>
          <a:p>
            <a:pPr marL="3670300" indent="-44450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135313" indent="-313531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2000" dirty="0">
              <a:solidFill>
                <a:srgbClr val="92D050"/>
              </a:solidFill>
            </a:endParaRPr>
          </a:p>
        </p:txBody>
      </p:sp>
      <p:sp>
        <p:nvSpPr>
          <p:cNvPr id="13316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DF6F1C-501F-48DB-AF54-1A2ED0929C7D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3317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3318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7AC1F51-E303-4B84-B40D-7276456B1E94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hu-HU" dirty="0"/>
          </a:p>
        </p:txBody>
      </p:sp>
      <p:pic>
        <p:nvPicPr>
          <p:cNvPr id="7" name="Kép 6" descr="Mozzilla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lipszis feliratnak 7"/>
          <p:cNvSpPr/>
          <p:nvPr/>
        </p:nvSpPr>
        <p:spPr>
          <a:xfrm>
            <a:off x="0" y="214313"/>
            <a:ext cx="3571875" cy="285750"/>
          </a:xfrm>
          <a:prstGeom prst="wedgeEllipseCallout">
            <a:avLst>
              <a:gd name="adj1" fmla="val 79048"/>
              <a:gd name="adj2" fmla="val 36850"/>
            </a:avLst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Ellipszis 8"/>
          <p:cNvSpPr/>
          <p:nvPr/>
        </p:nvSpPr>
        <p:spPr>
          <a:xfrm>
            <a:off x="4572000" y="0"/>
            <a:ext cx="1714500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>
                <a:solidFill>
                  <a:schemeClr val="bg1"/>
                </a:solidFill>
              </a:rPr>
              <a:t>Menüsor tartalma</a:t>
            </a:r>
          </a:p>
        </p:txBody>
      </p:sp>
      <p:sp>
        <p:nvSpPr>
          <p:cNvPr id="10" name="Ellipszis feliratnak 9"/>
          <p:cNvSpPr/>
          <p:nvPr/>
        </p:nvSpPr>
        <p:spPr>
          <a:xfrm>
            <a:off x="6643688" y="0"/>
            <a:ext cx="2500312" cy="928688"/>
          </a:xfrm>
          <a:prstGeom prst="wedgeEllipseCallout">
            <a:avLst>
              <a:gd name="adj1" fmla="val 1611"/>
              <a:gd name="adj2" fmla="val 104467"/>
            </a:avLst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000" b="1" dirty="0"/>
          </a:p>
        </p:txBody>
      </p:sp>
      <p:sp>
        <p:nvSpPr>
          <p:cNvPr id="11" name="Ellipszis 10"/>
          <p:cNvSpPr/>
          <p:nvPr/>
        </p:nvSpPr>
        <p:spPr>
          <a:xfrm>
            <a:off x="6786563" y="1500188"/>
            <a:ext cx="2357437" cy="100012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 smtClean="0"/>
              <a:t>Gyors- </a:t>
            </a:r>
            <a:r>
              <a:rPr lang="hu-HU" sz="2400" b="1" dirty="0"/>
              <a:t>kereső fül</a:t>
            </a:r>
          </a:p>
        </p:txBody>
      </p:sp>
      <p:sp>
        <p:nvSpPr>
          <p:cNvPr id="12" name="Ellipszis feliratnak 11"/>
          <p:cNvSpPr/>
          <p:nvPr/>
        </p:nvSpPr>
        <p:spPr>
          <a:xfrm>
            <a:off x="0" y="357188"/>
            <a:ext cx="714375" cy="357187"/>
          </a:xfrm>
          <a:prstGeom prst="wedgeEllipseCallout">
            <a:avLst>
              <a:gd name="adj1" fmla="val 67301"/>
              <a:gd name="adj2" fmla="val 381449"/>
            </a:avLst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3" name="Ellipszis 12"/>
          <p:cNvSpPr/>
          <p:nvPr/>
        </p:nvSpPr>
        <p:spPr>
          <a:xfrm>
            <a:off x="0" y="2000250"/>
            <a:ext cx="2143125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/>
              <a:t>Előre/ hátra  gomb</a:t>
            </a:r>
          </a:p>
        </p:txBody>
      </p:sp>
      <p:sp>
        <p:nvSpPr>
          <p:cNvPr id="14" name="Ellipszis 13"/>
          <p:cNvSpPr/>
          <p:nvPr/>
        </p:nvSpPr>
        <p:spPr>
          <a:xfrm>
            <a:off x="0" y="1988840"/>
            <a:ext cx="2500313" cy="928688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/>
              <a:t>Frissítés gomb</a:t>
            </a:r>
          </a:p>
        </p:txBody>
      </p:sp>
      <p:sp>
        <p:nvSpPr>
          <p:cNvPr id="15" name="Ellipszis 14"/>
          <p:cNvSpPr/>
          <p:nvPr/>
        </p:nvSpPr>
        <p:spPr>
          <a:xfrm>
            <a:off x="1500188" y="1928813"/>
            <a:ext cx="1928812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/>
              <a:t>Homepage</a:t>
            </a:r>
          </a:p>
        </p:txBody>
      </p:sp>
      <p:sp>
        <p:nvSpPr>
          <p:cNvPr id="16" name="Ellipszis feliratnak 15"/>
          <p:cNvSpPr/>
          <p:nvPr/>
        </p:nvSpPr>
        <p:spPr>
          <a:xfrm>
            <a:off x="1714500" y="214313"/>
            <a:ext cx="857250" cy="214312"/>
          </a:xfrm>
          <a:prstGeom prst="wedgeEllipseCallout">
            <a:avLst>
              <a:gd name="adj1" fmla="val 147035"/>
              <a:gd name="adj2" fmla="val 475175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7" name="Ellipszis 16"/>
          <p:cNvSpPr/>
          <p:nvPr/>
        </p:nvSpPr>
        <p:spPr>
          <a:xfrm>
            <a:off x="2786063" y="1500188"/>
            <a:ext cx="2071687" cy="571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/>
              <a:t>Könyvjelző</a:t>
            </a:r>
          </a:p>
        </p:txBody>
      </p:sp>
      <p:sp>
        <p:nvSpPr>
          <p:cNvPr id="18" name="Ellipszis feliratnak 17"/>
          <p:cNvSpPr/>
          <p:nvPr/>
        </p:nvSpPr>
        <p:spPr>
          <a:xfrm>
            <a:off x="4286250" y="857250"/>
            <a:ext cx="571500" cy="357188"/>
          </a:xfrm>
          <a:prstGeom prst="wedgeEllipseCallout">
            <a:avLst>
              <a:gd name="adj1" fmla="val 149657"/>
              <a:gd name="adj2" fmla="val 276532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9" name="Ellipszis 18"/>
          <p:cNvSpPr/>
          <p:nvPr/>
        </p:nvSpPr>
        <p:spPr>
          <a:xfrm>
            <a:off x="4932040" y="2276872"/>
            <a:ext cx="2643187" cy="42862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/>
              <a:t>Gyors új oldal fül</a:t>
            </a:r>
          </a:p>
        </p:txBody>
      </p:sp>
      <p:sp>
        <p:nvSpPr>
          <p:cNvPr id="20" name="Ellipszis 19"/>
          <p:cNvSpPr/>
          <p:nvPr/>
        </p:nvSpPr>
        <p:spPr>
          <a:xfrm>
            <a:off x="0" y="0"/>
            <a:ext cx="9144000" cy="121443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dirty="0">
                <a:solidFill>
                  <a:schemeClr val="tx1"/>
                </a:solidFill>
                <a:latin typeface="Snap ITC" pitchFamily="82" charset="0"/>
              </a:rPr>
              <a:t>A Mozilla Firefox sajátosságai</a:t>
            </a:r>
          </a:p>
        </p:txBody>
      </p:sp>
      <p:sp>
        <p:nvSpPr>
          <p:cNvPr id="21" name="Lefelé nyíl 20"/>
          <p:cNvSpPr/>
          <p:nvPr/>
        </p:nvSpPr>
        <p:spPr>
          <a:xfrm rot="1268825">
            <a:off x="5056188" y="801688"/>
            <a:ext cx="484187" cy="3246437"/>
          </a:xfrm>
          <a:prstGeom prst="downArrow">
            <a:avLst>
              <a:gd name="adj1" fmla="val 50000"/>
              <a:gd name="adj2" fmla="val 12657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3" name="Lefelé nyíl 22"/>
          <p:cNvSpPr/>
          <p:nvPr/>
        </p:nvSpPr>
        <p:spPr>
          <a:xfrm rot="787354">
            <a:off x="7978004" y="847049"/>
            <a:ext cx="484187" cy="3417887"/>
          </a:xfrm>
          <a:prstGeom prst="downArrow">
            <a:avLst>
              <a:gd name="adj1" fmla="val 50000"/>
              <a:gd name="adj2" fmla="val 127328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4" name="Ellipszis 23"/>
          <p:cNvSpPr/>
          <p:nvPr/>
        </p:nvSpPr>
        <p:spPr>
          <a:xfrm>
            <a:off x="0" y="4000500"/>
            <a:ext cx="3286125" cy="7858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Fülek elhelyezése, és </a:t>
            </a:r>
            <a:r>
              <a:rPr lang="hu-HU" b="1" dirty="0" smtClean="0">
                <a:solidFill>
                  <a:schemeClr val="bg1"/>
                </a:solidFill>
              </a:rPr>
              <a:t>sorrendje.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25" name="Ellipszis 24"/>
          <p:cNvSpPr/>
          <p:nvPr/>
        </p:nvSpPr>
        <p:spPr>
          <a:xfrm>
            <a:off x="3275856" y="4005064"/>
            <a:ext cx="2643187" cy="78581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/>
              <a:t>Egyénileg választható </a:t>
            </a:r>
            <a:r>
              <a:rPr lang="hu-HU" b="1" dirty="0" smtClean="0"/>
              <a:t>stílus.</a:t>
            </a:r>
            <a:endParaRPr lang="hu-HU" b="1" dirty="0"/>
          </a:p>
        </p:txBody>
      </p:sp>
      <p:sp>
        <p:nvSpPr>
          <p:cNvPr id="26" name="Ellipszis 25"/>
          <p:cNvSpPr/>
          <p:nvPr/>
        </p:nvSpPr>
        <p:spPr>
          <a:xfrm>
            <a:off x="5868144" y="4077072"/>
            <a:ext cx="2928937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 smtClean="0"/>
              <a:t>Víruskereső</a:t>
            </a:r>
            <a:r>
              <a:rPr lang="hu-HU" b="1" dirty="0"/>
              <a:t>, mely a gyanús web címeket </a:t>
            </a:r>
            <a:r>
              <a:rPr lang="hu-HU" b="1" dirty="0" smtClean="0"/>
              <a:t>kiszűri.</a:t>
            </a:r>
            <a:endParaRPr lang="hu-HU" b="1" dirty="0"/>
          </a:p>
        </p:txBody>
      </p:sp>
      <p:sp>
        <p:nvSpPr>
          <p:cNvPr id="28" name="Lekerekített téglalap feliratnak 27"/>
          <p:cNvSpPr/>
          <p:nvPr/>
        </p:nvSpPr>
        <p:spPr>
          <a:xfrm>
            <a:off x="0" y="3284984"/>
            <a:ext cx="2357438" cy="755650"/>
          </a:xfrm>
          <a:prstGeom prst="wedgeRoundRectCallout">
            <a:avLst>
              <a:gd name="adj1" fmla="val 11885"/>
              <a:gd name="adj2" fmla="val -76967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bg1"/>
                </a:solidFill>
              </a:rPr>
              <a:t>A már korábban látogatott oldalakra visszatérést biztosít.</a:t>
            </a:r>
          </a:p>
        </p:txBody>
      </p:sp>
      <p:sp>
        <p:nvSpPr>
          <p:cNvPr id="29" name="Lekerekített téglalap feliratnak 28"/>
          <p:cNvSpPr/>
          <p:nvPr/>
        </p:nvSpPr>
        <p:spPr>
          <a:xfrm>
            <a:off x="0" y="3356992"/>
            <a:ext cx="2500312" cy="792088"/>
          </a:xfrm>
          <a:prstGeom prst="wedgeRoundRectCallout">
            <a:avLst>
              <a:gd name="adj1" fmla="val 10642"/>
              <a:gd name="adj2" fmla="val -101434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Az adatok újra lekérdezése a WWW-ről.</a:t>
            </a:r>
          </a:p>
        </p:txBody>
      </p:sp>
      <p:sp>
        <p:nvSpPr>
          <p:cNvPr id="30" name="Lekerekített téglalap feliratnak 29"/>
          <p:cNvSpPr/>
          <p:nvPr/>
        </p:nvSpPr>
        <p:spPr>
          <a:xfrm>
            <a:off x="1763688" y="3068960"/>
            <a:ext cx="1928812" cy="612775"/>
          </a:xfrm>
          <a:prstGeom prst="wedgeRoundRectCallout">
            <a:avLst>
              <a:gd name="adj1" fmla="val -4938"/>
              <a:gd name="adj2" fmla="val -79414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A böngésző </a:t>
            </a:r>
            <a:r>
              <a:rPr lang="hu-HU" dirty="0" smtClean="0"/>
              <a:t>kezdőlapja</a:t>
            </a:r>
            <a:r>
              <a:rPr lang="hu-HU" dirty="0"/>
              <a:t>.</a:t>
            </a:r>
          </a:p>
        </p:txBody>
      </p:sp>
      <p:sp>
        <p:nvSpPr>
          <p:cNvPr id="31" name="Lekerekített téglalap feliratnak 30"/>
          <p:cNvSpPr/>
          <p:nvPr/>
        </p:nvSpPr>
        <p:spPr>
          <a:xfrm>
            <a:off x="5004048" y="1340768"/>
            <a:ext cx="1728192" cy="1643063"/>
          </a:xfrm>
          <a:prstGeom prst="wedgeRoundRectCallout">
            <a:avLst>
              <a:gd name="adj1" fmla="val -22165"/>
              <a:gd name="adj2" fmla="val -63282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Ennek segítségével tudod a böngésző beállításait beállítani.</a:t>
            </a:r>
          </a:p>
        </p:txBody>
      </p:sp>
      <p:sp>
        <p:nvSpPr>
          <p:cNvPr id="32" name="Lekerekített téglalap feliratnak 31"/>
          <p:cNvSpPr/>
          <p:nvPr/>
        </p:nvSpPr>
        <p:spPr>
          <a:xfrm>
            <a:off x="7072313" y="2786063"/>
            <a:ext cx="2071687" cy="1285875"/>
          </a:xfrm>
          <a:prstGeom prst="wedgeRoundRectCallout">
            <a:avLst>
              <a:gd name="adj1" fmla="val -14230"/>
              <a:gd name="adj2" fmla="val -68218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bg1"/>
                </a:solidFill>
              </a:rPr>
              <a:t>Ennek segítségével  bármilyen oldalról rögtön tudsz keresni.</a:t>
            </a:r>
          </a:p>
        </p:txBody>
      </p:sp>
      <p:sp>
        <p:nvSpPr>
          <p:cNvPr id="33" name="Lekerekített téglalap feliratnak 32"/>
          <p:cNvSpPr/>
          <p:nvPr/>
        </p:nvSpPr>
        <p:spPr>
          <a:xfrm>
            <a:off x="3491880" y="2492896"/>
            <a:ext cx="2357438" cy="1428750"/>
          </a:xfrm>
          <a:prstGeom prst="wedgeRoundRectCallout">
            <a:avLst>
              <a:gd name="adj1" fmla="val -24370"/>
              <a:gd name="adj2" fmla="val -74393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A kedvenc oldalaidhoz tudsz tenni könyvjelzőt, és így bármikor gyorsan meglehet nyitni őket.</a:t>
            </a:r>
          </a:p>
        </p:txBody>
      </p:sp>
      <p:sp>
        <p:nvSpPr>
          <p:cNvPr id="22" name="Lefelé nyíl 21"/>
          <p:cNvSpPr/>
          <p:nvPr/>
        </p:nvSpPr>
        <p:spPr>
          <a:xfrm>
            <a:off x="1428750" y="714375"/>
            <a:ext cx="484188" cy="3000375"/>
          </a:xfrm>
          <a:prstGeom prst="downArrow">
            <a:avLst>
              <a:gd name="adj1" fmla="val 50000"/>
              <a:gd name="adj2" fmla="val 127328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34" name="Lekerekített téglalap feliratnak 33"/>
          <p:cNvSpPr/>
          <p:nvPr/>
        </p:nvSpPr>
        <p:spPr>
          <a:xfrm>
            <a:off x="5652120" y="3068960"/>
            <a:ext cx="1643062" cy="1643063"/>
          </a:xfrm>
          <a:prstGeom prst="wedgeRoundRectCallout">
            <a:avLst>
              <a:gd name="adj1" fmla="val -20833"/>
              <a:gd name="adj2" fmla="val -59804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Új  üres oldalt lehet kérni  gyorsan és egyszerűen.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5521 0 " pathEditMode="relative" ptsTypes="AA">
                                      <p:cBhvr>
                                        <p:cTn id="1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4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1.38778E-17 L 0.11042 1.38778E-17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7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9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0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6" presetClass="exit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0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5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6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22" grpId="0" animBg="1"/>
      <p:bldP spid="34" grpId="0" animBg="1"/>
      <p:bldP spid="3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artalom helye 6" descr="explorer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77050"/>
          </a:xfr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50"/>
          </a:xfrm>
          <a:solidFill>
            <a:schemeClr val="accent6">
              <a:lumMod val="75000"/>
            </a:schemeClr>
          </a:solidFill>
          <a:ln w="38100"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dirty="0" smtClean="0">
                <a:solidFill>
                  <a:schemeClr val="tx1"/>
                </a:solidFill>
              </a:rPr>
              <a:t>Az Explorer sajátosságai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4340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A3E383-A917-4480-87F0-3C5138607EEF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4341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4342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437E5A-5FA0-4460-82CA-1DED870CD3E8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hu-HU" dirty="0"/>
          </a:p>
        </p:txBody>
      </p:sp>
      <p:sp>
        <p:nvSpPr>
          <p:cNvPr id="10" name="Ellipszis feliratnak 9"/>
          <p:cNvSpPr/>
          <p:nvPr/>
        </p:nvSpPr>
        <p:spPr>
          <a:xfrm>
            <a:off x="5500688" y="857250"/>
            <a:ext cx="3643312" cy="612775"/>
          </a:xfrm>
          <a:prstGeom prst="wedgeEllipseCallout">
            <a:avLst>
              <a:gd name="adj1" fmla="val -61154"/>
              <a:gd name="adj2" fmla="val 121223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1" name="Ellipszis feliratnak 10"/>
          <p:cNvSpPr/>
          <p:nvPr/>
        </p:nvSpPr>
        <p:spPr>
          <a:xfrm>
            <a:off x="0" y="357188"/>
            <a:ext cx="2857500" cy="612775"/>
          </a:xfrm>
          <a:prstGeom prst="wedgeEllipseCallout">
            <a:avLst>
              <a:gd name="adj1" fmla="val 62577"/>
              <a:gd name="adj2" fmla="val 182392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2" name="Ellipszis 11"/>
          <p:cNvSpPr/>
          <p:nvPr/>
        </p:nvSpPr>
        <p:spPr>
          <a:xfrm>
            <a:off x="2571750" y="1928813"/>
            <a:ext cx="3000375" cy="42862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/>
              <a:t>Két menüsora van</a:t>
            </a:r>
          </a:p>
        </p:txBody>
      </p:sp>
      <p:sp>
        <p:nvSpPr>
          <p:cNvPr id="13" name="Felfelé nyíl 12"/>
          <p:cNvSpPr/>
          <p:nvPr/>
        </p:nvSpPr>
        <p:spPr>
          <a:xfrm rot="10997985">
            <a:off x="922338" y="1370013"/>
            <a:ext cx="571500" cy="3640137"/>
          </a:xfrm>
          <a:prstGeom prst="upArrow">
            <a:avLst>
              <a:gd name="adj1" fmla="val 2909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4" name="Ellipszis 13"/>
          <p:cNvSpPr/>
          <p:nvPr/>
        </p:nvSpPr>
        <p:spPr>
          <a:xfrm>
            <a:off x="0" y="5214938"/>
            <a:ext cx="2286000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>
                <a:solidFill>
                  <a:schemeClr val="bg1"/>
                </a:solidFill>
              </a:rPr>
              <a:t>Régebbi dizájn</a:t>
            </a:r>
          </a:p>
        </p:txBody>
      </p:sp>
      <p:pic>
        <p:nvPicPr>
          <p:cNvPr id="15" name="Kép 14" descr="opera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Ellipszis feliratnak 17"/>
          <p:cNvSpPr/>
          <p:nvPr/>
        </p:nvSpPr>
        <p:spPr>
          <a:xfrm>
            <a:off x="4000500" y="1357313"/>
            <a:ext cx="4643438" cy="2857500"/>
          </a:xfrm>
          <a:prstGeom prst="wedgeEllipseCallout">
            <a:avLst>
              <a:gd name="adj1" fmla="val 23955"/>
              <a:gd name="adj2" fmla="val 118106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Most gyertek ki a táblához egyesével hátulról kezdve, és mutassatok rá egy  fülre/stílusra/stb. , ami közös tulajdonsága a többi böngészővel! Egy kis segítséget is kaptok...</a:t>
            </a:r>
          </a:p>
        </p:txBody>
      </p:sp>
      <p:sp>
        <p:nvSpPr>
          <p:cNvPr id="19" name="Ellipszis 18"/>
          <p:cNvSpPr/>
          <p:nvPr/>
        </p:nvSpPr>
        <p:spPr>
          <a:xfrm>
            <a:off x="0" y="0"/>
            <a:ext cx="9144000" cy="1285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4800" b="1" dirty="0">
                <a:solidFill>
                  <a:schemeClr val="tx1"/>
                </a:solidFill>
                <a:latin typeface="Snap ITC" pitchFamily="82" charset="0"/>
              </a:rPr>
              <a:t>Opera</a:t>
            </a:r>
          </a:p>
        </p:txBody>
      </p:sp>
      <p:sp>
        <p:nvSpPr>
          <p:cNvPr id="21" name="Lefelé nyíl 20"/>
          <p:cNvSpPr/>
          <p:nvPr/>
        </p:nvSpPr>
        <p:spPr>
          <a:xfrm rot="4051482">
            <a:off x="4054475" y="3181351"/>
            <a:ext cx="484187" cy="2913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3" name="Ellipszis 22"/>
          <p:cNvSpPr/>
          <p:nvPr/>
        </p:nvSpPr>
        <p:spPr>
          <a:xfrm>
            <a:off x="0" y="6157913"/>
            <a:ext cx="5143500" cy="70008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Tartalmi lehetőségek: pl: nyomtatás, új fül/lapkérése, stb…</a:t>
            </a:r>
          </a:p>
        </p:txBody>
      </p:sp>
      <p:sp>
        <p:nvSpPr>
          <p:cNvPr id="24" name="Ellipszis 23"/>
          <p:cNvSpPr/>
          <p:nvPr/>
        </p:nvSpPr>
        <p:spPr>
          <a:xfrm>
            <a:off x="0" y="5857875"/>
            <a:ext cx="4343400" cy="5572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Könyvjelző ill. kedvencek fül</a:t>
            </a:r>
          </a:p>
        </p:txBody>
      </p:sp>
      <p:sp>
        <p:nvSpPr>
          <p:cNvPr id="22" name="Ellipszis 21"/>
          <p:cNvSpPr/>
          <p:nvPr/>
        </p:nvSpPr>
        <p:spPr>
          <a:xfrm>
            <a:off x="285750" y="5572125"/>
            <a:ext cx="3786188" cy="571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Gyors új fül kérés gomb</a:t>
            </a:r>
          </a:p>
        </p:txBody>
      </p:sp>
      <p:sp>
        <p:nvSpPr>
          <p:cNvPr id="27" name="Ellipszis 26"/>
          <p:cNvSpPr/>
          <p:nvPr/>
        </p:nvSpPr>
        <p:spPr>
          <a:xfrm>
            <a:off x="571500" y="5357813"/>
            <a:ext cx="3057525" cy="4143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  <a:latin typeface="+mj-lt"/>
              </a:rPr>
              <a:t>Gyors kereső fül</a:t>
            </a:r>
            <a:endParaRPr lang="hu-HU" dirty="0"/>
          </a:p>
        </p:txBody>
      </p:sp>
      <p:sp>
        <p:nvSpPr>
          <p:cNvPr id="26" name="Ellipszis 25"/>
          <p:cNvSpPr/>
          <p:nvPr/>
        </p:nvSpPr>
        <p:spPr>
          <a:xfrm>
            <a:off x="1285875" y="5072063"/>
            <a:ext cx="1785938" cy="4143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  <a:latin typeface="+mj-lt"/>
              </a:rPr>
              <a:t>Frissítés</a:t>
            </a:r>
            <a:endParaRPr lang="hu-HU" dirty="0"/>
          </a:p>
        </p:txBody>
      </p:sp>
      <p:sp>
        <p:nvSpPr>
          <p:cNvPr id="28" name="Ellipszis feliratnak 27"/>
          <p:cNvSpPr/>
          <p:nvPr/>
        </p:nvSpPr>
        <p:spPr>
          <a:xfrm>
            <a:off x="857250" y="857250"/>
            <a:ext cx="928688" cy="428625"/>
          </a:xfrm>
          <a:prstGeom prst="wedgeEllipseCallout">
            <a:avLst>
              <a:gd name="adj1" fmla="val -8878"/>
              <a:gd name="adj2" fmla="val 57593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30" name="Ellipszis feliratnak 29"/>
          <p:cNvSpPr/>
          <p:nvPr/>
        </p:nvSpPr>
        <p:spPr>
          <a:xfrm>
            <a:off x="-214313" y="214313"/>
            <a:ext cx="4429126" cy="285750"/>
          </a:xfrm>
          <a:prstGeom prst="wedgeEllipseCallout">
            <a:avLst>
              <a:gd name="adj1" fmla="val 6841"/>
              <a:gd name="adj2" fmla="val 72030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5" name="Ellipszis 24"/>
          <p:cNvSpPr/>
          <p:nvPr/>
        </p:nvSpPr>
        <p:spPr>
          <a:xfrm>
            <a:off x="0" y="5857875"/>
            <a:ext cx="4857750" cy="77152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  <a:latin typeface="+mj-lt"/>
              </a:rPr>
              <a:t>Előre/ hátra gomb a menü sor tartalma</a:t>
            </a:r>
            <a:endParaRPr lang="hu-HU" dirty="0"/>
          </a:p>
        </p:txBody>
      </p:sp>
      <p:sp>
        <p:nvSpPr>
          <p:cNvPr id="31" name="Ellipszis feliratnak 30"/>
          <p:cNvSpPr/>
          <p:nvPr/>
        </p:nvSpPr>
        <p:spPr>
          <a:xfrm>
            <a:off x="0" y="857250"/>
            <a:ext cx="1343025" cy="357188"/>
          </a:xfrm>
          <a:prstGeom prst="wedgeEllipseCallout">
            <a:avLst>
              <a:gd name="adj1" fmla="val -1161"/>
              <a:gd name="adj2" fmla="val 127041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pic>
        <p:nvPicPr>
          <p:cNvPr id="29" name="Kép 28" descr="Soul_Eater_Log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63" y="5727700"/>
            <a:ext cx="12192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87283E-6 L -0.08472 -0.5211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-2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52 -0.00647 0.00139 -0.01317 0.00156 -0.01965 C 0.0026 -0.06705 0.00139 -0.11445 0.0033 -0.16161 C 0.00382 -0.1741 0.01076 -0.19028 0.01302 -0.20323 C 0.01701 -0.26797 0.01736 -0.31468 0.01805 -0.38867 C 0.01909 -0.48578 0.00816 -0.51514 0.02291 -0.57872 C 0.02552 -0.62034 0.0243 -0.66335 0.05243 -0.68994 C 0.0592 -0.69641 0.06909 -0.69826 0.07708 -0.7008 C 0.16493 -0.69965 0.2533 -0.7008 0.34097 -0.69433 C 0.35069 -0.69017 0.34878 -0.68346 0.36059 -0.68346 " pathEditMode="relative" ptsTypes="fffffffffA">
                                      <p:cBhvr>
                                        <p:cTn id="10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68507 0 " pathEditMode="relative" ptsTypes="AA">
                                      <p:cBhvr>
                                        <p:cTn id="11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6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61 -0.62936 " pathEditMode="relative" ptsTypes="AA">
                                      <p:cBhvr>
                                        <p:cTn id="1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507 1.15607E-7 L -0.10243 -0.03145 " pathEditMode="relative" rAng="0" ptsTypes="AA">
                                      <p:cBhvr>
                                        <p:cTn id="13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06358E-6 L -0.05503 -0.76578 " pathEditMode="relative" ptsTypes="AA">
                                      <p:cBhvr>
                                        <p:cTn id="14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243 -0.03144 L 0.03142 -0.09433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" presetClass="exit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2378 -0.82843 " pathEditMode="relative" ptsTypes="AA">
                                      <p:cBhvr>
                                        <p:cTn id="1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6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8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16185E-6 L -0.08056 -0.63028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" y="-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18" grpId="0" animBg="1"/>
      <p:bldP spid="19" grpId="0" animBg="1"/>
      <p:bldP spid="19" grpId="1" animBg="1"/>
      <p:bldP spid="21" grpId="0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2" grpId="0" animBg="1"/>
      <p:bldP spid="22" grpId="1" animBg="1"/>
      <p:bldP spid="22" grpId="2" animBg="1"/>
      <p:bldP spid="27" grpId="0" animBg="1"/>
      <p:bldP spid="27" grpId="1" animBg="1"/>
      <p:bldP spid="27" grpId="2" animBg="1"/>
      <p:bldP spid="26" grpId="0" animBg="1"/>
      <p:bldP spid="26" grpId="1" animBg="1"/>
      <p:bldP spid="26" grpId="2" animBg="1"/>
      <p:bldP spid="28" grpId="0" animBg="1"/>
      <p:bldP spid="28" grpId="1" animBg="1"/>
      <p:bldP spid="28" grpId="2" animBg="1"/>
      <p:bldP spid="28" grpId="3" animBg="1"/>
      <p:bldP spid="28" grpId="4" animBg="1"/>
      <p:bldP spid="30" grpId="0" animBg="1"/>
      <p:bldP spid="25" grpId="0" animBg="1"/>
      <p:bldP spid="25" grpId="1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Tartalom helye 12" descr="Opera 2.0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363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A3AF75-875C-4597-8DE6-0B312E40E671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5364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5365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3EFC77-5BFB-42A1-AC0B-DE5C6C74B43C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hu-HU" dirty="0"/>
          </a:p>
        </p:txBody>
      </p:sp>
      <p:sp>
        <p:nvSpPr>
          <p:cNvPr id="9" name="Cím 8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sz="4800" b="1" dirty="0" smtClean="0">
                <a:solidFill>
                  <a:schemeClr val="tx1"/>
                </a:solidFill>
                <a:latin typeface="Snap ITC" pitchFamily="82" charset="0"/>
              </a:rPr>
              <a:t>Az Opera sajátosságai </a:t>
            </a:r>
            <a:endParaRPr lang="hu-HU" sz="4800" b="1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14" name="Ellipszis feliratnak 13"/>
          <p:cNvSpPr/>
          <p:nvPr/>
        </p:nvSpPr>
        <p:spPr>
          <a:xfrm>
            <a:off x="8715375" y="642938"/>
            <a:ext cx="428625" cy="285750"/>
          </a:xfrm>
          <a:prstGeom prst="wedgeEllipseCallout">
            <a:avLst>
              <a:gd name="adj1" fmla="val -97778"/>
              <a:gd name="adj2" fmla="val 419219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5" name="Ellipszis 14"/>
          <p:cNvSpPr/>
          <p:nvPr/>
        </p:nvSpPr>
        <p:spPr>
          <a:xfrm>
            <a:off x="5857875" y="1643063"/>
            <a:ext cx="1428750" cy="50006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bg1"/>
                </a:solidFill>
              </a:rPr>
              <a:t>Nagyítás</a:t>
            </a:r>
          </a:p>
        </p:txBody>
      </p:sp>
      <p:sp>
        <p:nvSpPr>
          <p:cNvPr id="16" name="Ellipszis feliratnak 15"/>
          <p:cNvSpPr/>
          <p:nvPr/>
        </p:nvSpPr>
        <p:spPr>
          <a:xfrm>
            <a:off x="0" y="1143000"/>
            <a:ext cx="1557338" cy="428625"/>
          </a:xfrm>
          <a:prstGeom prst="wedgeEllipseCallou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8" name="Ellipszis feliratnak 17"/>
          <p:cNvSpPr/>
          <p:nvPr/>
        </p:nvSpPr>
        <p:spPr>
          <a:xfrm>
            <a:off x="3714750" y="2214563"/>
            <a:ext cx="1714500" cy="1285875"/>
          </a:xfrm>
          <a:prstGeom prst="wedgeEllipseCallout">
            <a:avLst>
              <a:gd name="adj1" fmla="val -27827"/>
              <a:gd name="adj2" fmla="val 135942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9" name="Ellipszis feliratnak 18"/>
          <p:cNvSpPr/>
          <p:nvPr/>
        </p:nvSpPr>
        <p:spPr>
          <a:xfrm>
            <a:off x="8286750" y="1143000"/>
            <a:ext cx="914400" cy="500063"/>
          </a:xfrm>
          <a:prstGeom prst="wedgeEllipseCallout">
            <a:avLst>
              <a:gd name="adj1" fmla="val -166735"/>
              <a:gd name="adj2" fmla="val 65498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0" name="Ellipszis 19"/>
          <p:cNvSpPr/>
          <p:nvPr/>
        </p:nvSpPr>
        <p:spPr>
          <a:xfrm>
            <a:off x="0" y="1714500"/>
            <a:ext cx="1714500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Gyors keresés a lapon</a:t>
            </a:r>
          </a:p>
        </p:txBody>
      </p:sp>
      <p:sp>
        <p:nvSpPr>
          <p:cNvPr id="21" name="Ellipszis 20"/>
          <p:cNvSpPr/>
          <p:nvPr/>
        </p:nvSpPr>
        <p:spPr>
          <a:xfrm>
            <a:off x="2786063" y="4714875"/>
            <a:ext cx="2071687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bg1"/>
                </a:solidFill>
              </a:rPr>
              <a:t>Különleges Homepage</a:t>
            </a:r>
          </a:p>
        </p:txBody>
      </p:sp>
      <p:sp>
        <p:nvSpPr>
          <p:cNvPr id="22" name="Ellipszis 21"/>
          <p:cNvSpPr/>
          <p:nvPr/>
        </p:nvSpPr>
        <p:spPr>
          <a:xfrm>
            <a:off x="7929563" y="2000250"/>
            <a:ext cx="914400" cy="914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bg1"/>
                </a:solidFill>
              </a:rPr>
              <a:t>Kuka</a:t>
            </a:r>
          </a:p>
        </p:txBody>
      </p:sp>
      <p:sp>
        <p:nvSpPr>
          <p:cNvPr id="23" name="Lekerekített téglalap feliratnak 22"/>
          <p:cNvSpPr/>
          <p:nvPr/>
        </p:nvSpPr>
        <p:spPr>
          <a:xfrm>
            <a:off x="0" y="3000375"/>
            <a:ext cx="2071688" cy="1928813"/>
          </a:xfrm>
          <a:prstGeom prst="wedgeRoundRectCallout">
            <a:avLst>
              <a:gd name="adj1" fmla="val -9371"/>
              <a:gd name="adj2" fmla="val -66635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A web lapon a sok információ közül , gyorsan meglehet találni az ügyfélnek szükséges  adatokat.</a:t>
            </a:r>
          </a:p>
        </p:txBody>
      </p:sp>
      <p:sp>
        <p:nvSpPr>
          <p:cNvPr id="24" name="Lekerekített téglalap feliratnak 23"/>
          <p:cNvSpPr/>
          <p:nvPr/>
        </p:nvSpPr>
        <p:spPr>
          <a:xfrm>
            <a:off x="2000250" y="6000750"/>
            <a:ext cx="4000500" cy="857250"/>
          </a:xfrm>
          <a:prstGeom prst="wedgeRoundRectCallout">
            <a:avLst>
              <a:gd name="adj1" fmla="val 9186"/>
              <a:gd name="adj2" fmla="val -84307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Olyan nyitóoldal, amelyben több gyors fül van. Ezek a kívánt oldalak gyors megjelenítését szolgálják.</a:t>
            </a:r>
          </a:p>
        </p:txBody>
      </p:sp>
      <p:sp>
        <p:nvSpPr>
          <p:cNvPr id="25" name="Lekerekített téglalap feliratnak 24"/>
          <p:cNvSpPr/>
          <p:nvPr/>
        </p:nvSpPr>
        <p:spPr>
          <a:xfrm>
            <a:off x="7143750" y="3214688"/>
            <a:ext cx="2000250" cy="2571750"/>
          </a:xfrm>
          <a:prstGeom prst="wedgeRoundRectCallout">
            <a:avLst>
              <a:gd name="adj1" fmla="val 20063"/>
              <a:gd name="adj2" fmla="val -58885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A bezárt oldalak újra elérését szolgálják. Böngésző bezárása esetén kiürül.</a:t>
            </a:r>
          </a:p>
        </p:txBody>
      </p:sp>
      <p:sp>
        <p:nvSpPr>
          <p:cNvPr id="26" name="Lekerekített téglalap feliratnak 25"/>
          <p:cNvSpPr/>
          <p:nvPr/>
        </p:nvSpPr>
        <p:spPr>
          <a:xfrm>
            <a:off x="5500688" y="2500313"/>
            <a:ext cx="1571625" cy="1643062"/>
          </a:xfrm>
          <a:prstGeom prst="wedgeRoundRectCallout">
            <a:avLst>
              <a:gd name="adj1" fmla="val 31357"/>
              <a:gd name="adj2" fmla="val -63246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A kívánt oldal gyors méret beállítását szolgálja.</a:t>
            </a:r>
          </a:p>
        </p:txBody>
      </p:sp>
      <p:sp>
        <p:nvSpPr>
          <p:cNvPr id="17" name="Ellipszis feliratnak 16"/>
          <p:cNvSpPr/>
          <p:nvPr/>
        </p:nvSpPr>
        <p:spPr>
          <a:xfrm>
            <a:off x="1500188" y="2143125"/>
            <a:ext cx="2214562" cy="1643063"/>
          </a:xfrm>
          <a:prstGeom prst="wedgeEllipseCallout">
            <a:avLst>
              <a:gd name="adj1" fmla="val 42118"/>
              <a:gd name="adj2" fmla="val 99905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rtalom helye 6"/>
          <p:cNvSpPr>
            <a:spLocks noGrp="1"/>
          </p:cNvSpPr>
          <p:nvPr>
            <p:ph idx="1"/>
          </p:nvPr>
        </p:nvSpPr>
        <p:spPr>
          <a:xfrm>
            <a:off x="0" y="0"/>
            <a:ext cx="9144000" cy="3000375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400" b="1" dirty="0" smtClean="0">
                <a:solidFill>
                  <a:srgbClr val="92D050"/>
                </a:solidFill>
              </a:rPr>
              <a:t/>
            </a:r>
            <a:br>
              <a:rPr lang="hu-HU" sz="2400" b="1" dirty="0" smtClean="0">
                <a:solidFill>
                  <a:srgbClr val="92D050"/>
                </a:solidFill>
              </a:rPr>
            </a:br>
            <a:r>
              <a:rPr lang="hu-HU" sz="2400" b="1" dirty="0" smtClean="0">
                <a:solidFill>
                  <a:srgbClr val="92D050"/>
                </a:solidFill>
                <a:latin typeface="Snap ITC" pitchFamily="82" charset="0"/>
              </a:rPr>
              <a:t>Keresőgép (search engine): </a:t>
            </a:r>
            <a:r>
              <a:rPr lang="hu-HU" sz="2400" b="1" dirty="0" smtClean="0">
                <a:solidFill>
                  <a:schemeClr val="accent6">
                    <a:lumMod val="75000"/>
                  </a:schemeClr>
                </a:solidFill>
              </a:rPr>
              <a:t>Olyan kiszolgáló, amelynek segítségével az interneten kereséseket végezhetünk.</a:t>
            </a:r>
            <a:endParaRPr lang="hu-HU" sz="2400" b="1" dirty="0" smtClean="0">
              <a:solidFill>
                <a:srgbClr val="92D050"/>
              </a:solidFill>
              <a:latin typeface="Snap ITC" pitchFamily="82" charset="0"/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Internetes keresők</a:t>
            </a:r>
          </a:p>
        </p:txBody>
      </p:sp>
      <p:sp>
        <p:nvSpPr>
          <p:cNvPr id="16388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EE8776-A140-444F-8403-2BDBC9689CDA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6389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6390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75CFC2-7457-4E26-9806-D7A3958D874E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hu-HU" dirty="0"/>
          </a:p>
        </p:txBody>
      </p:sp>
      <p:sp>
        <p:nvSpPr>
          <p:cNvPr id="8" name="Lekerekített téglalap 7"/>
          <p:cNvSpPr/>
          <p:nvPr/>
        </p:nvSpPr>
        <p:spPr>
          <a:xfrm>
            <a:off x="642938" y="3929063"/>
            <a:ext cx="2928937" cy="128587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dirty="0">
                <a:solidFill>
                  <a:schemeClr val="tx1"/>
                </a:solidFill>
                <a:latin typeface="Snap ITC" pitchFamily="82" charset="0"/>
              </a:rPr>
              <a:t>Adatbázis alapú</a:t>
            </a:r>
          </a:p>
        </p:txBody>
      </p:sp>
      <p:sp>
        <p:nvSpPr>
          <p:cNvPr id="9" name="Lekerekített téglalap 8"/>
          <p:cNvSpPr/>
          <p:nvPr/>
        </p:nvSpPr>
        <p:spPr>
          <a:xfrm>
            <a:off x="4429125" y="3929063"/>
            <a:ext cx="3214688" cy="121443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dirty="0">
                <a:solidFill>
                  <a:schemeClr val="tx1"/>
                </a:solidFill>
                <a:latin typeface="Snap ITC" pitchFamily="82" charset="0"/>
              </a:rPr>
              <a:t>Kulcsszavas</a:t>
            </a:r>
          </a:p>
        </p:txBody>
      </p:sp>
      <p:sp>
        <p:nvSpPr>
          <p:cNvPr id="11" name="Balra-felfelé nyíl 10"/>
          <p:cNvSpPr/>
          <p:nvPr/>
        </p:nvSpPr>
        <p:spPr>
          <a:xfrm rot="13431449">
            <a:off x="3032125" y="2317750"/>
            <a:ext cx="2222500" cy="2224088"/>
          </a:xfrm>
          <a:prstGeom prst="leftUpArrow">
            <a:avLst>
              <a:gd name="adj1" fmla="val 16498"/>
              <a:gd name="adj2" fmla="val 25000"/>
              <a:gd name="adj3" fmla="val 30795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2" name="Szövegdoboz 11"/>
          <p:cNvSpPr txBox="1">
            <a:spLocks noChangeArrowheads="1"/>
          </p:cNvSpPr>
          <p:nvPr/>
        </p:nvSpPr>
        <p:spPr bwMode="auto">
          <a:xfrm>
            <a:off x="0" y="5357813"/>
            <a:ext cx="833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4000" dirty="0">
                <a:solidFill>
                  <a:srgbClr val="FFFF00"/>
                </a:solidFill>
                <a:latin typeface="Calibri" pitchFamily="34" charset="0"/>
              </a:rPr>
              <a:t>Pl.:</a:t>
            </a:r>
            <a:endParaRPr lang="hu-HU" sz="4000" dirty="0">
              <a:latin typeface="Calibri" pitchFamily="34" charset="0"/>
            </a:endParaRPr>
          </a:p>
        </p:txBody>
      </p:sp>
      <p:sp>
        <p:nvSpPr>
          <p:cNvPr id="13" name="Ellipszis 12"/>
          <p:cNvSpPr/>
          <p:nvPr/>
        </p:nvSpPr>
        <p:spPr>
          <a:xfrm>
            <a:off x="4214813" y="5143500"/>
            <a:ext cx="3786187" cy="92868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chemeClr val="tx1"/>
                </a:solidFill>
              </a:rPr>
              <a:t>Google, Yahoo,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chemeClr val="tx1"/>
                </a:solidFill>
              </a:rPr>
              <a:t>Heuréka, Vizsla, stb</a:t>
            </a:r>
          </a:p>
        </p:txBody>
      </p:sp>
      <p:sp>
        <p:nvSpPr>
          <p:cNvPr id="14" name="Ellipszis 13"/>
          <p:cNvSpPr/>
          <p:nvPr/>
        </p:nvSpPr>
        <p:spPr>
          <a:xfrm>
            <a:off x="857250" y="5429250"/>
            <a:ext cx="2928938" cy="50006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chemeClr val="tx1"/>
                </a:solidFill>
              </a:rPr>
              <a:t>Startlap</a:t>
            </a:r>
          </a:p>
        </p:txBody>
      </p:sp>
      <p:sp>
        <p:nvSpPr>
          <p:cNvPr id="15" name="Villám 14"/>
          <p:cNvSpPr/>
          <p:nvPr/>
        </p:nvSpPr>
        <p:spPr>
          <a:xfrm rot="1612226">
            <a:off x="947738" y="2454275"/>
            <a:ext cx="1546225" cy="2035175"/>
          </a:xfrm>
          <a:prstGeom prst="lightningBol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6" name="Lekerekített téglalap feliratnak 15"/>
          <p:cNvSpPr/>
          <p:nvPr/>
        </p:nvSpPr>
        <p:spPr>
          <a:xfrm>
            <a:off x="1071563" y="5929313"/>
            <a:ext cx="3500437" cy="928687"/>
          </a:xfrm>
          <a:prstGeom prst="wedgeRoundRectCallout">
            <a:avLst>
              <a:gd name="adj1" fmla="val 146425"/>
              <a:gd name="adj2" fmla="val -49335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/>
              <a:t>A Kulcsszavas kereséseket vesszük részletesebben.</a:t>
            </a:r>
          </a:p>
        </p:txBody>
      </p:sp>
      <p:sp>
        <p:nvSpPr>
          <p:cNvPr id="17" name="Lekerekített téglalap feliratnak 16"/>
          <p:cNvSpPr/>
          <p:nvPr/>
        </p:nvSpPr>
        <p:spPr>
          <a:xfrm>
            <a:off x="2571750" y="2714625"/>
            <a:ext cx="3786188" cy="2071688"/>
          </a:xfrm>
          <a:prstGeom prst="wedgeRoundRectCallout">
            <a:avLst>
              <a:gd name="adj1" fmla="val -50367"/>
              <a:gd name="adj2" fmla="val 19246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dirty="0">
                <a:solidFill>
                  <a:schemeClr val="bg1"/>
                </a:solidFill>
              </a:rPr>
              <a:t>Először az egyszerű, gyors kereséssel fogunk foglalkozni.</a:t>
            </a:r>
          </a:p>
        </p:txBody>
      </p:sp>
      <p:sp>
        <p:nvSpPr>
          <p:cNvPr id="18" name="Villám 17"/>
          <p:cNvSpPr/>
          <p:nvPr/>
        </p:nvSpPr>
        <p:spPr>
          <a:xfrm rot="1612226">
            <a:off x="6162675" y="2525713"/>
            <a:ext cx="1546225" cy="2035175"/>
          </a:xfrm>
          <a:prstGeom prst="lightningBol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pic>
        <p:nvPicPr>
          <p:cNvPr id="19" name="Kép 18" descr="Google pusk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</p:spPr>
      </p:pic>
      <p:sp>
        <p:nvSpPr>
          <p:cNvPr id="20" name="Ellipszis feliratnak 19"/>
          <p:cNvSpPr/>
          <p:nvPr/>
        </p:nvSpPr>
        <p:spPr>
          <a:xfrm>
            <a:off x="0" y="1428750"/>
            <a:ext cx="3714750" cy="357188"/>
          </a:xfrm>
          <a:prstGeom prst="wedgeEllipseCallout">
            <a:avLst>
              <a:gd name="adj1" fmla="val -17201"/>
              <a:gd name="adj2" fmla="val 184204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1" name="Hullám 20"/>
          <p:cNvSpPr/>
          <p:nvPr/>
        </p:nvSpPr>
        <p:spPr>
          <a:xfrm>
            <a:off x="1357313" y="214313"/>
            <a:ext cx="6072187" cy="914400"/>
          </a:xfrm>
          <a:prstGeom prst="wav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solidFill>
                  <a:schemeClr val="tx1"/>
                </a:solidFill>
                <a:latin typeface="Snap ITC" pitchFamily="82" charset="0"/>
              </a:rPr>
              <a:t>Keresési példa</a:t>
            </a:r>
          </a:p>
        </p:txBody>
      </p:sp>
      <p:sp>
        <p:nvSpPr>
          <p:cNvPr id="22" name="Ellipszis feliratnak 21"/>
          <p:cNvSpPr/>
          <p:nvPr/>
        </p:nvSpPr>
        <p:spPr>
          <a:xfrm>
            <a:off x="2214563" y="3357563"/>
            <a:ext cx="2143125" cy="357187"/>
          </a:xfrm>
          <a:prstGeom prst="wedgeEllipseCallout">
            <a:avLst>
              <a:gd name="adj1" fmla="val -22932"/>
              <a:gd name="adj2" fmla="val 217777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3" name="Ellipszis feliratnak 22"/>
          <p:cNvSpPr/>
          <p:nvPr/>
        </p:nvSpPr>
        <p:spPr>
          <a:xfrm>
            <a:off x="4643438" y="3643313"/>
            <a:ext cx="1143000" cy="500062"/>
          </a:xfrm>
          <a:prstGeom prst="wedgeEllipseCallout">
            <a:avLst>
              <a:gd name="adj1" fmla="val 70970"/>
              <a:gd name="adj2" fmla="val 29526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24" name="Lekerekített téglalap 23"/>
          <p:cNvSpPr/>
          <p:nvPr/>
        </p:nvSpPr>
        <p:spPr>
          <a:xfrm>
            <a:off x="0" y="2286000"/>
            <a:ext cx="2214563" cy="185737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Ezzel tudjuk meghatározni</a:t>
            </a:r>
            <a:r>
              <a:rPr lang="hu-HU" b="1" dirty="0" smtClean="0">
                <a:solidFill>
                  <a:schemeClr val="bg1"/>
                </a:solidFill>
              </a:rPr>
              <a:t>, hogy </a:t>
            </a:r>
            <a:r>
              <a:rPr lang="hu-HU" b="1" dirty="0">
                <a:solidFill>
                  <a:schemeClr val="bg1"/>
                </a:solidFill>
              </a:rPr>
              <a:t>a kívánt kulcsszó milyen keresési típusban hozzon eredményeket.</a:t>
            </a:r>
          </a:p>
        </p:txBody>
      </p:sp>
      <p:sp>
        <p:nvSpPr>
          <p:cNvPr id="25" name="Lekerekített téglalap 24"/>
          <p:cNvSpPr/>
          <p:nvPr/>
        </p:nvSpPr>
        <p:spPr>
          <a:xfrm>
            <a:off x="2000250" y="4643438"/>
            <a:ext cx="1928813" cy="135731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A kulcsszó megadásának </a:t>
            </a:r>
            <a:r>
              <a:rPr lang="hu-HU" dirty="0" smtClean="0"/>
              <a:t>helye, </a:t>
            </a:r>
            <a:r>
              <a:rPr lang="hu-HU" dirty="0"/>
              <a:t>mely által a keresőgép fog dolgozni.</a:t>
            </a:r>
          </a:p>
        </p:txBody>
      </p:sp>
      <p:sp>
        <p:nvSpPr>
          <p:cNvPr id="26" name="Lekerekített téglalap 25"/>
          <p:cNvSpPr/>
          <p:nvPr/>
        </p:nvSpPr>
        <p:spPr>
          <a:xfrm>
            <a:off x="6000750" y="3786188"/>
            <a:ext cx="3143250" cy="307181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A „Jó napom van" gombra kattintva  a rendszer automatikusan átirányítja böngészőt az első keresési találat weboldalára.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Lehetővé teszi, hogy kevesebbet keressen, és többet böngésszen az ügyfél.</a:t>
            </a:r>
          </a:p>
        </p:txBody>
      </p:sp>
      <p:sp>
        <p:nvSpPr>
          <p:cNvPr id="27" name="Lekerekített téglalap 26"/>
          <p:cNvSpPr/>
          <p:nvPr/>
        </p:nvSpPr>
        <p:spPr>
          <a:xfrm rot="5400000">
            <a:off x="4357686" y="2643182"/>
            <a:ext cx="2214578" cy="42862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/>
              <a:t>Keresés elindítása</a:t>
            </a:r>
          </a:p>
        </p:txBody>
      </p:sp>
      <p:sp>
        <p:nvSpPr>
          <p:cNvPr id="28" name="Lekerekített téglalap 27"/>
          <p:cNvSpPr/>
          <p:nvPr/>
        </p:nvSpPr>
        <p:spPr>
          <a:xfrm>
            <a:off x="3429000" y="1571625"/>
            <a:ext cx="1643063" cy="64293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/>
              <a:t>Keresés elindítása</a:t>
            </a:r>
          </a:p>
        </p:txBody>
      </p:sp>
      <p:sp>
        <p:nvSpPr>
          <p:cNvPr id="29" name="Lefelé nyíl 28"/>
          <p:cNvSpPr/>
          <p:nvPr/>
        </p:nvSpPr>
        <p:spPr>
          <a:xfrm>
            <a:off x="4000500" y="2214563"/>
            <a:ext cx="285750" cy="1428750"/>
          </a:xfrm>
          <a:prstGeom prst="downArrow">
            <a:avLst>
              <a:gd name="adj1" fmla="val 50000"/>
              <a:gd name="adj2" fmla="val 9949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pic>
        <p:nvPicPr>
          <p:cNvPr id="30" name="Kép 29" descr="üres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Szövegdoboz 32"/>
          <p:cNvSpPr txBox="1"/>
          <p:nvPr/>
        </p:nvSpPr>
        <p:spPr>
          <a:xfrm>
            <a:off x="214313" y="3071813"/>
            <a:ext cx="3929062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60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Loading</a:t>
            </a:r>
          </a:p>
        </p:txBody>
      </p:sp>
      <p:pic>
        <p:nvPicPr>
          <p:cNvPr id="34" name="Kép 33" descr="betoltes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5" y="3357563"/>
            <a:ext cx="514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Kép 34" descr="kereséseredméy.bmp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Ellipszis feliratnak 35"/>
          <p:cNvSpPr/>
          <p:nvPr/>
        </p:nvSpPr>
        <p:spPr>
          <a:xfrm>
            <a:off x="5786438" y="428625"/>
            <a:ext cx="1643062" cy="2071688"/>
          </a:xfrm>
          <a:prstGeom prst="wedgeEllipseCallout">
            <a:avLst>
              <a:gd name="adj1" fmla="val -100925"/>
              <a:gd name="adj2" fmla="val 8819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 smtClean="0">
                <a:solidFill>
                  <a:schemeClr val="bg1"/>
                </a:solidFill>
              </a:rPr>
              <a:t>Ezekből </a:t>
            </a:r>
            <a:r>
              <a:rPr lang="hu-HU" b="1" dirty="0">
                <a:solidFill>
                  <a:schemeClr val="bg1"/>
                </a:solidFill>
              </a:rPr>
              <a:t>a </a:t>
            </a:r>
            <a:r>
              <a:rPr lang="hu-HU" b="1" dirty="0" smtClean="0">
                <a:solidFill>
                  <a:schemeClr val="bg1"/>
                </a:solidFill>
              </a:rPr>
              <a:t>találatok-ból lehet </a:t>
            </a:r>
            <a:r>
              <a:rPr lang="hu-HU" b="1" dirty="0">
                <a:solidFill>
                  <a:schemeClr val="bg1"/>
                </a:solidFill>
              </a:rPr>
              <a:t>válogatni.</a:t>
            </a:r>
          </a:p>
        </p:txBody>
      </p:sp>
      <p:sp>
        <p:nvSpPr>
          <p:cNvPr id="39" name="Ellipszis feliratnak 38"/>
          <p:cNvSpPr/>
          <p:nvPr/>
        </p:nvSpPr>
        <p:spPr>
          <a:xfrm>
            <a:off x="6858000" y="3357563"/>
            <a:ext cx="985838" cy="357187"/>
          </a:xfrm>
          <a:prstGeom prst="wedgeEllipseCallout">
            <a:avLst>
              <a:gd name="adj1" fmla="val 57856"/>
              <a:gd name="adj2" fmla="val -101434"/>
            </a:avLst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40" name="Lekerekített téglalap 39"/>
          <p:cNvSpPr/>
          <p:nvPr/>
        </p:nvSpPr>
        <p:spPr>
          <a:xfrm>
            <a:off x="7215188" y="2428875"/>
            <a:ext cx="1928812" cy="642938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/>
              <a:t>Speciális keresés</a:t>
            </a:r>
          </a:p>
        </p:txBody>
      </p:sp>
      <p:sp>
        <p:nvSpPr>
          <p:cNvPr id="37" name="Ellipszis feliratnak 36"/>
          <p:cNvSpPr/>
          <p:nvPr/>
        </p:nvSpPr>
        <p:spPr>
          <a:xfrm>
            <a:off x="1500188" y="2214563"/>
            <a:ext cx="1928812" cy="357187"/>
          </a:xfrm>
          <a:prstGeom prst="wedgeEllipseCallou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38" name="Ellipszis feliratnak 37"/>
          <p:cNvSpPr/>
          <p:nvPr/>
        </p:nvSpPr>
        <p:spPr>
          <a:xfrm>
            <a:off x="2214563" y="500063"/>
            <a:ext cx="2286000" cy="1500187"/>
          </a:xfrm>
          <a:prstGeom prst="wedgeEllipseCallou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bg1"/>
                </a:solidFill>
              </a:rPr>
              <a:t>Ez a keresés sebességét , és a találatok számát mutatja.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47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5" dur="50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5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2" presetClass="exit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2" presetClass="exit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4" dur="50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3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2" grpId="0"/>
      <p:bldP spid="8" grpId="0" animBg="1"/>
      <p:bldP spid="9" grpId="0" animBg="1"/>
      <p:bldP spid="11" grpId="0" animBg="1"/>
      <p:bldP spid="12" grpId="0"/>
      <p:bldP spid="13" grpId="0" animBg="1"/>
      <p:bldP spid="14" grpId="0" animBg="1"/>
      <p:bldP spid="15" grpId="0" animBg="1"/>
      <p:bldP spid="16" grpId="0" animBg="1"/>
      <p:bldP spid="16" grpId="1" animBg="1"/>
      <p:bldP spid="17" grpId="0" animBg="1"/>
      <p:bldP spid="18" grpId="0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8" grpId="0" animBg="1"/>
      <p:bldP spid="29" grpId="0" animBg="1"/>
      <p:bldP spid="33" grpId="0"/>
      <p:bldP spid="36" grpId="0" animBg="1"/>
      <p:bldP spid="39" grpId="0" animBg="1"/>
      <p:bldP spid="39" grpId="1" animBg="1"/>
      <p:bldP spid="39" grpId="2" animBg="1"/>
      <p:bldP spid="40" grpId="0" build="allAtOnce" animBg="1"/>
      <p:bldP spid="40" grpId="1" build="allAtOnce"/>
      <p:bldP spid="40" grpId="2" build="allAtOnce" animBg="1"/>
      <p:bldP spid="40" grpId="3" build="allAtOnce" animBg="1"/>
      <p:bldP spid="37" grpId="0" animBg="1"/>
      <p:bldP spid="3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ím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Keresési feladatok</a:t>
            </a:r>
          </a:p>
        </p:txBody>
      </p:sp>
      <p:sp>
        <p:nvSpPr>
          <p:cNvPr id="12" name="Tartalom helye 11"/>
          <p:cNvSpPr>
            <a:spLocks noGrp="1"/>
          </p:cNvSpPr>
          <p:nvPr>
            <p:ph sz="half" idx="1"/>
          </p:nvPr>
        </p:nvSpPr>
        <p:spPr>
          <a:xfrm>
            <a:off x="0" y="1600200"/>
            <a:ext cx="9144000" cy="5257800"/>
          </a:xfrm>
        </p:spPr>
        <p:txBody>
          <a:bodyPr rtlCol="0">
            <a:normAutofit/>
          </a:bodyPr>
          <a:lstStyle/>
          <a:p>
            <a:pPr marL="90488" indent="-9048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dirty="0" smtClean="0">
                <a:solidFill>
                  <a:srgbClr val="92D050"/>
                </a:solidFill>
              </a:rPr>
              <a:t>Keressétek meg a kérdésekre a válaszokat az interneten, és Word-be írjátok be! Több forrásból dolgozzatok!</a:t>
            </a:r>
          </a:p>
          <a:p>
            <a:pPr marL="1798638" indent="-5397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Mi a japánok szent hegyének a neve és magassága?</a:t>
            </a:r>
          </a:p>
          <a:p>
            <a:pPr marL="1798638" indent="-5397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Hány deciméter magas a világ legnagyobb embere?</a:t>
            </a:r>
          </a:p>
          <a:p>
            <a:pPr marL="1798638" indent="-5397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Mi a közösségi portál fogalma?</a:t>
            </a:r>
          </a:p>
          <a:p>
            <a:pPr marL="1798638" indent="-5397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Töltsétek le 5 közösségi portál logóját!</a:t>
            </a:r>
          </a:p>
          <a:p>
            <a:pPr marL="1798638" indent="-5397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Milyen hálózati szolgáltatással fogunk foglalkozni? (A kérdések témája alapján következtess!)</a:t>
            </a:r>
            <a:endParaRPr lang="hu-H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artalom helye 13"/>
          <p:cNvSpPr>
            <a:spLocks noGrp="1"/>
          </p:cNvSpPr>
          <p:nvPr>
            <p:ph sz="half" idx="2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>
                <a:solidFill>
                  <a:srgbClr val="92D050"/>
                </a:solidFill>
              </a:rPr>
              <a:t>Megoldás:</a:t>
            </a: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3776m magas a Fuji.</a:t>
            </a: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A világ legmagasabb embere 24,7-dm magas.</a:t>
            </a: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A közösségi portálon olyan oldalakat értünk, ahol az emberek közösséget alkothatnak.</a:t>
            </a: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A következőket gyűjtöttem én:</a:t>
            </a: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Hát a közösségi portálokkal…</a:t>
            </a:r>
          </a:p>
          <a:p>
            <a:pPr marL="2863850" indent="-525463" fontAlgn="auto">
              <a:spcAft>
                <a:spcPts val="0"/>
              </a:spcAft>
              <a:buFont typeface="+mj-lt"/>
              <a:buAutoNum type="arabicPeriod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413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B7F8CB-613E-42F5-92C0-6770732B7A6E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7414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7415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091DE6-1627-4613-B205-3D558F8800AE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hu-HU" dirty="0"/>
          </a:p>
        </p:txBody>
      </p:sp>
      <p:pic>
        <p:nvPicPr>
          <p:cNvPr id="15" name="Kép 14" descr="myvi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000375"/>
            <a:ext cx="13430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Kép 15" descr="logo-iwiw-hu-d0000871Fce958e9c48e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88" y="3071813"/>
            <a:ext cx="1500187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Kép 16" descr="myspeace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63" y="3143250"/>
            <a:ext cx="150018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Kép 17" descr="facebook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9863" y="3000375"/>
            <a:ext cx="13541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Kép 18" descr="twitter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3071813"/>
            <a:ext cx="1878013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6" dur="500" fill="hold"/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uiExpand="1" build="p"/>
      <p:bldP spid="14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artalom helye 8" descr="S630259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928688"/>
            <a:ext cx="9144000" cy="9286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dirty="0" smtClean="0">
                <a:solidFill>
                  <a:schemeClr val="accent6">
                    <a:lumMod val="75000"/>
                  </a:schemeClr>
                </a:solidFill>
              </a:rPr>
              <a:t>Közösségi portálok</a:t>
            </a:r>
            <a:endParaRPr lang="hu-H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436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7FB9FF-5BD7-4568-A7F0-A8D7B0F4A487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8437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8438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526A5D-E5EC-43AF-B35E-03F6D3ABDE92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hu-HU" dirty="0"/>
          </a:p>
        </p:txBody>
      </p:sp>
      <p:sp>
        <p:nvSpPr>
          <p:cNvPr id="7" name="Tartalom helye 6"/>
          <p:cNvSpPr>
            <a:spLocks noGrp="1"/>
          </p:cNvSpPr>
          <p:nvPr>
            <p:ph sz="half" idx="1"/>
          </p:nvPr>
        </p:nvSpPr>
        <p:spPr>
          <a:xfrm>
            <a:off x="0" y="1143000"/>
            <a:ext cx="9144000" cy="5500688"/>
          </a:xfrm>
        </p:spPr>
        <p:txBody>
          <a:bodyPr rtlCol="0">
            <a:normAutofit/>
          </a:bodyPr>
          <a:lstStyle/>
          <a:p>
            <a:pPr marL="269875" indent="-90488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000" b="1" u="sng" dirty="0" smtClean="0">
                <a:solidFill>
                  <a:srgbClr val="92D050"/>
                </a:solidFill>
              </a:rPr>
              <a:t>Amit a közösségi portálokról illik tudni:</a:t>
            </a:r>
          </a:p>
          <a:p>
            <a:pPr marL="1349375" indent="-63023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rgbClr val="FF0000"/>
                </a:solidFill>
              </a:rPr>
              <a:t>Közösségi portálon olyan oldalakat értünk, ahol az emberek közösséget alkothatnak.</a:t>
            </a:r>
          </a:p>
          <a:p>
            <a:pPr marL="1349375" indent="-63023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Kapcsolat tartás a távoli és közeli ismerősökkel, családtagokkal.</a:t>
            </a:r>
          </a:p>
          <a:p>
            <a:pPr marL="1349375" indent="-63023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Információ szerzés és megosztás szempontjából fontos szerepe van. (Pl.: Van-e házi Informatikából?, Holnap lesz-e első óra? Stb)</a:t>
            </a:r>
          </a:p>
          <a:p>
            <a:pPr marL="1349375" indent="-63023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Társkeresés színhelye is lehet, de vigyázni kell, mert nem minden információ lehet igaz a választott félről.</a:t>
            </a:r>
          </a:p>
          <a:p>
            <a:pPr marL="1349375" indent="-63023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rgbClr val="FF0000"/>
                </a:solidFill>
              </a:rPr>
              <a:t>A megosztott adataidat felhasználhatják ellened (ellopják a személyiséged, stb).</a:t>
            </a:r>
          </a:p>
          <a:p>
            <a:pPr marL="1349375" indent="-63023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Minden hozzászólásodat, kiírásodat mások is látják. Ha tanárodat is bejelölted, akkor ő is látja majd.</a:t>
            </a:r>
          </a:p>
          <a:p>
            <a:pPr marL="1349375" indent="-630238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1889125" indent="-5397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1978025" indent="-98901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Lekerekített téglalap 9"/>
          <p:cNvSpPr/>
          <p:nvPr/>
        </p:nvSpPr>
        <p:spPr>
          <a:xfrm>
            <a:off x="0" y="4786313"/>
            <a:ext cx="9644063" cy="178593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600" b="1" dirty="0">
                <a:solidFill>
                  <a:schemeClr val="bg1"/>
                </a:solidFill>
                <a:latin typeface="Snap ITC" pitchFamily="82" charset="0"/>
              </a:rPr>
              <a:t>Egy mindenkiért!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600" b="1" dirty="0">
                <a:solidFill>
                  <a:schemeClr val="bg1"/>
                </a:solidFill>
                <a:latin typeface="Snap ITC" pitchFamily="82" charset="0"/>
              </a:rPr>
              <a:t> Mindenki egyért!</a:t>
            </a:r>
          </a:p>
        </p:txBody>
      </p:sp>
      <p:sp>
        <p:nvSpPr>
          <p:cNvPr id="12" name="Lekerekített téglalap 1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dirty="0">
                <a:solidFill>
                  <a:schemeClr val="accent2">
                    <a:lumMod val="75000"/>
                  </a:schemeClr>
                </a:solidFill>
                <a:latin typeface="Snap ITC" pitchFamily="82" charset="0"/>
              </a:rPr>
              <a:t>Híresebb közösségi portálok: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32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Facebook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32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Twitter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32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My VIP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32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Myspace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32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IWIW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32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sz="32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pic>
        <p:nvPicPr>
          <p:cNvPr id="13" name="Kép 12" descr="faceboo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188" y="2143125"/>
            <a:ext cx="13541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 descr="twitter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63" y="4643438"/>
            <a:ext cx="1878012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Kép 14" descr="myspeace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4786313"/>
            <a:ext cx="15001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Kép 15" descr="logo-iwiw-hu-d0000871Fce958e9c48e0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5" y="2214563"/>
            <a:ext cx="1500188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Kép 16" descr="myvip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4869160"/>
            <a:ext cx="13430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Lekerekített téglalap feliratnak 18"/>
          <p:cNvSpPr/>
          <p:nvPr/>
        </p:nvSpPr>
        <p:spPr>
          <a:xfrm>
            <a:off x="2928938" y="2071688"/>
            <a:ext cx="3071812" cy="2112962"/>
          </a:xfrm>
          <a:prstGeom prst="wedgeRoundRectCallou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>
                <a:solidFill>
                  <a:schemeClr val="bg1"/>
                </a:solidFill>
              </a:rPr>
              <a:t>Átlagosan egy ember 3-4 db közösségi oldalra van beregisztrálva, de max. a felét látogatja folyamatosan.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1E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D1E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7.40741E-7 L 0 -0.154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18 0.0481 L 0.36372 0.31029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3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8 0.0504 L 0.33212 0.54335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01 0.05295 L -0.26632 0.49341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5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18 0.0659 L 0.00937 0.39122 " pathEditMode="relative" rAng="0" ptsTypes="AA">
                                      <p:cBhvr>
                                        <p:cTn id="139" dur="2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9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4716 L -0.33716 -0.02636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7" grpId="0" build="p"/>
      <p:bldP spid="10" grpId="0"/>
      <p:bldP spid="10" grpId="1"/>
      <p:bldP spid="12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3200" dirty="0" smtClean="0"/>
              <a:t>Internetes kommunikáció (szóban, vagy írásban) és levelezés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000" dirty="0" smtClean="0">
                <a:solidFill>
                  <a:srgbClr val="92D050"/>
                </a:solidFill>
              </a:rPr>
              <a:t>Az internet által már lehet szóban és írásban is kommunikálni.:</a:t>
            </a:r>
          </a:p>
          <a:p>
            <a:pPr marL="809625" indent="-809625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rgbClr val="FF0000"/>
                </a:solidFill>
              </a:rPr>
              <a:t>Szóbeli kommunikáció feltételei:</a:t>
            </a:r>
          </a:p>
          <a:p>
            <a:pPr marL="1798638" indent="-36036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Valamilyen beszélgetős program feltelepítése.</a:t>
            </a:r>
          </a:p>
          <a:p>
            <a:pPr marL="1798638" indent="0" fontAlgn="auto">
              <a:spcAft>
                <a:spcPts val="3000"/>
              </a:spcAft>
              <a:buFont typeface="Arial" pitchFamily="34" charset="0"/>
              <a:buNone/>
              <a:defRPr/>
            </a:pPr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pl:</a:t>
            </a:r>
          </a:p>
          <a:p>
            <a:pPr marL="1798638" indent="-36036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Regisztrálni a kívánt oldalra.</a:t>
            </a:r>
          </a:p>
          <a:p>
            <a:pPr marL="1798638" indent="-36036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Megfelelő bemeneti/kimeneti periféria megléte: microfon, webcamera és hangfalak. </a:t>
            </a:r>
          </a:p>
          <a:p>
            <a:pPr marL="1798638" indent="-36036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Internet kapcsolat</a:t>
            </a:r>
          </a:p>
          <a:p>
            <a:pPr marL="1798638" indent="-360363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Az eddigi feltételekkel rendelkező partner </a:t>
            </a:r>
          </a:p>
          <a:p>
            <a:pPr marL="1798638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e-mail címe. </a:t>
            </a:r>
          </a:p>
          <a:p>
            <a:pPr marL="1798638" indent="-360363" fontAlgn="auto">
              <a:spcAft>
                <a:spcPts val="300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rgbClr val="FF0000"/>
                </a:solidFill>
              </a:rPr>
              <a:t>Have fun!</a:t>
            </a:r>
          </a:p>
        </p:txBody>
      </p:sp>
      <p:sp>
        <p:nvSpPr>
          <p:cNvPr id="19460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188610-46F6-4400-8E76-3737BB236FA7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9461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9462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5FCDCD-4A0D-4E2D-915A-24BB1491CA21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hu-HU" dirty="0"/>
          </a:p>
        </p:txBody>
      </p:sp>
      <p:pic>
        <p:nvPicPr>
          <p:cNvPr id="7" name="Kép 6" descr="Skipe_Origina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8" y="2857500"/>
            <a:ext cx="178593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ép 7" descr="ms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2857500"/>
            <a:ext cx="17954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zövegdoboz 8"/>
          <p:cNvSpPr txBox="1"/>
          <p:nvPr/>
        </p:nvSpPr>
        <p:spPr>
          <a:xfrm>
            <a:off x="4429125" y="3071813"/>
            <a:ext cx="18573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MSN</a:t>
            </a:r>
          </a:p>
        </p:txBody>
      </p:sp>
      <p:sp>
        <p:nvSpPr>
          <p:cNvPr id="10" name="Lekerekített téglalap 9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tx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solidFill>
                  <a:srgbClr val="FF0000"/>
                </a:solidFill>
                <a:latin typeface="Snap ITC" pitchFamily="82" charset="0"/>
              </a:rPr>
              <a:t>Írásbeli </a:t>
            </a:r>
            <a:r>
              <a:rPr lang="hu-HU" sz="2800" dirty="0" smtClean="0">
                <a:solidFill>
                  <a:srgbClr val="FF0000"/>
                </a:solidFill>
                <a:latin typeface="Snap ITC" pitchFamily="82" charset="0"/>
              </a:rPr>
              <a:t>kommunikáció </a:t>
            </a:r>
            <a:r>
              <a:rPr lang="hu-HU" sz="2800" dirty="0">
                <a:solidFill>
                  <a:srgbClr val="FF0000"/>
                </a:solidFill>
                <a:latin typeface="Snap ITC" pitchFamily="82" charset="0"/>
              </a:rPr>
              <a:t>feltételei:</a:t>
            </a:r>
          </a:p>
          <a:p>
            <a:pPr marL="900113" indent="-3603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Regisztráció a kívánt oldalon (pl: freemail, </a:t>
            </a:r>
            <a:r>
              <a:rPr lang="hu-HU" sz="2400" dirty="0" smtClean="0">
                <a:solidFill>
                  <a:srgbClr val="92D050"/>
                </a:solidFill>
                <a:latin typeface="Snap ITC" pitchFamily="82" charset="0"/>
              </a:rPr>
              <a:t>citromail, </a:t>
            </a: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hotmail, MSN, </a:t>
            </a:r>
            <a:endParaRPr lang="hu-HU" sz="2400" dirty="0" smtClean="0">
              <a:solidFill>
                <a:srgbClr val="92D050"/>
              </a:solidFill>
              <a:latin typeface="Snap ITC" pitchFamily="82" charset="0"/>
            </a:endParaRPr>
          </a:p>
          <a:p>
            <a:pPr marL="900113" indent="-3603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 smtClean="0">
                <a:solidFill>
                  <a:srgbClr val="92D050"/>
                </a:solidFill>
                <a:latin typeface="Snap ITC" pitchFamily="82" charset="0"/>
              </a:rPr>
              <a:t>   chat </a:t>
            </a: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.hu)</a:t>
            </a:r>
          </a:p>
          <a:p>
            <a:pPr marL="900113" indent="-36036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 Bemeneti és kimeneti perifériák megléte. Pl: monitor, billentyűzet.</a:t>
            </a:r>
          </a:p>
          <a:p>
            <a:pPr marL="900113" indent="-2698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Internet kapcsolat</a:t>
            </a:r>
          </a:p>
          <a:p>
            <a:pPr marL="989013" indent="-3587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Az eddigi feltételekkel rendelkező partner  e-mail címe.</a:t>
            </a:r>
          </a:p>
          <a:p>
            <a:pPr marL="900113" indent="-360363"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800" dirty="0">
              <a:solidFill>
                <a:srgbClr val="92D050"/>
              </a:solidFill>
            </a:endParaRPr>
          </a:p>
        </p:txBody>
      </p:sp>
      <p:sp>
        <p:nvSpPr>
          <p:cNvPr id="12" name="Lekerekített téglalap 11"/>
          <p:cNvSpPr/>
          <p:nvPr/>
        </p:nvSpPr>
        <p:spPr>
          <a:xfrm>
            <a:off x="899592" y="0"/>
            <a:ext cx="7286625" cy="1571625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200" dirty="0">
                <a:solidFill>
                  <a:srgbClr val="FFFF00"/>
                </a:solidFill>
                <a:latin typeface="Snap ITC" pitchFamily="82" charset="0"/>
              </a:rPr>
              <a:t>A kettő közötti különbségek</a:t>
            </a:r>
          </a:p>
        </p:txBody>
      </p:sp>
      <p:sp>
        <p:nvSpPr>
          <p:cNvPr id="13" name="Vágott nyíl jobbra 12"/>
          <p:cNvSpPr/>
          <p:nvPr/>
        </p:nvSpPr>
        <p:spPr>
          <a:xfrm rot="7884268">
            <a:off x="2522537" y="2092326"/>
            <a:ext cx="2252663" cy="747712"/>
          </a:xfrm>
          <a:prstGeom prst="notchedRightArrow">
            <a:avLst>
              <a:gd name="adj1" fmla="val 50000"/>
              <a:gd name="adj2" fmla="val 10719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14" name="Vágott nyíl jobbra 13"/>
          <p:cNvSpPr/>
          <p:nvPr/>
        </p:nvSpPr>
        <p:spPr>
          <a:xfrm rot="3019847">
            <a:off x="4252913" y="2127250"/>
            <a:ext cx="2166937" cy="747713"/>
          </a:xfrm>
          <a:prstGeom prst="notchedRightArrow">
            <a:avLst>
              <a:gd name="adj1" fmla="val 50000"/>
              <a:gd name="adj2" fmla="val 107198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16" name="Lekerekített téglalap 15"/>
          <p:cNvSpPr/>
          <p:nvPr/>
        </p:nvSpPr>
        <p:spPr>
          <a:xfrm>
            <a:off x="5357813" y="3500438"/>
            <a:ext cx="3786187" cy="3357562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rgbClr val="FFFF00"/>
                </a:solidFill>
                <a:latin typeface="Snap ITC" pitchFamily="82" charset="0"/>
              </a:rPr>
              <a:t>Szóbeli kommunikáció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 </a:t>
            </a: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Közvetettebb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Gyorsabb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Barátságosabb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 hangulat és vélemény érzékeltetése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15" name="Lekerekített téglalap 14"/>
          <p:cNvSpPr/>
          <p:nvPr/>
        </p:nvSpPr>
        <p:spPr>
          <a:xfrm>
            <a:off x="0" y="3500438"/>
            <a:ext cx="3929063" cy="3357562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rgbClr val="FFFF00"/>
                </a:solidFill>
                <a:latin typeface="Snap ITC" pitchFamily="82" charset="0"/>
              </a:rPr>
              <a:t>Írásbeli kommunikáció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 Közvetlenebb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 Hivatalosabb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Választékosabb szókincs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Hosszabb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4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0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3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6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  <p:bldP spid="10" grpId="0" build="p" animBg="1"/>
      <p:bldP spid="12" grpId="0" animBg="1"/>
      <p:bldP spid="13" grpId="0" animBg="1"/>
      <p:bldP spid="14" grpId="0" animBg="1"/>
      <p:bldP spid="16" grpId="0" build="allAtOnce" animBg="1"/>
      <p:bldP spid="15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Az internetes levelezés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49117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800" dirty="0" smtClean="0">
                <a:solidFill>
                  <a:srgbClr val="92D050"/>
                </a:solidFill>
              </a:rPr>
              <a:t>E-mail (electronic mail - elektronikus posta, villámposta): </a:t>
            </a:r>
          </a:p>
          <a:p>
            <a:pPr marL="1258888" indent="-4492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rgbClr val="FF0000"/>
                </a:solidFill>
              </a:rPr>
              <a:t>Az internethez kötött (Host) gépek szolgáltatása, amely lehetővé teszi, hogy más felhasználóknak a hálózaton keresztül üzenetet küldjünk, kapjunk.</a:t>
            </a:r>
          </a:p>
          <a:p>
            <a:pPr marL="1258888" indent="-449263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Spam: A nem kért tömeges számú reklám anyagok.</a:t>
            </a:r>
          </a:p>
          <a:p>
            <a:pPr marL="1079500" indent="-5397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E-amil cím felépítése:</a:t>
            </a:r>
          </a:p>
          <a:p>
            <a:pPr marL="1079500" indent="989013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miazazinternet@freemail.hu</a:t>
            </a:r>
            <a:endParaRPr lang="hu-HU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484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7FC39E-7760-413D-B5C8-7D48C2C830EA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20485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20486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78F4D22-5946-4AD8-BBE0-982BA47D733C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hu-HU" dirty="0"/>
          </a:p>
        </p:txBody>
      </p:sp>
      <p:sp>
        <p:nvSpPr>
          <p:cNvPr id="7" name="Ellipszis feliratnak 6"/>
          <p:cNvSpPr/>
          <p:nvPr/>
        </p:nvSpPr>
        <p:spPr>
          <a:xfrm>
            <a:off x="1907704" y="3861048"/>
            <a:ext cx="2428875" cy="612775"/>
          </a:xfrm>
          <a:prstGeom prst="wedgeEllipseCallout">
            <a:avLst>
              <a:gd name="adj1" fmla="val -17130"/>
              <a:gd name="adj2" fmla="val 89415"/>
            </a:avLst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8" name="Ellipszis feliratnak 7"/>
          <p:cNvSpPr/>
          <p:nvPr/>
        </p:nvSpPr>
        <p:spPr>
          <a:xfrm>
            <a:off x="4572000" y="3861048"/>
            <a:ext cx="1214438" cy="500063"/>
          </a:xfrm>
          <a:prstGeom prst="wedgeEllipseCallout">
            <a:avLst>
              <a:gd name="adj1" fmla="val 35946"/>
              <a:gd name="adj2" fmla="val -64900"/>
            </a:avLst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9" name="Ellipszis feliratnak 8"/>
          <p:cNvSpPr/>
          <p:nvPr/>
        </p:nvSpPr>
        <p:spPr>
          <a:xfrm>
            <a:off x="5796136" y="3789040"/>
            <a:ext cx="571500" cy="642938"/>
          </a:xfrm>
          <a:prstGeom prst="wedgeEllipseCallout">
            <a:avLst>
              <a:gd name="adj1" fmla="val 60479"/>
              <a:gd name="adj2" fmla="val 34522"/>
            </a:avLst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1" name="Ellipszis feliratnak 10"/>
          <p:cNvSpPr/>
          <p:nvPr/>
        </p:nvSpPr>
        <p:spPr>
          <a:xfrm>
            <a:off x="4355976" y="3717032"/>
            <a:ext cx="285750" cy="500062"/>
          </a:xfrm>
          <a:prstGeom prst="wedgeEllipseCallout">
            <a:avLst>
              <a:gd name="adj1" fmla="val 5396"/>
              <a:gd name="adj2" fmla="val 110462"/>
            </a:avLst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2" name="Szövegdoboz 11"/>
          <p:cNvSpPr txBox="1">
            <a:spLocks noChangeArrowheads="1"/>
          </p:cNvSpPr>
          <p:nvPr/>
        </p:nvSpPr>
        <p:spPr bwMode="auto">
          <a:xfrm>
            <a:off x="1619672" y="4797152"/>
            <a:ext cx="19288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000" b="1" dirty="0">
                <a:solidFill>
                  <a:srgbClr val="FFFF00"/>
                </a:solidFill>
                <a:latin typeface="Calibri" pitchFamily="34" charset="0"/>
              </a:rPr>
              <a:t>Felhaszná</a:t>
            </a:r>
            <a:r>
              <a:rPr lang="hu-HU" b="1" dirty="0">
                <a:solidFill>
                  <a:srgbClr val="FFFF00"/>
                </a:solidFill>
                <a:latin typeface="Calibri" pitchFamily="34" charset="0"/>
              </a:rPr>
              <a:t>ló név</a:t>
            </a:r>
          </a:p>
        </p:txBody>
      </p:sp>
      <p:sp>
        <p:nvSpPr>
          <p:cNvPr id="13" name="Szövegdoboz 12"/>
          <p:cNvSpPr txBox="1">
            <a:spLocks noChangeArrowheads="1"/>
          </p:cNvSpPr>
          <p:nvPr/>
        </p:nvSpPr>
        <p:spPr bwMode="auto">
          <a:xfrm>
            <a:off x="3995936" y="4581128"/>
            <a:ext cx="928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000" b="1" dirty="0">
                <a:solidFill>
                  <a:srgbClr val="FFFF00"/>
                </a:solidFill>
                <a:latin typeface="Calibri" pitchFamily="34" charset="0"/>
              </a:rPr>
              <a:t>kukac</a:t>
            </a:r>
          </a:p>
        </p:txBody>
      </p:sp>
      <p:sp>
        <p:nvSpPr>
          <p:cNvPr id="14" name="Szövegdoboz 13"/>
          <p:cNvSpPr txBox="1">
            <a:spLocks noChangeArrowheads="1"/>
          </p:cNvSpPr>
          <p:nvPr/>
        </p:nvSpPr>
        <p:spPr bwMode="auto">
          <a:xfrm>
            <a:off x="4860032" y="3429000"/>
            <a:ext cx="1857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000" b="1" dirty="0">
                <a:solidFill>
                  <a:srgbClr val="FFFF00"/>
                </a:solidFill>
                <a:latin typeface="Calibri" pitchFamily="34" charset="0"/>
              </a:rPr>
              <a:t>domain név</a:t>
            </a:r>
          </a:p>
        </p:txBody>
      </p:sp>
      <p:sp>
        <p:nvSpPr>
          <p:cNvPr id="15" name="Szövegdoboz 14"/>
          <p:cNvSpPr txBox="1">
            <a:spLocks noChangeArrowheads="1"/>
          </p:cNvSpPr>
          <p:nvPr/>
        </p:nvSpPr>
        <p:spPr bwMode="auto">
          <a:xfrm>
            <a:off x="6429375" y="3714750"/>
            <a:ext cx="27146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000" b="1" dirty="0">
                <a:solidFill>
                  <a:srgbClr val="FFFF00"/>
                </a:solidFill>
                <a:latin typeface="Calibri" pitchFamily="34" charset="0"/>
              </a:rPr>
              <a:t>Az országra, vagy szervezetre utal.</a:t>
            </a:r>
          </a:p>
          <a:p>
            <a:r>
              <a:rPr lang="hu-HU" sz="2000" b="1" u="sng" dirty="0">
                <a:solidFill>
                  <a:srgbClr val="FFFF00"/>
                </a:solidFill>
                <a:latin typeface="Calibri" pitchFamily="34" charset="0"/>
              </a:rPr>
              <a:t>hu: </a:t>
            </a:r>
            <a:r>
              <a:rPr lang="hu-HU" sz="2000" b="1" dirty="0">
                <a:solidFill>
                  <a:srgbClr val="FFFF00"/>
                </a:solidFill>
                <a:latin typeface="Calibri" pitchFamily="34" charset="0"/>
              </a:rPr>
              <a:t>Magyarországra utal </a:t>
            </a:r>
          </a:p>
          <a:p>
            <a:r>
              <a:rPr lang="hu-HU" sz="2000" b="1" dirty="0">
                <a:solidFill>
                  <a:srgbClr val="FFFF00"/>
                </a:solidFill>
                <a:latin typeface="Calibri" pitchFamily="34" charset="0"/>
              </a:rPr>
              <a:t>.mil: katonaságra</a:t>
            </a:r>
          </a:p>
        </p:txBody>
      </p:sp>
      <p:sp>
        <p:nvSpPr>
          <p:cNvPr id="1026" name="Letter"/>
          <p:cNvSpPr>
            <a:spLocks noEditPoints="1" noChangeArrowheads="1"/>
          </p:cNvSpPr>
          <p:nvPr/>
        </p:nvSpPr>
        <p:spPr bwMode="auto">
          <a:xfrm>
            <a:off x="6572250" y="2643188"/>
            <a:ext cx="2266950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>
              <a:latin typeface="+mn-lt"/>
            </a:endParaRPr>
          </a:p>
        </p:txBody>
      </p:sp>
      <p:sp>
        <p:nvSpPr>
          <p:cNvPr id="1027" name="Letter"/>
          <p:cNvSpPr>
            <a:spLocks noEditPoints="1" noChangeArrowheads="1"/>
          </p:cNvSpPr>
          <p:nvPr/>
        </p:nvSpPr>
        <p:spPr bwMode="auto">
          <a:xfrm>
            <a:off x="3491880" y="5373216"/>
            <a:ext cx="2643187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latin typeface="Snap ITC" pitchFamily="82" charset="0"/>
              </a:rPr>
              <a:t>reklám</a:t>
            </a:r>
          </a:p>
        </p:txBody>
      </p:sp>
      <p:sp>
        <p:nvSpPr>
          <p:cNvPr id="1028" name="Letter"/>
          <p:cNvSpPr>
            <a:spLocks noEditPoints="1" noChangeArrowheads="1"/>
          </p:cNvSpPr>
          <p:nvPr/>
        </p:nvSpPr>
        <p:spPr bwMode="auto">
          <a:xfrm>
            <a:off x="4283968" y="4797152"/>
            <a:ext cx="3214687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latin typeface="Snap ITC" pitchFamily="82" charset="0"/>
              </a:rPr>
              <a:t>Szavazz!</a:t>
            </a:r>
          </a:p>
        </p:txBody>
      </p:sp>
      <p:sp>
        <p:nvSpPr>
          <p:cNvPr id="1029" name="Letter"/>
          <p:cNvSpPr>
            <a:spLocks noEditPoints="1" noChangeArrowheads="1"/>
          </p:cNvSpPr>
          <p:nvPr/>
        </p:nvSpPr>
        <p:spPr bwMode="auto">
          <a:xfrm>
            <a:off x="971600" y="3933056"/>
            <a:ext cx="2857500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latin typeface="Snap ITC" pitchFamily="82" charset="0"/>
              </a:rPr>
              <a:t>Utazás</a:t>
            </a:r>
          </a:p>
        </p:txBody>
      </p:sp>
      <p:sp>
        <p:nvSpPr>
          <p:cNvPr id="1030" name="Letter"/>
          <p:cNvSpPr>
            <a:spLocks noEditPoints="1" noChangeArrowheads="1"/>
          </p:cNvSpPr>
          <p:nvPr/>
        </p:nvSpPr>
        <p:spPr bwMode="auto">
          <a:xfrm>
            <a:off x="5000625" y="357188"/>
            <a:ext cx="2909888" cy="178593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latin typeface="Snap ITC" pitchFamily="82" charset="0"/>
              </a:rPr>
              <a:t>Nyerő akció</a:t>
            </a:r>
          </a:p>
        </p:txBody>
      </p:sp>
      <p:sp>
        <p:nvSpPr>
          <p:cNvPr id="1031" name="Letter"/>
          <p:cNvSpPr>
            <a:spLocks noEditPoints="1" noChangeArrowheads="1"/>
          </p:cNvSpPr>
          <p:nvPr/>
        </p:nvSpPr>
        <p:spPr bwMode="auto">
          <a:xfrm>
            <a:off x="3203848" y="1844824"/>
            <a:ext cx="3571875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latin typeface="Snap ITC" pitchFamily="82" charset="0"/>
              </a:rPr>
              <a:t>Kozmetika</a:t>
            </a:r>
          </a:p>
        </p:txBody>
      </p:sp>
      <p:sp>
        <p:nvSpPr>
          <p:cNvPr id="1032" name="Letter"/>
          <p:cNvSpPr>
            <a:spLocks noEditPoints="1" noChangeArrowheads="1"/>
          </p:cNvSpPr>
          <p:nvPr/>
        </p:nvSpPr>
        <p:spPr bwMode="auto">
          <a:xfrm>
            <a:off x="827584" y="2276872"/>
            <a:ext cx="2266950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latin typeface="Snap ITC" pitchFamily="82" charset="0"/>
              </a:rPr>
              <a:t>origó</a:t>
            </a:r>
          </a:p>
        </p:txBody>
      </p:sp>
      <p:sp>
        <p:nvSpPr>
          <p:cNvPr id="20502" name="Szövegdoboz 28"/>
          <p:cNvSpPr txBox="1">
            <a:spLocks noChangeArrowheads="1"/>
          </p:cNvSpPr>
          <p:nvPr/>
        </p:nvSpPr>
        <p:spPr bwMode="auto">
          <a:xfrm>
            <a:off x="-2412776" y="3573016"/>
            <a:ext cx="2214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hu-HU" sz="2800" dirty="0">
              <a:latin typeface="Snap ITC" pitchFamily="82" charset="0"/>
            </a:endParaRPr>
          </a:p>
        </p:txBody>
      </p:sp>
      <p:sp>
        <p:nvSpPr>
          <p:cNvPr id="20503" name="Szövegdoboz 29"/>
          <p:cNvSpPr txBox="1">
            <a:spLocks noChangeArrowheads="1"/>
          </p:cNvSpPr>
          <p:nvPr/>
        </p:nvSpPr>
        <p:spPr bwMode="auto">
          <a:xfrm>
            <a:off x="-1764704" y="908720"/>
            <a:ext cx="2214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2800" dirty="0">
                <a:latin typeface="Snap ITC" pitchFamily="82" charset="0"/>
              </a:rPr>
              <a:t>porszívó</a:t>
            </a:r>
          </a:p>
        </p:txBody>
      </p:sp>
      <p:sp>
        <p:nvSpPr>
          <p:cNvPr id="31" name="Letter"/>
          <p:cNvSpPr>
            <a:spLocks noEditPoints="1" noChangeArrowheads="1"/>
          </p:cNvSpPr>
          <p:nvPr/>
        </p:nvSpPr>
        <p:spPr bwMode="auto">
          <a:xfrm>
            <a:off x="4788024" y="3717032"/>
            <a:ext cx="2643187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latin typeface="Snap ITC" pitchFamily="82" charset="0"/>
              </a:rPr>
              <a:t>reklám</a:t>
            </a:r>
          </a:p>
        </p:txBody>
      </p:sp>
      <p:sp>
        <p:nvSpPr>
          <p:cNvPr id="32" name="Letter"/>
          <p:cNvSpPr>
            <a:spLocks noEditPoints="1" noChangeArrowheads="1"/>
          </p:cNvSpPr>
          <p:nvPr/>
        </p:nvSpPr>
        <p:spPr bwMode="auto">
          <a:xfrm>
            <a:off x="1115616" y="2132856"/>
            <a:ext cx="3214687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latin typeface="Snap ITC" pitchFamily="82" charset="0"/>
              </a:rPr>
              <a:t>Szavazz!</a:t>
            </a:r>
          </a:p>
        </p:txBody>
      </p:sp>
      <p:sp>
        <p:nvSpPr>
          <p:cNvPr id="33" name="Letter"/>
          <p:cNvSpPr>
            <a:spLocks noEditPoints="1" noChangeArrowheads="1"/>
          </p:cNvSpPr>
          <p:nvPr/>
        </p:nvSpPr>
        <p:spPr bwMode="auto">
          <a:xfrm>
            <a:off x="467544" y="2204864"/>
            <a:ext cx="2857500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latin typeface="Snap ITC" pitchFamily="82" charset="0"/>
              </a:rPr>
              <a:t>Utazás</a:t>
            </a:r>
          </a:p>
        </p:txBody>
      </p:sp>
      <p:sp>
        <p:nvSpPr>
          <p:cNvPr id="34" name="Letter"/>
          <p:cNvSpPr>
            <a:spLocks noEditPoints="1" noChangeArrowheads="1"/>
          </p:cNvSpPr>
          <p:nvPr/>
        </p:nvSpPr>
        <p:spPr bwMode="auto">
          <a:xfrm>
            <a:off x="1331640" y="4581128"/>
            <a:ext cx="2909887" cy="178593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latin typeface="Snap ITC" pitchFamily="82" charset="0"/>
              </a:rPr>
              <a:t>Nyerő akció</a:t>
            </a:r>
          </a:p>
        </p:txBody>
      </p:sp>
      <p:sp>
        <p:nvSpPr>
          <p:cNvPr id="35" name="Letter"/>
          <p:cNvSpPr>
            <a:spLocks noEditPoints="1" noChangeArrowheads="1"/>
          </p:cNvSpPr>
          <p:nvPr/>
        </p:nvSpPr>
        <p:spPr bwMode="auto">
          <a:xfrm>
            <a:off x="4932040" y="3717032"/>
            <a:ext cx="3571875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latin typeface="Snap ITC" pitchFamily="82" charset="0"/>
              </a:rPr>
              <a:t>Kozmetika</a:t>
            </a:r>
          </a:p>
        </p:txBody>
      </p:sp>
      <p:sp>
        <p:nvSpPr>
          <p:cNvPr id="36" name="Letter"/>
          <p:cNvSpPr>
            <a:spLocks noEditPoints="1" noChangeArrowheads="1"/>
          </p:cNvSpPr>
          <p:nvPr/>
        </p:nvSpPr>
        <p:spPr bwMode="auto">
          <a:xfrm>
            <a:off x="2771800" y="4005064"/>
            <a:ext cx="2266950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latin typeface="Snap ITC" pitchFamily="82" charset="0"/>
              </a:rPr>
              <a:t>origó</a:t>
            </a:r>
          </a:p>
        </p:txBody>
      </p:sp>
      <p:sp>
        <p:nvSpPr>
          <p:cNvPr id="38" name="Letter"/>
          <p:cNvSpPr>
            <a:spLocks noEditPoints="1" noChangeArrowheads="1"/>
          </p:cNvSpPr>
          <p:nvPr/>
        </p:nvSpPr>
        <p:spPr bwMode="auto">
          <a:xfrm>
            <a:off x="2051720" y="2708920"/>
            <a:ext cx="2643187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accent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latin typeface="Snap ITC" pitchFamily="82" charset="0"/>
              </a:rPr>
              <a:t>reklám</a:t>
            </a:r>
          </a:p>
        </p:txBody>
      </p:sp>
      <p:sp>
        <p:nvSpPr>
          <p:cNvPr id="39" name="Letter"/>
          <p:cNvSpPr>
            <a:spLocks noEditPoints="1" noChangeArrowheads="1"/>
          </p:cNvSpPr>
          <p:nvPr/>
        </p:nvSpPr>
        <p:spPr bwMode="auto">
          <a:xfrm>
            <a:off x="0" y="2996952"/>
            <a:ext cx="3214687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latin typeface="Snap ITC" pitchFamily="82" charset="0"/>
              </a:rPr>
              <a:t>Szavazz!</a:t>
            </a:r>
          </a:p>
        </p:txBody>
      </p:sp>
      <p:sp>
        <p:nvSpPr>
          <p:cNvPr id="40" name="Letter"/>
          <p:cNvSpPr>
            <a:spLocks noEditPoints="1" noChangeArrowheads="1"/>
          </p:cNvSpPr>
          <p:nvPr/>
        </p:nvSpPr>
        <p:spPr bwMode="auto">
          <a:xfrm>
            <a:off x="6000750" y="1857375"/>
            <a:ext cx="2857500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latin typeface="Snap ITC" pitchFamily="82" charset="0"/>
              </a:rPr>
              <a:t>Utazás</a:t>
            </a:r>
          </a:p>
        </p:txBody>
      </p:sp>
      <p:sp>
        <p:nvSpPr>
          <p:cNvPr id="41" name="Letter"/>
          <p:cNvSpPr>
            <a:spLocks noEditPoints="1" noChangeArrowheads="1"/>
          </p:cNvSpPr>
          <p:nvPr/>
        </p:nvSpPr>
        <p:spPr bwMode="auto">
          <a:xfrm>
            <a:off x="2339752" y="1268760"/>
            <a:ext cx="2909887" cy="178593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latin typeface="Snap ITC" pitchFamily="82" charset="0"/>
              </a:rPr>
              <a:t>Nyerő akció</a:t>
            </a:r>
          </a:p>
        </p:txBody>
      </p:sp>
      <p:sp>
        <p:nvSpPr>
          <p:cNvPr id="42" name="Letter"/>
          <p:cNvSpPr>
            <a:spLocks noEditPoints="1" noChangeArrowheads="1"/>
          </p:cNvSpPr>
          <p:nvPr/>
        </p:nvSpPr>
        <p:spPr bwMode="auto">
          <a:xfrm>
            <a:off x="3923928" y="2924944"/>
            <a:ext cx="3571875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latin typeface="Snap ITC" pitchFamily="82" charset="0"/>
              </a:rPr>
              <a:t>Kozmetika</a:t>
            </a:r>
          </a:p>
        </p:txBody>
      </p:sp>
      <p:sp>
        <p:nvSpPr>
          <p:cNvPr id="43" name="Letter"/>
          <p:cNvSpPr>
            <a:spLocks noEditPoints="1" noChangeArrowheads="1"/>
          </p:cNvSpPr>
          <p:nvPr/>
        </p:nvSpPr>
        <p:spPr bwMode="auto">
          <a:xfrm>
            <a:off x="395536" y="1340768"/>
            <a:ext cx="2266950" cy="1133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latin typeface="Snap ITC" pitchFamily="82" charset="0"/>
              </a:rPr>
              <a:t>origó</a:t>
            </a:r>
          </a:p>
        </p:txBody>
      </p:sp>
      <p:sp>
        <p:nvSpPr>
          <p:cNvPr id="16" name="Lekerekített téglalap 15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u="sng" dirty="0">
                <a:solidFill>
                  <a:srgbClr val="FF0000"/>
                </a:solidFill>
                <a:latin typeface="Snap ITC" pitchFamily="82" charset="0"/>
              </a:rPr>
              <a:t>To-</a:t>
            </a: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 Címzett: a címzett e-mail </a:t>
            </a:r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címe.</a:t>
            </a:r>
            <a:endParaRPr lang="hu-HU" sz="24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u="sng" dirty="0">
                <a:solidFill>
                  <a:srgbClr val="FF0000"/>
                </a:solidFill>
                <a:latin typeface="Snap ITC" pitchFamily="82" charset="0"/>
              </a:rPr>
              <a:t>Cc-</a:t>
            </a: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 Másolat: Azok e-mail címe, akik másolatot kapnak a levélről.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u="sng" dirty="0">
                <a:solidFill>
                  <a:srgbClr val="FF0000"/>
                </a:solidFill>
                <a:latin typeface="Snap ITC" pitchFamily="82" charset="0"/>
              </a:rPr>
              <a:t>Bcc- </a:t>
            </a: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Titkos másolat, azok e-mail címe, akik „vak” másolatot kapnak a levélről, azaz nem látják majd, hogy kiknek lett elküldve a levél.</a:t>
            </a:r>
            <a:endParaRPr lang="hu-HU" sz="2400" u="sng" dirty="0">
              <a:solidFill>
                <a:srgbClr val="FF0000"/>
              </a:solidFill>
              <a:latin typeface="Snap ITC" pitchFamily="82" charset="0"/>
            </a:endParaRPr>
          </a:p>
        </p:txBody>
      </p:sp>
      <p:sp>
        <p:nvSpPr>
          <p:cNvPr id="17" name="Lekerekített téglalap 16"/>
          <p:cNvSpPr/>
          <p:nvPr/>
        </p:nvSpPr>
        <p:spPr>
          <a:xfrm>
            <a:off x="1475656" y="0"/>
            <a:ext cx="5857875" cy="1428750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600" dirty="0">
                <a:solidFill>
                  <a:srgbClr val="FFFF00"/>
                </a:solidFill>
                <a:latin typeface="Snap ITC" pitchFamily="82" charset="0"/>
              </a:rPr>
              <a:t>Hasznos rövidítések</a:t>
            </a:r>
          </a:p>
        </p:txBody>
      </p:sp>
      <p:sp>
        <p:nvSpPr>
          <p:cNvPr id="18" name="Lekerekített téglalap 17"/>
          <p:cNvSpPr/>
          <p:nvPr/>
        </p:nvSpPr>
        <p:spPr>
          <a:xfrm>
            <a:off x="0" y="0"/>
            <a:ext cx="9144000" cy="6429375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Netikett: </a:t>
            </a:r>
            <a:r>
              <a:rPr lang="hu-HU" sz="2400" dirty="0">
                <a:solidFill>
                  <a:srgbClr val="FF0000"/>
                </a:solidFill>
                <a:latin typeface="Snap ITC" pitchFamily="82" charset="0"/>
              </a:rPr>
              <a:t>Az interneten használt udvariassági formák</a:t>
            </a:r>
            <a:r>
              <a:rPr lang="hu-HU" sz="2400" dirty="0" smtClean="0">
                <a:solidFill>
                  <a:srgbClr val="FF0000"/>
                </a:solidFill>
                <a:latin typeface="Snap ITC" pitchFamily="82" charset="0"/>
              </a:rPr>
              <a:t>. (internetes </a:t>
            </a:r>
            <a:r>
              <a:rPr lang="hu-HU" sz="2400" dirty="0">
                <a:solidFill>
                  <a:srgbClr val="FF0000"/>
                </a:solidFill>
                <a:latin typeface="Snap ITC" pitchFamily="82" charset="0"/>
              </a:rPr>
              <a:t>etikett)</a:t>
            </a:r>
          </a:p>
          <a:p>
            <a:pPr marL="1619250" indent="-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Az e-mailnek legyen tárgya.</a:t>
            </a:r>
          </a:p>
          <a:p>
            <a:pPr marL="1619250" indent="-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Legyen megfelelő a megszólítás és a végén legyen aláírás is.</a:t>
            </a:r>
          </a:p>
          <a:p>
            <a:pPr marL="1619250" indent="-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 levelet ellenőrizzük helyesírás szerint is.</a:t>
            </a:r>
          </a:p>
          <a:p>
            <a:pPr marL="1619250" indent="-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 beérkező levelekre mindig </a:t>
            </a:r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válaszoljunk.</a:t>
            </a:r>
            <a:endParaRPr lang="hu-HU" sz="24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  <a:p>
            <a:pPr marL="1619250" indent="-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 levél ne legyen túl hosszú!</a:t>
            </a:r>
          </a:p>
          <a:p>
            <a:pPr marL="1619250" indent="-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Ne írjatok csupa nagy betűvel, mert ez az indulataidat fejezi ki. </a:t>
            </a:r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(Én </a:t>
            </a: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csak figyelem- felhívásként használom)</a:t>
            </a:r>
          </a:p>
        </p:txBody>
      </p:sp>
      <p:sp>
        <p:nvSpPr>
          <p:cNvPr id="19" name="Lekerekített téglalap 18"/>
          <p:cNvSpPr/>
          <p:nvPr/>
        </p:nvSpPr>
        <p:spPr>
          <a:xfrm>
            <a:off x="1143000" y="0"/>
            <a:ext cx="6357938" cy="836712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600" dirty="0">
                <a:solidFill>
                  <a:srgbClr val="FFFF00"/>
                </a:solidFill>
                <a:latin typeface="Snap ITC" pitchFamily="82" charset="0"/>
              </a:rPr>
              <a:t>A Netikett szabályai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8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9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9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0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6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0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0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0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1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2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30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3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6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4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4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4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6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5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>
                      <p:stCondLst>
                        <p:cond delay="indefinite"/>
                      </p:stCondLst>
                      <p:childTnLst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1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7" fill="hold">
                      <p:stCondLst>
                        <p:cond delay="indefinite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1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6" dur="1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  <p:bldP spid="8" grpId="0" animBg="1"/>
      <p:bldP spid="9" grpId="0" animBg="1"/>
      <p:bldP spid="11" grpId="0" animBg="1"/>
      <p:bldP spid="12" grpId="0"/>
      <p:bldP spid="13" grpId="0"/>
      <p:bldP spid="14" grpId="0"/>
      <p:bldP spid="15" grpId="0"/>
      <p:bldP spid="1026" grpId="0" animBg="1"/>
      <p:bldP spid="1026" grpId="1" animBg="1"/>
      <p:bldP spid="1027" grpId="0" animBg="1"/>
      <p:bldP spid="1027" grpId="1" animBg="1"/>
      <p:bldP spid="1028" grpId="0" animBg="1"/>
      <p:bldP spid="1028" grpId="1" animBg="1"/>
      <p:bldP spid="1029" grpId="0" animBg="1"/>
      <p:bldP spid="1029" grpId="1" animBg="1"/>
      <p:bldP spid="1030" grpId="0" animBg="1"/>
      <p:bldP spid="1030" grpId="1" animBg="1"/>
      <p:bldP spid="1030" grpId="2" animBg="1"/>
      <p:bldP spid="1031" grpId="0" animBg="1"/>
      <p:bldP spid="1031" grpId="1" animBg="1"/>
      <p:bldP spid="1032" grpId="0" animBg="1"/>
      <p:bldP spid="1032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16" grpId="0" build="allAtOnce" animBg="1"/>
      <p:bldP spid="17" grpId="0" build="allAtOnce" animBg="1"/>
      <p:bldP spid="18" grpId="0" build="allAtOnce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Ismert levelezőprogramok</a:t>
            </a:r>
          </a:p>
        </p:txBody>
      </p:sp>
      <p:sp>
        <p:nvSpPr>
          <p:cNvPr id="21507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6D3883-FD30-4C48-B49E-7CC2B76239D5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21508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21509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84CCC0D-0D48-4597-B6CC-CF7F68C5872C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hu-HU" dirty="0"/>
          </a:p>
        </p:txBody>
      </p:sp>
      <p:pic>
        <p:nvPicPr>
          <p:cNvPr id="9" name="Tartalom helye 8" descr="freemail_logo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714620"/>
            <a:ext cx="2214578" cy="1599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Kép 9" descr="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1857364"/>
            <a:ext cx="2400300" cy="1066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Kép 10" descr="gmail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2714620"/>
            <a:ext cx="2143124" cy="1604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Kép 11" descr="outlook_express_logo-200-20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50" y="4000500"/>
            <a:ext cx="197643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zövegdoboz 12"/>
          <p:cNvSpPr txBox="1"/>
          <p:nvPr/>
        </p:nvSpPr>
        <p:spPr>
          <a:xfrm>
            <a:off x="3429000" y="3143250"/>
            <a:ext cx="25003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Citromail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500063" y="4500563"/>
            <a:ext cx="21431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Freemail</a:t>
            </a:r>
          </a:p>
        </p:txBody>
      </p:sp>
      <p:sp>
        <p:nvSpPr>
          <p:cNvPr id="15" name="Szövegdoboz 14"/>
          <p:cNvSpPr txBox="1"/>
          <p:nvPr/>
        </p:nvSpPr>
        <p:spPr>
          <a:xfrm>
            <a:off x="6643688" y="4643438"/>
            <a:ext cx="18986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Gmail</a:t>
            </a:r>
          </a:p>
        </p:txBody>
      </p:sp>
      <p:sp>
        <p:nvSpPr>
          <p:cNvPr id="16" name="Szövegdoboz 15"/>
          <p:cNvSpPr txBox="1"/>
          <p:nvPr/>
        </p:nvSpPr>
        <p:spPr>
          <a:xfrm>
            <a:off x="2928938" y="5715000"/>
            <a:ext cx="38576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Outlook Express</a:t>
            </a:r>
          </a:p>
        </p:txBody>
      </p:sp>
      <p:sp>
        <p:nvSpPr>
          <p:cNvPr id="17" name="Lekerekített téglalap feliratnak 16"/>
          <p:cNvSpPr/>
          <p:nvPr/>
        </p:nvSpPr>
        <p:spPr>
          <a:xfrm>
            <a:off x="2214563" y="5286375"/>
            <a:ext cx="4500562" cy="1000125"/>
          </a:xfrm>
          <a:prstGeom prst="wedgeRoundRectCallout">
            <a:avLst>
              <a:gd name="adj1" fmla="val 66432"/>
              <a:gd name="adj2" fmla="val -21434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>
                <a:latin typeface="+mj-lt"/>
              </a:rPr>
              <a:t>Ezzel a programmal fogunk majd foglalkozni a következő órákon</a:t>
            </a:r>
            <a:r>
              <a:rPr lang="hu-HU" sz="2000" b="1" dirty="0"/>
              <a:t>.</a:t>
            </a:r>
          </a:p>
        </p:txBody>
      </p:sp>
      <p:sp>
        <p:nvSpPr>
          <p:cNvPr id="18" name="Lekerekített téglalap 17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Olvassátok el a következő levelet, és keressétek meg milyen netiketti szabályokat sértettem meg?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000" dirty="0">
              <a:solidFill>
                <a:srgbClr val="92D050"/>
              </a:solidFill>
              <a:latin typeface="Snap ITC" pitchFamily="8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dirty="0">
                <a:solidFill>
                  <a:srgbClr val="00B0F0"/>
                </a:solidFill>
                <a:latin typeface="Snap ITC" pitchFamily="82" charset="0"/>
              </a:rPr>
              <a:t>Hö te!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dirty="0">
                <a:solidFill>
                  <a:srgbClr val="00B0F0"/>
                </a:solidFill>
                <a:latin typeface="Snap ITC" pitchFamily="82" charset="0"/>
              </a:rPr>
              <a:t>Én azét irok neked, mert a kabátom jobb zsebében van egy hatalmas juk, és  f</a:t>
            </a:r>
            <a:r>
              <a:rPr lang="hu-HU" sz="2000" cap="all" dirty="0">
                <a:solidFill>
                  <a:srgbClr val="00B0F0"/>
                </a:solidFill>
                <a:latin typeface="Snap ITC" pitchFamily="82" charset="0"/>
              </a:rPr>
              <a:t>elbérellek TÉGED. A pénz számomra nem gond, </a:t>
            </a:r>
            <a:r>
              <a:rPr lang="hu-HU" sz="2000" dirty="0">
                <a:solidFill>
                  <a:srgbClr val="00B0F0"/>
                </a:solidFill>
                <a:latin typeface="Snap ITC" pitchFamily="82" charset="0"/>
              </a:rPr>
              <a:t>de azé ne verjé át. Kérlek írdmeg nekem, hogy mennyibe fog kerülni, és hogy hol veszed át a kabim. A nevem Bunk Óttó, és gödöllőn lakok. Haverjaim ajánlotak téged, mert jó munkát végzel mindig. Ne merd pont az enyémet el b***ni. Okés??? </a:t>
            </a:r>
            <a:r>
              <a:rPr lang="hu-HU" sz="2000" cap="all" dirty="0">
                <a:solidFill>
                  <a:srgbClr val="00B0F0"/>
                </a:solidFill>
                <a:latin typeface="Snap ITC" pitchFamily="82" charset="0"/>
              </a:rPr>
              <a:t>Remélem értetél a szóból és nem hibázol, </a:t>
            </a:r>
            <a:r>
              <a:rPr lang="hu-HU" sz="2000" dirty="0">
                <a:solidFill>
                  <a:srgbClr val="00B0F0"/>
                </a:solidFill>
                <a:latin typeface="Snap ITC" pitchFamily="82" charset="0"/>
              </a:rPr>
              <a:t>mert tudom hol laksz!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989013" algn="l"/>
                <a:tab pos="2068513" algn="l"/>
              </a:tabLst>
              <a:defRPr/>
            </a:pPr>
            <a:r>
              <a:rPr lang="hu-HU" sz="2000" cap="all" dirty="0">
                <a:solidFill>
                  <a:srgbClr val="00B0F0"/>
                </a:solidFill>
                <a:latin typeface="Snap ITC" pitchFamily="82" charset="0"/>
              </a:rPr>
              <a:t>	</a:t>
            </a:r>
            <a:r>
              <a:rPr lang="hu-HU" sz="2000" i="1" cap="all" dirty="0">
                <a:solidFill>
                  <a:srgbClr val="00B0F0"/>
                </a:solidFill>
                <a:latin typeface="Snap ITC" pitchFamily="82" charset="0"/>
              </a:rPr>
              <a:t>Csá csumi csó csalán ízű csőtészta!</a:t>
            </a:r>
          </a:p>
        </p:txBody>
      </p:sp>
      <p:sp>
        <p:nvSpPr>
          <p:cNvPr id="19" name="Lekerekített téglalap 18"/>
          <p:cNvSpPr/>
          <p:nvPr/>
        </p:nvSpPr>
        <p:spPr>
          <a:xfrm>
            <a:off x="1500188" y="0"/>
            <a:ext cx="6572250" cy="1000125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800" dirty="0">
                <a:solidFill>
                  <a:srgbClr val="FFFF00"/>
                </a:solidFill>
                <a:latin typeface="Snap ITC" pitchFamily="82" charset="0"/>
              </a:rPr>
              <a:t>Egy kis vérfrissítés okán, jön egy újabb feladat.</a:t>
            </a:r>
          </a:p>
        </p:txBody>
      </p:sp>
      <p:sp>
        <p:nvSpPr>
          <p:cNvPr id="20" name="Lekerekített téglalap 19"/>
          <p:cNvSpPr/>
          <p:nvPr/>
        </p:nvSpPr>
        <p:spPr>
          <a:xfrm>
            <a:off x="357188" y="0"/>
            <a:ext cx="8358187" cy="6858000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Tárgy: Javításra szoruló kabát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u="dotted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0000"/>
                  </a:solidFill>
                </a:uFill>
                <a:latin typeface="Snap ITC" pitchFamily="82" charset="0"/>
              </a:rPr>
              <a:t>Hö te!</a:t>
            </a:r>
            <a:r>
              <a:rPr lang="hu-HU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FF0000"/>
                  </a:solidFill>
                </a:uFill>
                <a:latin typeface="Snap ITC" pitchFamily="82" charset="0"/>
              </a:rPr>
              <a:t> </a:t>
            </a:r>
            <a:r>
              <a:rPr lang="hu-HU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Snap ITC" pitchFamily="82" charset="0"/>
              </a:rPr>
              <a:t>Kedves varrónő!</a:t>
            </a:r>
            <a:endParaRPr lang="hu-HU" u="dotted" dirty="0">
              <a:solidFill>
                <a:srgbClr val="FF0000"/>
              </a:solidFill>
              <a:uFill>
                <a:solidFill>
                  <a:srgbClr val="FF0000"/>
                </a:solidFill>
              </a:uFill>
              <a:latin typeface="Snap ITC" pitchFamily="8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Én </a:t>
            </a:r>
            <a:r>
              <a:rPr lang="hu-HU" dirty="0">
                <a:solidFill>
                  <a:schemeClr val="tx2">
                    <a:lumMod val="60000"/>
                    <a:lumOff val="40000"/>
                  </a:schemeClr>
                </a:solidFill>
                <a:latin typeface="Snap ITC" pitchFamily="82" charset="0"/>
              </a:rPr>
              <a:t>azé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r</a:t>
            </a:r>
            <a:r>
              <a:rPr lang="hu-HU" dirty="0">
                <a:solidFill>
                  <a:schemeClr val="tx2">
                    <a:lumMod val="60000"/>
                    <a:lumOff val="40000"/>
                  </a:schemeClr>
                </a:solidFill>
                <a:latin typeface="Snap ITC" pitchFamily="82" charset="0"/>
              </a:rPr>
              <a:t>t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 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í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rok neked, mert a kabátom jobb zsebében van egy hatalmas 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ly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uk, és  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felbérellek téged. A pénz számomra nem gond</a:t>
            </a:r>
            <a:r>
              <a:rPr lang="hu-HU" cap="all" dirty="0">
                <a:solidFill>
                  <a:srgbClr val="00B0F0"/>
                </a:solidFill>
                <a:latin typeface="Snap ITC" pitchFamily="82" charset="0"/>
              </a:rPr>
              <a:t>, 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de azé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rt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 ne verjé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l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 át. Kérlek írd meg nekem, hogy mennyibe fog kerülni, és hogy hol ve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nnéd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 át a 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kabátom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. A nevem Bunk Óttó, és 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G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ödöllőn lakok. 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Ismerőseim ajánlottak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 téged, mert jó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 mindig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 munkát végzel. 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(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Ne merd pont az enyémet el b***ni. Okés??? </a:t>
            </a:r>
            <a:r>
              <a:rPr lang="hu-HU" cap="all" dirty="0">
                <a:solidFill>
                  <a:srgbClr val="00B0F0"/>
                </a:solidFill>
                <a:latin typeface="Snap ITC" pitchFamily="82" charset="0"/>
              </a:rPr>
              <a:t>Remélem értetél a szóból és nem hibázol, </a:t>
            </a:r>
            <a:r>
              <a:rPr lang="hu-HU" dirty="0">
                <a:solidFill>
                  <a:srgbClr val="00B0F0"/>
                </a:solidFill>
                <a:latin typeface="Snap ITC" pitchFamily="82" charset="0"/>
              </a:rPr>
              <a:t>mert tudom hol laksz!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)(bunkó és illetlen ilyeneket beleírni) </a:t>
            </a:r>
            <a:endParaRPr lang="hu-HU" dirty="0">
              <a:solidFill>
                <a:srgbClr val="00B0F0"/>
              </a:solidFill>
              <a:latin typeface="Snap ITC" pitchFamily="8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941763" algn="l"/>
              </a:tabLst>
              <a:defRPr/>
            </a:pPr>
            <a:r>
              <a:rPr lang="hu-HU" cap="all" dirty="0">
                <a:solidFill>
                  <a:srgbClr val="00B0F0"/>
                </a:solidFill>
                <a:latin typeface="Snap ITC" pitchFamily="82" charset="0"/>
              </a:rPr>
              <a:t>	</a:t>
            </a:r>
            <a:r>
              <a:rPr lang="hu-HU" dirty="0">
                <a:solidFill>
                  <a:srgbClr val="FF0000"/>
                </a:solidFill>
                <a:latin typeface="Snap ITC" pitchFamily="82" charset="0"/>
              </a:rPr>
              <a:t>Üdvözlettel: Bunk Óttó</a:t>
            </a:r>
            <a:endParaRPr lang="hu-HU" dirty="0"/>
          </a:p>
        </p:txBody>
      </p:sp>
      <p:sp>
        <p:nvSpPr>
          <p:cNvPr id="21" name="Ellipszis 20"/>
          <p:cNvSpPr/>
          <p:nvPr/>
        </p:nvSpPr>
        <p:spPr>
          <a:xfrm>
            <a:off x="2071688" y="0"/>
            <a:ext cx="5429250" cy="1143000"/>
          </a:xfrm>
          <a:prstGeom prst="ellipse">
            <a:avLst/>
          </a:prstGeom>
          <a:solidFill>
            <a:schemeClr val="tx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4000" dirty="0">
                <a:solidFill>
                  <a:srgbClr val="FFFF00"/>
                </a:solidFill>
                <a:latin typeface="Snap ITC" pitchFamily="82" charset="0"/>
              </a:rPr>
              <a:t>Megoldás</a:t>
            </a:r>
          </a:p>
        </p:txBody>
      </p:sp>
      <p:pic>
        <p:nvPicPr>
          <p:cNvPr id="22" name="Kép 21" descr="Soul_Eater_Logo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8" y="5429250"/>
            <a:ext cx="12192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Lekerekített téglalap feliratnak 22"/>
          <p:cNvSpPr/>
          <p:nvPr/>
        </p:nvSpPr>
        <p:spPr>
          <a:xfrm>
            <a:off x="1357313" y="6143625"/>
            <a:ext cx="1485900" cy="714375"/>
          </a:xfrm>
          <a:prstGeom prst="wedgeRoundRectCallout">
            <a:avLst>
              <a:gd name="adj1" fmla="val 149910"/>
              <a:gd name="adj2" fmla="val -6730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Nincs Tárgy</a:t>
            </a:r>
          </a:p>
        </p:txBody>
      </p:sp>
      <p:sp>
        <p:nvSpPr>
          <p:cNvPr id="24" name="Lekerekített téglalap feliratnak 23"/>
          <p:cNvSpPr/>
          <p:nvPr/>
        </p:nvSpPr>
        <p:spPr>
          <a:xfrm>
            <a:off x="857250" y="5286375"/>
            <a:ext cx="2357438" cy="612775"/>
          </a:xfrm>
          <a:prstGeom prst="wedgeRoundRectCallout">
            <a:avLst>
              <a:gd name="adj1" fmla="val 88282"/>
              <a:gd name="adj2" fmla="val 99202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Illetlen megszólítás és nincs aláírás sem.</a:t>
            </a:r>
          </a:p>
        </p:txBody>
      </p:sp>
      <p:sp>
        <p:nvSpPr>
          <p:cNvPr id="25" name="Lekerekített téglalap feliratnak 24"/>
          <p:cNvSpPr/>
          <p:nvPr/>
        </p:nvSpPr>
        <p:spPr>
          <a:xfrm>
            <a:off x="6286500" y="5357813"/>
            <a:ext cx="2071688" cy="612775"/>
          </a:xfrm>
          <a:prstGeom prst="wedgeRoundRectCallout">
            <a:avLst>
              <a:gd name="adj1" fmla="val -102370"/>
              <a:gd name="adj2" fmla="val 91862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Helyesírási hibák tömkelege.</a:t>
            </a:r>
          </a:p>
        </p:txBody>
      </p:sp>
      <p:sp>
        <p:nvSpPr>
          <p:cNvPr id="26" name="Lekerekített téglalap feliratnak 25"/>
          <p:cNvSpPr/>
          <p:nvPr/>
        </p:nvSpPr>
        <p:spPr>
          <a:xfrm>
            <a:off x="5715000" y="6000750"/>
            <a:ext cx="3071813" cy="857250"/>
          </a:xfrm>
          <a:prstGeom prst="wedgeRoundRectCallout">
            <a:avLst>
              <a:gd name="adj1" fmla="val -65611"/>
              <a:gd name="adj2" fmla="val -19820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Bunkó, illetlen megjegyzések, amikkel a címzettet sértegeti.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  <p:bldP spid="16" grpId="0"/>
      <p:bldP spid="17" grpId="0" animBg="1"/>
      <p:bldP spid="18" grpId="0" build="p" animBg="1"/>
      <p:bldP spid="19" grpId="0" animBg="1"/>
      <p:bldP spid="20" grpId="0" build="p" animBg="1"/>
      <p:bldP spid="21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hu-HU" dirty="0" smtClean="0"/>
              <a:t>Közvéleménykutatás</a:t>
            </a:r>
          </a:p>
        </p:txBody>
      </p:sp>
      <p:sp>
        <p:nvSpPr>
          <p:cNvPr id="10" name="Tartalom helye 9"/>
          <p:cNvSpPr>
            <a:spLocks noGrp="1"/>
          </p:cNvSpPr>
          <p:nvPr>
            <p:ph idx="1"/>
          </p:nvPr>
        </p:nvSpPr>
        <p:spPr>
          <a:xfrm>
            <a:off x="0" y="765175"/>
            <a:ext cx="9144000" cy="53609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hu-HU" sz="1600" b="1" dirty="0" smtClean="0">
                <a:solidFill>
                  <a:srgbClr val="7030A0"/>
                </a:solidFill>
                <a:latin typeface="Arial Black" pitchFamily="34" charset="0"/>
              </a:rPr>
              <a:t>Aláhúzással jelöld a válaszod!</a:t>
            </a:r>
            <a:endParaRPr lang="hu-HU" sz="16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>
              <a:buFont typeface="Arial" charset="0"/>
              <a:buNone/>
            </a:pPr>
            <a:r>
              <a:rPr lang="hu-HU" sz="1600" i="1" u="sng" dirty="0" smtClean="0">
                <a:solidFill>
                  <a:srgbClr val="FFFF00"/>
                </a:solidFill>
                <a:latin typeface="Arial Black" pitchFamily="34" charset="0"/>
              </a:rPr>
              <a:t>1. Tudod mi az Internet?</a:t>
            </a:r>
            <a:endParaRPr lang="hu-HU" sz="1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>
              <a:buFont typeface="Arial" charset="0"/>
              <a:buNone/>
              <a:tabLst>
                <a:tab pos="5029200" algn="l"/>
              </a:tabLst>
            </a:pPr>
            <a:r>
              <a:rPr lang="hu-HU" sz="1600" dirty="0" smtClean="0">
                <a:latin typeface="Arial Black" pitchFamily="34" charset="0"/>
              </a:rPr>
              <a:t>A: Igen	B: Nem</a:t>
            </a:r>
          </a:p>
          <a:p>
            <a:pPr>
              <a:buFont typeface="Arial" charset="0"/>
              <a:buNone/>
            </a:pPr>
            <a:r>
              <a:rPr lang="hu-HU" sz="1600" dirty="0" smtClean="0">
                <a:latin typeface="Arial Black" pitchFamily="34" charset="0"/>
              </a:rPr>
              <a:t>C: Mi? Honnan tudnám?</a:t>
            </a:r>
          </a:p>
          <a:p>
            <a:pPr>
              <a:buFont typeface="Arial" charset="0"/>
              <a:buNone/>
            </a:pPr>
            <a:r>
              <a:rPr lang="hu-HU" sz="1600" i="1" u="sng" dirty="0" smtClean="0">
                <a:solidFill>
                  <a:srgbClr val="FFFF00"/>
                </a:solidFill>
                <a:latin typeface="Arial Black" pitchFamily="34" charset="0"/>
              </a:rPr>
              <a:t>2. És mi az Internet?</a:t>
            </a:r>
            <a:endParaRPr lang="hu-HU" sz="1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>
              <a:buFont typeface="Arial" charset="0"/>
              <a:buNone/>
            </a:pPr>
            <a:r>
              <a:rPr lang="hu-HU" sz="1600" dirty="0" smtClean="0">
                <a:latin typeface="Arial Black" pitchFamily="34" charset="0"/>
              </a:rPr>
              <a:t>A: Megváltoztatnám az előző válaszom.</a:t>
            </a:r>
          </a:p>
          <a:p>
            <a:pPr>
              <a:buFont typeface="Arial" charset="0"/>
              <a:buNone/>
            </a:pPr>
            <a:r>
              <a:rPr lang="hu-HU" sz="1600" dirty="0" smtClean="0">
                <a:latin typeface="Arial Black" pitchFamily="34" charset="0"/>
              </a:rPr>
              <a:t>B: Egymással összeköttetésben álló, sokszor nem kompatibilis hálózatok összessége.</a:t>
            </a:r>
          </a:p>
          <a:p>
            <a:pPr>
              <a:buFont typeface="Arial" charset="0"/>
              <a:buNone/>
            </a:pPr>
            <a:r>
              <a:rPr lang="hu-HU" sz="1600" dirty="0" smtClean="0">
                <a:latin typeface="Arial Black" pitchFamily="34" charset="0"/>
              </a:rPr>
              <a:t>C: Hálózati kábel, aminek  bekötésével a számítógépen elérhetővé válik a szolgáltatás.</a:t>
            </a:r>
          </a:p>
          <a:p>
            <a:pPr>
              <a:buFont typeface="Arial" charset="0"/>
              <a:buNone/>
            </a:pPr>
            <a:r>
              <a:rPr lang="hu-HU" sz="1600" i="1" u="sng" dirty="0" smtClean="0">
                <a:solidFill>
                  <a:srgbClr val="FFFF00"/>
                </a:solidFill>
                <a:latin typeface="Arial Black" pitchFamily="34" charset="0"/>
              </a:rPr>
              <a:t>3. Honnan ismered az internetet?</a:t>
            </a:r>
            <a:endParaRPr lang="hu-HU" sz="1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>
              <a:buFont typeface="Arial" charset="0"/>
              <a:buNone/>
            </a:pPr>
            <a:r>
              <a:rPr lang="hu-HU" sz="1600" dirty="0" smtClean="0">
                <a:latin typeface="Arial Black" pitchFamily="34" charset="0"/>
              </a:rPr>
              <a:t>A: Kedves tanár bácsimtól.	</a:t>
            </a:r>
          </a:p>
          <a:p>
            <a:pPr>
              <a:buFont typeface="Arial" charset="0"/>
              <a:buNone/>
            </a:pPr>
            <a:r>
              <a:rPr lang="hu-HU" sz="1600" dirty="0" smtClean="0">
                <a:latin typeface="Arial Black" pitchFamily="34" charset="0"/>
              </a:rPr>
              <a:t>B: A szomszédtól, aki mindig szörföl a neten (de fogalmam sincs hogy, mert Hawaii elég messze van innen).</a:t>
            </a:r>
          </a:p>
          <a:p>
            <a:pPr>
              <a:buFont typeface="Arial" charset="0"/>
              <a:buNone/>
            </a:pPr>
            <a:r>
              <a:rPr lang="hu-HU" sz="1600" dirty="0" smtClean="0">
                <a:latin typeface="Arial Black" pitchFamily="34" charset="0"/>
              </a:rPr>
              <a:t>C: Face Bookon olvastam hogy ilyen is van.</a:t>
            </a:r>
          </a:p>
          <a:p>
            <a:pPr>
              <a:buFont typeface="Arial" charset="0"/>
              <a:buNone/>
            </a:pPr>
            <a:r>
              <a:rPr lang="hu-HU" sz="1600" i="1" u="sng" dirty="0" smtClean="0">
                <a:solidFill>
                  <a:srgbClr val="FFFF00"/>
                </a:solidFill>
                <a:latin typeface="Arial Black" pitchFamily="34" charset="0"/>
              </a:rPr>
              <a:t>4. Honnan Internetezel?</a:t>
            </a:r>
            <a:endParaRPr lang="hu-HU" sz="16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>
              <a:buFont typeface="Arial" charset="0"/>
              <a:buNone/>
            </a:pPr>
            <a:r>
              <a:rPr lang="hu-HU" sz="1600" dirty="0" smtClean="0">
                <a:latin typeface="Arial Black" pitchFamily="34" charset="0"/>
              </a:rPr>
              <a:t>A: Otthonról	B: Könyvtárból ill. iskolából</a:t>
            </a:r>
          </a:p>
          <a:p>
            <a:pPr>
              <a:buFont typeface="Arial" charset="0"/>
              <a:buNone/>
            </a:pPr>
            <a:r>
              <a:rPr lang="hu-HU" sz="1600" dirty="0" smtClean="0">
                <a:latin typeface="Arial Black" pitchFamily="34" charset="0"/>
              </a:rPr>
              <a:t>C: Börtönből</a:t>
            </a:r>
          </a:p>
          <a:p>
            <a:endParaRPr lang="hu-HU" sz="1600" dirty="0" smtClean="0"/>
          </a:p>
        </p:txBody>
      </p:sp>
      <p:sp>
        <p:nvSpPr>
          <p:cNvPr id="4100" name="Dátum helye 4"/>
          <p:cNvSpPr>
            <a:spLocks noGrp="1"/>
          </p:cNvSpPr>
          <p:nvPr>
            <p:ph type="dt" sz="quarter" idx="10"/>
          </p:nvPr>
        </p:nvSpPr>
        <p:spPr bwMode="auto">
          <a:xfrm>
            <a:off x="395288" y="6356350"/>
            <a:ext cx="2195512" cy="3651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41296C-FD76-47A3-A24A-892073F99826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4101" name="Élőláb helye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4102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587160-F230-47A8-A219-DF5F4D16CA3A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hu-HU" dirty="0"/>
          </a:p>
        </p:txBody>
      </p:sp>
      <p:sp>
        <p:nvSpPr>
          <p:cNvPr id="9" name="Ellipszis feliratnak 8"/>
          <p:cNvSpPr/>
          <p:nvPr/>
        </p:nvSpPr>
        <p:spPr>
          <a:xfrm>
            <a:off x="3563888" y="1772816"/>
            <a:ext cx="4429125" cy="2143125"/>
          </a:xfrm>
          <a:prstGeom prst="wedgeEllipseCallout">
            <a:avLst>
              <a:gd name="adj1" fmla="val 49016"/>
              <a:gd name="adj2" fmla="val 140716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Az órát egy kis „ÉRDEKES” </a:t>
            </a:r>
            <a:r>
              <a:rPr lang="hu-HU" b="1" dirty="0" smtClean="0">
                <a:solidFill>
                  <a:schemeClr val="bg1"/>
                </a:solidFill>
              </a:rPr>
              <a:t>közvéleménykutatással  </a:t>
            </a:r>
            <a:r>
              <a:rPr lang="hu-HU" b="1" dirty="0">
                <a:solidFill>
                  <a:schemeClr val="bg1"/>
                </a:solidFill>
              </a:rPr>
              <a:t>kezdjük. Nyissátok meg  a Z: </a:t>
            </a:r>
            <a:r>
              <a:rPr lang="hu-HU" b="1" dirty="0" smtClean="0">
                <a:solidFill>
                  <a:schemeClr val="bg1"/>
                </a:solidFill>
              </a:rPr>
              <a:t>/Közvéleménykutatás </a:t>
            </a:r>
            <a:r>
              <a:rPr lang="hu-HU" b="1" dirty="0">
                <a:solidFill>
                  <a:schemeClr val="bg1"/>
                </a:solidFill>
              </a:rPr>
              <a:t>fájlt, és </a:t>
            </a:r>
            <a:r>
              <a:rPr lang="hu-HU" b="1" dirty="0" smtClean="0">
                <a:solidFill>
                  <a:schemeClr val="bg1"/>
                </a:solidFill>
              </a:rPr>
              <a:t>töltsük </a:t>
            </a:r>
            <a:r>
              <a:rPr lang="hu-HU" b="1" dirty="0">
                <a:solidFill>
                  <a:schemeClr val="bg1"/>
                </a:solidFill>
              </a:rPr>
              <a:t>ki együtt!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build="p"/>
      <p:bldP spid="9" grpId="0" animBg="1"/>
      <p:bldP spid="9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r>
              <a:rPr lang="hu-HU" sz="3600" dirty="0" smtClean="0"/>
              <a:t>Kép, video és hang megosztása, megszerzése a neten</a:t>
            </a:r>
          </a:p>
        </p:txBody>
      </p:sp>
      <p:pic>
        <p:nvPicPr>
          <p:cNvPr id="7" name="Tartalom helye 6" descr="kaszas003-02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1428750"/>
            <a:ext cx="2786063" cy="3286125"/>
          </a:xfrm>
        </p:spPr>
      </p:pic>
      <p:sp>
        <p:nvSpPr>
          <p:cNvPr id="22531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DCE154-5ED8-4893-8DC9-ED37E6852403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22532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22533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22A1EB-0D70-43CF-87B4-9CD1DDAAB4F6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hu-HU" dirty="0"/>
          </a:p>
        </p:txBody>
      </p:sp>
      <p:sp>
        <p:nvSpPr>
          <p:cNvPr id="8" name="Szövegdoboz 7"/>
          <p:cNvSpPr txBox="1">
            <a:spLocks noChangeArrowheads="1"/>
          </p:cNvSpPr>
          <p:nvPr/>
        </p:nvSpPr>
        <p:spPr bwMode="auto">
          <a:xfrm>
            <a:off x="0" y="5214938"/>
            <a:ext cx="25717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4400" dirty="0">
                <a:solidFill>
                  <a:srgbClr val="92D050"/>
                </a:solidFill>
                <a:latin typeface="Snap ITC" pitchFamily="82" charset="0"/>
              </a:rPr>
              <a:t>Kép</a:t>
            </a:r>
          </a:p>
        </p:txBody>
      </p:sp>
      <p:sp>
        <p:nvSpPr>
          <p:cNvPr id="10" name="Szövegdoboz 9"/>
          <p:cNvSpPr txBox="1">
            <a:spLocks noChangeArrowheads="1"/>
          </p:cNvSpPr>
          <p:nvPr/>
        </p:nvSpPr>
        <p:spPr bwMode="auto">
          <a:xfrm>
            <a:off x="6072188" y="4429125"/>
            <a:ext cx="2857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 sz="4000" dirty="0">
                <a:solidFill>
                  <a:srgbClr val="92D050"/>
                </a:solidFill>
                <a:latin typeface="Snap ITC" pitchFamily="82" charset="0"/>
              </a:rPr>
              <a:t>Videó</a:t>
            </a:r>
            <a:endParaRPr lang="hu-HU" sz="4000" dirty="0">
              <a:latin typeface="Calibri" pitchFamily="34" charset="0"/>
            </a:endParaRPr>
          </a:p>
        </p:txBody>
      </p:sp>
      <p:sp>
        <p:nvSpPr>
          <p:cNvPr id="12" name="Szövegdoboz 11"/>
          <p:cNvSpPr txBox="1">
            <a:spLocks noChangeArrowheads="1"/>
          </p:cNvSpPr>
          <p:nvPr/>
        </p:nvSpPr>
        <p:spPr bwMode="auto">
          <a:xfrm>
            <a:off x="3707904" y="5589240"/>
            <a:ext cx="15784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3600" b="1" dirty="0">
                <a:solidFill>
                  <a:srgbClr val="92D050"/>
                </a:solidFill>
                <a:latin typeface="Snap ITC" pitchFamily="82" charset="0"/>
              </a:rPr>
              <a:t>Zene</a:t>
            </a:r>
          </a:p>
        </p:txBody>
      </p:sp>
      <p:sp>
        <p:nvSpPr>
          <p:cNvPr id="17" name="Lekerekített téglalap 16"/>
          <p:cNvSpPr/>
          <p:nvPr/>
        </p:nvSpPr>
        <p:spPr>
          <a:xfrm>
            <a:off x="0" y="0"/>
            <a:ext cx="9144000" cy="6357937"/>
          </a:xfrm>
          <a:prstGeom prst="roundRect">
            <a:avLst/>
          </a:prstGeom>
          <a:solidFill>
            <a:schemeClr val="tx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400" dirty="0">
              <a:solidFill>
                <a:srgbClr val="92D050"/>
              </a:solidFill>
              <a:latin typeface="Snap ITC" pitchFamily="8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sz="2400" dirty="0">
              <a:solidFill>
                <a:srgbClr val="92D050"/>
              </a:solidFill>
              <a:latin typeface="Snap ITC" pitchFamily="82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 smtClean="0">
                <a:solidFill>
                  <a:srgbClr val="92D050"/>
                </a:solidFill>
                <a:latin typeface="Snap ITC" pitchFamily="82" charset="0"/>
              </a:rPr>
              <a:t>Megosztásuk (</a:t>
            </a: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feltöltés):</a:t>
            </a:r>
          </a:p>
          <a:p>
            <a:pPr marL="1258888" indent="539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vagy </a:t>
            </a:r>
            <a:r>
              <a:rPr lang="hu-HU" sz="20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levél küldésénél csatolmányként…</a:t>
            </a:r>
          </a:p>
          <a:p>
            <a:pPr marL="1258888" indent="539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vagy </a:t>
            </a:r>
            <a:r>
              <a:rPr lang="hu-HU" sz="20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egy közösségi oldalon…</a:t>
            </a:r>
          </a:p>
          <a:p>
            <a:pPr marL="1258888" indent="539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vagy </a:t>
            </a:r>
            <a:r>
              <a:rPr lang="hu-HU" sz="20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beszélgetős program egyik szolgáltatásának segítségével… Pl: MSN.</a:t>
            </a:r>
          </a:p>
          <a:p>
            <a:pPr marL="1258888" indent="539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vagy </a:t>
            </a:r>
            <a:r>
              <a:rPr lang="hu-HU" sz="20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egy video megosztó portálon…</a:t>
            </a:r>
          </a:p>
          <a:p>
            <a:pPr marL="1258888" indent="539750" fontAlgn="auto">
              <a:spcBef>
                <a:spcPts val="0"/>
              </a:spcBef>
              <a:spcAft>
                <a:spcPts val="0"/>
              </a:spcAft>
              <a:tabLst>
                <a:tab pos="5291138" algn="l"/>
              </a:tabLst>
              <a:defRPr/>
            </a:pPr>
            <a:r>
              <a:rPr lang="hu-HU" sz="20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	…teszed 	közzé/elküldeni.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291138" algn="l"/>
              </a:tabLst>
              <a:defRPr/>
            </a:pPr>
            <a:r>
              <a:rPr lang="hu-HU" sz="2400" dirty="0">
                <a:solidFill>
                  <a:srgbClr val="92D050"/>
                </a:solidFill>
                <a:latin typeface="Snap ITC" pitchFamily="82" charset="0"/>
              </a:rPr>
              <a:t>Megszerzésük(letöltés): </a:t>
            </a:r>
          </a:p>
          <a:p>
            <a:pPr marL="1258888" indent="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5291138" algn="l"/>
              </a:tabLst>
              <a:defRPr/>
            </a:pPr>
            <a:r>
              <a:rPr lang="hu-HU" sz="20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Egyik ismerősöd által, aki eljuttatta hozzád ezt a fájlt</a:t>
            </a: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. (vagy </a:t>
            </a:r>
            <a:r>
              <a:rPr lang="hu-HU" sz="20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csatolmányként vagy valahogy)</a:t>
            </a:r>
          </a:p>
          <a:p>
            <a:pPr marL="1258888" indent="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5291138" algn="l"/>
              </a:tabLst>
              <a:defRPr/>
            </a:pPr>
            <a:r>
              <a:rPr lang="hu-HU" sz="20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Úgynevezett free download-ú (</a:t>
            </a: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ingyenes </a:t>
            </a:r>
            <a:r>
              <a:rPr lang="hu-HU" sz="20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letöltés) fájlok való letöltése.</a:t>
            </a:r>
          </a:p>
          <a:p>
            <a:pPr marL="1258888" indent="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5291138" algn="l"/>
              </a:tabLst>
              <a:defRPr/>
            </a:pPr>
            <a:r>
              <a:rPr lang="hu-HU" sz="2000" dirty="0">
                <a:solidFill>
                  <a:srgbClr val="FF0000"/>
                </a:solidFill>
                <a:latin typeface="Snap ITC" pitchFamily="82" charset="0"/>
              </a:rPr>
              <a:t>Vagy illegalitásig fajuló letöltős programok.</a:t>
            </a:r>
          </a:p>
          <a:p>
            <a:pPr marL="1258888" indent="719138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tabLst>
                <a:tab pos="5291138" algn="l"/>
              </a:tabLst>
              <a:defRPr/>
            </a:pPr>
            <a:r>
              <a:rPr lang="hu-H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Snap ITC" pitchFamily="82" charset="0"/>
              </a:rPr>
              <a:t>Vagy interneten </a:t>
            </a:r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nap ITC" pitchFamily="82" charset="0"/>
              </a:rPr>
              <a:t>megrendeled a </a:t>
            </a:r>
            <a:r>
              <a:rPr lang="hu-HU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Snap ITC" pitchFamily="82" charset="0"/>
              </a:rPr>
              <a:t>kívánt filmet, CD-t.</a:t>
            </a:r>
          </a:p>
        </p:txBody>
      </p:sp>
      <p:pic>
        <p:nvPicPr>
          <p:cNvPr id="18" name="preview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203848" y="2348880"/>
            <a:ext cx="2304256" cy="3240360"/>
          </a:xfrm>
          <a:prstGeom prst="rect">
            <a:avLst/>
          </a:prstGeom>
        </p:spPr>
      </p:pic>
      <p:pic>
        <p:nvPicPr>
          <p:cNvPr id="13" name="Lion King - Timon and Pumbaa ( hungarian ).flv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5724128" y="1412776"/>
            <a:ext cx="3419872" cy="2878832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3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59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4" dur="9764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>
                <p:cTn id="1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0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 fullScrn="1">
              <p:cMediaNode>
                <p:cTn id="1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</p:childTnLst>
        </p:cTn>
      </p:par>
    </p:tnLst>
    <p:bldLst>
      <p:bldP spid="2" grpId="0"/>
      <p:bldP spid="8" grpId="0"/>
      <p:bldP spid="10" grpId="0"/>
      <p:bldP spid="12" grpId="0"/>
      <p:bldP spid="1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ím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hu-HU" sz="4800" dirty="0" smtClean="0"/>
              <a:t>Adattárolás</a:t>
            </a:r>
          </a:p>
        </p:txBody>
      </p:sp>
      <p:sp>
        <p:nvSpPr>
          <p:cNvPr id="23555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u-HU" dirty="0" smtClean="0">
                <a:solidFill>
                  <a:srgbClr val="92D050"/>
                </a:solidFill>
              </a:rPr>
              <a:t>Adattárolás: </a:t>
            </a:r>
          </a:p>
          <a:p>
            <a:pPr marL="1079500" indent="-630238">
              <a:buFont typeface="Wingdings" pitchFamily="2" charset="2"/>
              <a:buChar char="Ø"/>
            </a:pPr>
            <a:r>
              <a:rPr lang="hu-HU" sz="2000" dirty="0" smtClean="0">
                <a:solidFill>
                  <a:srgbClr val="FF0000"/>
                </a:solidFill>
              </a:rPr>
              <a:t>Az internetes adattárolás, annyiban különbözik a rendes adattárolástól, hogy más internettel rendelkező számítógéppel is hozzáférhető a kívánt adat. (jelszó és felhasználó név fejében)</a:t>
            </a:r>
          </a:p>
          <a:p>
            <a:pPr marL="1079500" indent="-630238">
              <a:buFont typeface="Wingdings" pitchFamily="2" charset="2"/>
              <a:buChar char="Ø"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Ilyen adat lehet egy elküldött levél, feltöltött videó vagy megosztott telefonszám.</a:t>
            </a:r>
          </a:p>
          <a:p>
            <a:pPr marL="1079500" indent="-630238">
              <a:buFont typeface="Wingdings" pitchFamily="2" charset="2"/>
              <a:buChar char="Ø"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Az internetes adattárolás veszélyesebb is a szokásosnál, mert egy jól képzet hekker hozzáférhet az információkhoz.</a:t>
            </a:r>
          </a:p>
        </p:txBody>
      </p:sp>
      <p:sp>
        <p:nvSpPr>
          <p:cNvPr id="23556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65C987-A6DD-4199-9B7C-11BFB282917E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23557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23558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D163A1-EB1E-4AE7-BC39-2DF6AE78439E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hu-HU" dirty="0"/>
          </a:p>
        </p:txBody>
      </p:sp>
      <p:sp>
        <p:nvSpPr>
          <p:cNvPr id="7" name="Lekerekített téglalap 6"/>
          <p:cNvSpPr/>
          <p:nvPr/>
        </p:nvSpPr>
        <p:spPr>
          <a:xfrm>
            <a:off x="0" y="1142984"/>
            <a:ext cx="9144000" cy="3714776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23559" name="Picture 7" descr="H:\Program Files\Microsoft Office\MEDIA\CAGCAT10\j020558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786190"/>
            <a:ext cx="1776679" cy="1630375"/>
          </a:xfrm>
          <a:prstGeom prst="rect">
            <a:avLst/>
          </a:prstGeom>
          <a:noFill/>
        </p:spPr>
      </p:pic>
      <p:pic>
        <p:nvPicPr>
          <p:cNvPr id="9" name="Picture 7" descr="H:\Program Files\Microsoft Office\MEDIA\CAGCAT10\j020558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786190"/>
            <a:ext cx="1776679" cy="1630375"/>
          </a:xfrm>
          <a:prstGeom prst="rect">
            <a:avLst/>
          </a:prstGeom>
          <a:noFill/>
        </p:spPr>
      </p:pic>
      <p:pic>
        <p:nvPicPr>
          <p:cNvPr id="23560" name="Picture 8" descr="C:\Documents and Settings\Család\Local Settings\Temporary Internet Files\Content.IE5\2MRITR46\MC90029367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285860"/>
            <a:ext cx="1440180" cy="1643075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12" name="Lekerekített téglalap 11"/>
          <p:cNvSpPr/>
          <p:nvPr/>
        </p:nvSpPr>
        <p:spPr>
          <a:xfrm>
            <a:off x="928662" y="5572140"/>
            <a:ext cx="2143140" cy="42862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nap ITC" pitchFamily="82" charset="0"/>
              </a:rPr>
              <a:t>Számítógép 1</a:t>
            </a:r>
            <a:endParaRPr lang="hu-HU" sz="2000" dirty="0">
              <a:solidFill>
                <a:schemeClr val="tx2">
                  <a:lumMod val="60000"/>
                  <a:lumOff val="40000"/>
                </a:schemeClr>
              </a:solidFill>
              <a:latin typeface="Snap ITC" pitchFamily="82" charset="0"/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5286380" y="5429264"/>
            <a:ext cx="2286016" cy="42862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nap ITC" pitchFamily="82" charset="0"/>
              </a:rPr>
              <a:t>Számítógép 2</a:t>
            </a:r>
            <a:endParaRPr lang="hu-HU" sz="2000" dirty="0">
              <a:solidFill>
                <a:schemeClr val="tx2">
                  <a:lumMod val="60000"/>
                  <a:lumOff val="40000"/>
                </a:schemeClr>
              </a:solidFill>
              <a:latin typeface="Snap ITC" pitchFamily="82" charset="0"/>
            </a:endParaRPr>
          </a:p>
        </p:txBody>
      </p:sp>
      <p:sp>
        <p:nvSpPr>
          <p:cNvPr id="15" name="Lekerekített téglalap 14"/>
          <p:cNvSpPr/>
          <p:nvPr/>
        </p:nvSpPr>
        <p:spPr>
          <a:xfrm>
            <a:off x="3857620" y="3000372"/>
            <a:ext cx="1500198" cy="42862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nap ITC" pitchFamily="82" charset="0"/>
              </a:rPr>
              <a:t>Internet</a:t>
            </a:r>
            <a:endParaRPr lang="hu-HU" sz="2000" dirty="0">
              <a:solidFill>
                <a:schemeClr val="tx2">
                  <a:lumMod val="60000"/>
                  <a:lumOff val="40000"/>
                </a:schemeClr>
              </a:solidFill>
              <a:latin typeface="Snap ITC" pitchFamily="82" charset="0"/>
            </a:endParaRPr>
          </a:p>
        </p:txBody>
      </p:sp>
      <p:sp>
        <p:nvSpPr>
          <p:cNvPr id="16" name="Ötszög 15"/>
          <p:cNvSpPr/>
          <p:nvPr/>
        </p:nvSpPr>
        <p:spPr>
          <a:xfrm>
            <a:off x="1357290" y="1142984"/>
            <a:ext cx="2571768" cy="642942"/>
          </a:xfrm>
          <a:prstGeom prst="homePlate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Adattárolása</a:t>
            </a:r>
            <a:endParaRPr lang="hu-HU" sz="20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pic>
        <p:nvPicPr>
          <p:cNvPr id="23561" name="Picture 9" descr="C:\Documents and Settings\Család\Local Settings\Temporary Internet Files\Content.IE5\IFCQAEZF\MC90025175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2214554"/>
            <a:ext cx="1808683" cy="1602029"/>
          </a:xfrm>
          <a:prstGeom prst="rect">
            <a:avLst/>
          </a:prstGeom>
          <a:noFill/>
        </p:spPr>
      </p:pic>
      <p:sp>
        <p:nvSpPr>
          <p:cNvPr id="18" name="Lekerekített téglalap feliratnak 17"/>
          <p:cNvSpPr/>
          <p:nvPr/>
        </p:nvSpPr>
        <p:spPr>
          <a:xfrm>
            <a:off x="5643570" y="5929330"/>
            <a:ext cx="2143140" cy="898400"/>
          </a:xfrm>
          <a:prstGeom prst="wedgeRoundRectCallout">
            <a:avLst>
              <a:gd name="adj1" fmla="val 58904"/>
              <a:gd name="adj2" fmla="val -49292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Aztán véletlenül elromlik a Számítógép 1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21" name="Vágott nyíl jobbra 20"/>
          <p:cNvSpPr/>
          <p:nvPr/>
        </p:nvSpPr>
        <p:spPr>
          <a:xfrm rot="19196958">
            <a:off x="1949422" y="2884687"/>
            <a:ext cx="1935569" cy="770384"/>
          </a:xfrm>
          <a:prstGeom prst="notchedRightArrow">
            <a:avLst>
              <a:gd name="adj1" fmla="val 50000"/>
              <a:gd name="adj2" fmla="val 74745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chemeClr val="tx1"/>
                </a:solidFill>
                <a:latin typeface="Snap ITC" pitchFamily="82" charset="0"/>
              </a:rPr>
              <a:t>Jelszó</a:t>
            </a:r>
            <a:endParaRPr lang="hu-HU" sz="20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22" name="Vágott nyíl jobbra 21"/>
          <p:cNvSpPr/>
          <p:nvPr/>
        </p:nvSpPr>
        <p:spPr>
          <a:xfrm rot="19196958">
            <a:off x="841619" y="2310392"/>
            <a:ext cx="3465203" cy="770384"/>
          </a:xfrm>
          <a:prstGeom prst="notchedRightArrow">
            <a:avLst>
              <a:gd name="adj1" fmla="val 50000"/>
              <a:gd name="adj2" fmla="val 74745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chemeClr val="tx1"/>
                </a:solidFill>
                <a:latin typeface="Snap ITC" pitchFamily="82" charset="0"/>
              </a:rPr>
              <a:t>felhasználónév</a:t>
            </a:r>
            <a:endParaRPr lang="hu-HU" sz="20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14" name="Vágott nyíl jobbra 13"/>
          <p:cNvSpPr/>
          <p:nvPr/>
        </p:nvSpPr>
        <p:spPr>
          <a:xfrm rot="19215607">
            <a:off x="2526109" y="3258994"/>
            <a:ext cx="2240452" cy="897212"/>
          </a:xfrm>
          <a:prstGeom prst="notchedRightArrow">
            <a:avLst>
              <a:gd name="adj1" fmla="val 46601"/>
              <a:gd name="adj2" fmla="val 79653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chemeClr val="tx1"/>
                </a:solidFill>
                <a:latin typeface="Snap ITC" pitchFamily="82" charset="0"/>
              </a:rPr>
              <a:t>Adat</a:t>
            </a:r>
            <a:endParaRPr lang="hu-HU" sz="20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25" name="Vágott nyíl jobbra 24"/>
          <p:cNvSpPr/>
          <p:nvPr/>
        </p:nvSpPr>
        <p:spPr>
          <a:xfrm rot="14056633">
            <a:off x="4520116" y="2619937"/>
            <a:ext cx="3518357" cy="795670"/>
          </a:xfrm>
          <a:prstGeom prst="notchedRightArrow">
            <a:avLst>
              <a:gd name="adj1" fmla="val 50000"/>
              <a:gd name="adj2" fmla="val 8422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10799999"/>
              </a:camera>
              <a:lightRig rig="threePt" dir="t"/>
            </a:scene3d>
          </a:bodyPr>
          <a:lstStyle/>
          <a:p>
            <a:pPr algn="ctr"/>
            <a:r>
              <a:rPr lang="hu-HU" sz="2000" dirty="0" smtClean="0">
                <a:solidFill>
                  <a:schemeClr val="tx1"/>
                </a:solidFill>
                <a:latin typeface="Snap ITC" pitchFamily="82" charset="0"/>
              </a:rPr>
              <a:t>Felhasználónév</a:t>
            </a:r>
            <a:endParaRPr lang="hu-HU" sz="20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26" name="Vágott nyíl jobbra 25"/>
          <p:cNvSpPr/>
          <p:nvPr/>
        </p:nvSpPr>
        <p:spPr>
          <a:xfrm rot="14132789">
            <a:off x="4863744" y="2970330"/>
            <a:ext cx="1935569" cy="770384"/>
          </a:xfrm>
          <a:prstGeom prst="notchedRightArrow">
            <a:avLst>
              <a:gd name="adj1" fmla="val 50000"/>
              <a:gd name="adj2" fmla="val 74745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pPr algn="ctr"/>
            <a:r>
              <a:rPr lang="hu-HU" sz="2000" dirty="0" smtClean="0">
                <a:solidFill>
                  <a:schemeClr val="tx1"/>
                </a:solidFill>
                <a:latin typeface="Snap ITC" pitchFamily="82" charset="0"/>
              </a:rPr>
              <a:t>Jelszó</a:t>
            </a:r>
            <a:endParaRPr lang="hu-HU" sz="20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27" name="Vágott nyíl jobbra 26"/>
          <p:cNvSpPr/>
          <p:nvPr/>
        </p:nvSpPr>
        <p:spPr>
          <a:xfrm rot="3057166">
            <a:off x="4321517" y="3365761"/>
            <a:ext cx="1975151" cy="1018325"/>
          </a:xfrm>
          <a:prstGeom prst="notchedRightArrow">
            <a:avLst>
              <a:gd name="adj1" fmla="val 46601"/>
              <a:gd name="adj2" fmla="val 66995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dirty="0" smtClean="0">
                <a:solidFill>
                  <a:schemeClr val="tx1"/>
                </a:solidFill>
                <a:latin typeface="Snap ITC" pitchFamily="82" charset="0"/>
              </a:rPr>
              <a:t>Adat</a:t>
            </a:r>
            <a:endParaRPr lang="hu-HU" sz="20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28" name="Lekerekített téglalap feliratnak 27"/>
          <p:cNvSpPr/>
          <p:nvPr/>
        </p:nvSpPr>
        <p:spPr>
          <a:xfrm>
            <a:off x="5143504" y="4653136"/>
            <a:ext cx="2500330" cy="2204864"/>
          </a:xfrm>
          <a:prstGeom prst="wedgeRoundRectCallout">
            <a:avLst>
              <a:gd name="adj1" fmla="val 59822"/>
              <a:gd name="adj2" fmla="val -5487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De az adatok amikkel órákon át dolgoztunk nem veszett el, hanem a net még tárolja azt az információt. Csak egy másik internetes gép kell. 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30" name="Lekerekített téglalap feliratnak 29"/>
          <p:cNvSpPr/>
          <p:nvPr/>
        </p:nvSpPr>
        <p:spPr>
          <a:xfrm>
            <a:off x="7215206" y="2500306"/>
            <a:ext cx="1928794" cy="1571636"/>
          </a:xfrm>
          <a:prstGeom prst="wedgeRoundRectCallout">
            <a:avLst>
              <a:gd name="adj1" fmla="val 19719"/>
              <a:gd name="adj2" fmla="val 109713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>
                <a:solidFill>
                  <a:schemeClr val="bg1"/>
                </a:solidFill>
              </a:rPr>
              <a:t>Megnyugodha-tunk, mert az adataink újra megvannak</a:t>
            </a:r>
            <a:r>
              <a:rPr lang="hu-HU" sz="2000" dirty="0" smtClean="0">
                <a:solidFill>
                  <a:schemeClr val="bg1"/>
                </a:solidFill>
              </a:rPr>
              <a:t>.</a:t>
            </a:r>
            <a:endParaRPr lang="hu-H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79191E-6 L 4.44444E-6 0.25156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6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9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8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7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  <p:bldP spid="7" grpId="0" animBg="1"/>
      <p:bldP spid="12" grpId="0" animBg="1"/>
      <p:bldP spid="12" grpId="1" animBg="1"/>
      <p:bldP spid="13" grpId="0" animBg="1"/>
      <p:bldP spid="15" grpId="0" animBg="1"/>
      <p:bldP spid="16" grpId="0" animBg="1"/>
      <p:bldP spid="18" grpId="0" animBg="1"/>
      <p:bldP spid="18" grpId="1" animBg="1"/>
      <p:bldP spid="21" grpId="0" animBg="1"/>
      <p:bldP spid="21" grpId="1" animBg="1"/>
      <p:bldP spid="22" grpId="0" animBg="1"/>
      <p:bldP spid="22" grpId="1" animBg="1"/>
      <p:bldP spid="14" grpId="0" animBg="1"/>
      <p:bldP spid="14" grpId="1" animBg="1"/>
      <p:bldP spid="25" grpId="0" animBg="1"/>
      <p:bldP spid="26" grpId="2" animBg="1"/>
      <p:bldP spid="27" grpId="2" animBg="1"/>
      <p:bldP spid="28" grpId="0" animBg="1"/>
      <p:bldP spid="28" grpId="2" animBg="1"/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6000" dirty="0" smtClean="0"/>
              <a:t>Titkosítás</a:t>
            </a:r>
            <a:endParaRPr lang="hu-HU" sz="6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u-HU" dirty="0" smtClean="0">
                <a:solidFill>
                  <a:srgbClr val="92D050"/>
                </a:solidFill>
              </a:rPr>
              <a:t>Titkosítás:</a:t>
            </a:r>
          </a:p>
          <a:p>
            <a:pPr marL="1169988" indent="-539750">
              <a:buFont typeface="Wingdings" pitchFamily="2" charset="2"/>
              <a:buChar char="Ø"/>
            </a:pPr>
            <a:r>
              <a:rPr lang="hu-HU" sz="2000" dirty="0" smtClean="0">
                <a:solidFill>
                  <a:srgbClr val="FF0000"/>
                </a:solidFill>
              </a:rPr>
              <a:t>Olyan matematikai eljárás, melynek során az  eredeti üzenetet felismerhetetlenné változik, és a titkosított üzenetet csak a küldő és a címzett képes vissza alakítani eredeti állapotába. </a:t>
            </a:r>
          </a:p>
          <a:p>
            <a:pPr marL="1169988" indent="-539750">
              <a:buFont typeface="Wingdings" pitchFamily="2" charset="2"/>
              <a:buChar char="Ø"/>
            </a:pPr>
            <a:r>
              <a:rPr lang="hu-HU" sz="2000" dirty="0" smtClean="0">
                <a:solidFill>
                  <a:srgbClr val="FF0000"/>
                </a:solidFill>
              </a:rPr>
              <a:t>A titkosítás, visszafejtés eljárása két részből áll.</a:t>
            </a:r>
            <a:endParaRPr lang="hu-HU" sz="2000" dirty="0">
              <a:solidFill>
                <a:srgbClr val="FF0000"/>
              </a:solidFill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283E5-9752-43A1-9B0D-4625A48972C8}" type="datetime1">
              <a:rPr lang="hu-HU" smtClean="0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dirty="0" smtClean="0"/>
              <a:t>Internet és a hálozati szogáltatások</a:t>
            </a:r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F4D0F-E35F-4041-92DD-076183083E50}" type="slidenum">
              <a:rPr lang="hu-HU" smtClean="0"/>
              <a:pPr>
                <a:defRPr/>
              </a:pPr>
              <a:t>22</a:t>
            </a:fld>
            <a:endParaRPr lang="hu-HU" dirty="0"/>
          </a:p>
        </p:txBody>
      </p:sp>
      <p:sp>
        <p:nvSpPr>
          <p:cNvPr id="7" name="Balra-felfelé nyíl 6"/>
          <p:cNvSpPr/>
          <p:nvPr/>
        </p:nvSpPr>
        <p:spPr>
          <a:xfrm rot="13646326">
            <a:off x="4084310" y="3817541"/>
            <a:ext cx="1173111" cy="1151743"/>
          </a:xfrm>
          <a:prstGeom prst="leftUpArrow">
            <a:avLst>
              <a:gd name="adj1" fmla="val 26960"/>
              <a:gd name="adj2" fmla="val 25000"/>
              <a:gd name="adj3" fmla="val 3377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8" name="Lekerekített téglalap 7"/>
          <p:cNvSpPr/>
          <p:nvPr/>
        </p:nvSpPr>
        <p:spPr>
          <a:xfrm>
            <a:off x="1643042" y="4643446"/>
            <a:ext cx="2643206" cy="142876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u="sng" dirty="0" smtClean="0">
                <a:solidFill>
                  <a:srgbClr val="FF0000"/>
                </a:solidFill>
              </a:rPr>
              <a:t>Cipher: </a:t>
            </a:r>
            <a:r>
              <a:rPr lang="hu-HU" sz="2000" dirty="0" smtClean="0">
                <a:solidFill>
                  <a:srgbClr val="FF0000"/>
                </a:solidFill>
              </a:rPr>
              <a:t>Titkosító, visszafejtő algoritmus.</a:t>
            </a:r>
            <a:endParaRPr lang="hu-HU" sz="2000" dirty="0">
              <a:solidFill>
                <a:srgbClr val="FF0000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4929190" y="4643446"/>
            <a:ext cx="2214578" cy="1571636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u="sng" dirty="0" smtClean="0">
                <a:solidFill>
                  <a:srgbClr val="FF0000"/>
                </a:solidFill>
              </a:rPr>
              <a:t>Key(kulcs):</a:t>
            </a:r>
            <a:r>
              <a:rPr lang="hu-HU" sz="2000" dirty="0" smtClean="0">
                <a:solidFill>
                  <a:srgbClr val="FF0000"/>
                </a:solidFill>
              </a:rPr>
              <a:t> A cipher egy vagy több paramétere,</a:t>
            </a:r>
            <a:endParaRPr lang="hu-HU" sz="2000" u="sng" dirty="0">
              <a:solidFill>
                <a:srgbClr val="FF0000"/>
              </a:solidFill>
            </a:endParaRPr>
          </a:p>
        </p:txBody>
      </p:sp>
      <p:sp>
        <p:nvSpPr>
          <p:cNvPr id="10" name="Balra-felfelé nyíl 9"/>
          <p:cNvSpPr/>
          <p:nvPr/>
        </p:nvSpPr>
        <p:spPr>
          <a:xfrm rot="13646326">
            <a:off x="3446883" y="1481028"/>
            <a:ext cx="2035920" cy="2106981"/>
          </a:xfrm>
          <a:prstGeom prst="leftUpArrow">
            <a:avLst>
              <a:gd name="adj1" fmla="val 26960"/>
              <a:gd name="adj2" fmla="val 25000"/>
              <a:gd name="adj3" fmla="val 3377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1" name="Lekerekített téglalap 10"/>
          <p:cNvSpPr/>
          <p:nvPr/>
        </p:nvSpPr>
        <p:spPr>
          <a:xfrm>
            <a:off x="714348" y="3143248"/>
            <a:ext cx="3286148" cy="142876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Szimmetrikus titkosítás</a:t>
            </a:r>
            <a:endParaRPr lang="hu-HU" sz="28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12" name="Lekerekített téglalap 11"/>
          <p:cNvSpPr/>
          <p:nvPr/>
        </p:nvSpPr>
        <p:spPr>
          <a:xfrm>
            <a:off x="4857752" y="3071810"/>
            <a:ext cx="3643338" cy="135732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Aszimmetrikus titkosítás</a:t>
            </a:r>
            <a:endParaRPr lang="hu-HU" sz="28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0" y="0"/>
            <a:ext cx="8929718" cy="6858000"/>
          </a:xfrm>
          <a:prstGeom prst="roundRect">
            <a:avLst/>
          </a:prstGeom>
          <a:solidFill>
            <a:schemeClr val="tx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4" name="Lekerekített téglalap 13"/>
          <p:cNvSpPr/>
          <p:nvPr/>
        </p:nvSpPr>
        <p:spPr>
          <a:xfrm>
            <a:off x="2071670" y="0"/>
            <a:ext cx="5143536" cy="1000108"/>
          </a:xfrm>
          <a:prstGeom prst="roundRect">
            <a:avLst/>
          </a:prstGeom>
          <a:solidFill>
            <a:schemeClr val="tx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dirty="0" smtClean="0">
                <a:solidFill>
                  <a:srgbClr val="FFFF00"/>
                </a:solidFill>
                <a:latin typeface="Snap ITC" pitchFamily="82" charset="0"/>
              </a:rPr>
              <a:t>Titkosítási ábrák</a:t>
            </a:r>
            <a:endParaRPr lang="hu-HU" sz="3200" dirty="0">
              <a:solidFill>
                <a:srgbClr val="FFFF00"/>
              </a:solidFill>
              <a:latin typeface="Snap ITC" pitchFamily="82" charset="0"/>
            </a:endParaRPr>
          </a:p>
        </p:txBody>
      </p:sp>
      <p:sp>
        <p:nvSpPr>
          <p:cNvPr id="15" name="Lekerekített téglalap 14"/>
          <p:cNvSpPr/>
          <p:nvPr/>
        </p:nvSpPr>
        <p:spPr>
          <a:xfrm>
            <a:off x="285720" y="1214422"/>
            <a:ext cx="2071702" cy="57150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nap ITC" pitchFamily="82" charset="0"/>
              </a:rPr>
              <a:t>Alapábra:</a:t>
            </a:r>
            <a:endParaRPr lang="hu-HU" sz="2400" dirty="0">
              <a:solidFill>
                <a:schemeClr val="tx2">
                  <a:lumMod val="60000"/>
                  <a:lumOff val="40000"/>
                </a:schemeClr>
              </a:solidFill>
              <a:latin typeface="Snap ITC" pitchFamily="82" charset="0"/>
            </a:endParaRPr>
          </a:p>
        </p:txBody>
      </p:sp>
      <p:pic>
        <p:nvPicPr>
          <p:cNvPr id="17" name="Kép 16" descr="pergam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2571744"/>
            <a:ext cx="1396825" cy="1523810"/>
          </a:xfrm>
          <a:prstGeom prst="rect">
            <a:avLst/>
          </a:prstGeom>
        </p:spPr>
      </p:pic>
      <p:pic>
        <p:nvPicPr>
          <p:cNvPr id="18" name="Kép 17" descr="pergamen_szinr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571744"/>
            <a:ext cx="1524000" cy="1785950"/>
          </a:xfrm>
          <a:prstGeom prst="rect">
            <a:avLst/>
          </a:prstGeom>
        </p:spPr>
      </p:pic>
      <p:pic>
        <p:nvPicPr>
          <p:cNvPr id="20" name="Kép 19" descr="pergamen_szinr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29520" y="2500306"/>
            <a:ext cx="1524000" cy="1785950"/>
          </a:xfrm>
          <a:prstGeom prst="rect">
            <a:avLst/>
          </a:prstGeom>
        </p:spPr>
      </p:pic>
      <p:sp>
        <p:nvSpPr>
          <p:cNvPr id="22" name="Vágott nyíl jobbra 21"/>
          <p:cNvSpPr/>
          <p:nvPr/>
        </p:nvSpPr>
        <p:spPr>
          <a:xfrm>
            <a:off x="2143108" y="3000372"/>
            <a:ext cx="2071702" cy="770384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Titkosítás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23" name="Vágott nyíl jobbra 22"/>
          <p:cNvSpPr/>
          <p:nvPr/>
        </p:nvSpPr>
        <p:spPr>
          <a:xfrm>
            <a:off x="5214942" y="2928934"/>
            <a:ext cx="2428892" cy="857256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Visszafejtés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pic>
        <p:nvPicPr>
          <p:cNvPr id="24" name="Kép 23" descr="lakat_2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2285992"/>
            <a:ext cx="593406" cy="833435"/>
          </a:xfrm>
          <a:prstGeom prst="rect">
            <a:avLst/>
          </a:prstGeom>
        </p:spPr>
      </p:pic>
      <p:pic>
        <p:nvPicPr>
          <p:cNvPr id="25" name="Kép 24" descr="lak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2214554"/>
            <a:ext cx="638656" cy="857256"/>
          </a:xfrm>
          <a:prstGeom prst="rect">
            <a:avLst/>
          </a:prstGeom>
        </p:spPr>
      </p:pic>
      <p:sp>
        <p:nvSpPr>
          <p:cNvPr id="26" name="Lekerekített téglalap 25"/>
          <p:cNvSpPr/>
          <p:nvPr/>
        </p:nvSpPr>
        <p:spPr>
          <a:xfrm>
            <a:off x="-285784" y="1142984"/>
            <a:ext cx="3643338" cy="914400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Szimmetrikus titkosítás: </a:t>
            </a:r>
            <a:endParaRPr lang="hu-HU" sz="24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28" name="Lekerekített téglalap feliratnak 27"/>
          <p:cNvSpPr/>
          <p:nvPr/>
        </p:nvSpPr>
        <p:spPr>
          <a:xfrm>
            <a:off x="428596" y="4929198"/>
            <a:ext cx="2500330" cy="612648"/>
          </a:xfrm>
          <a:prstGeom prst="wedgeRoundRectCallout">
            <a:avLst>
              <a:gd name="adj1" fmla="val -20833"/>
              <a:gd name="adj2" fmla="val -121009"/>
              <a:gd name="adj3" fmla="val 16667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bg1"/>
                </a:solidFill>
              </a:rPr>
              <a:t>Titkosítandó eredeti üzenet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9" name="Lekerekített téglalap feliratnak 28"/>
          <p:cNvSpPr/>
          <p:nvPr/>
        </p:nvSpPr>
        <p:spPr>
          <a:xfrm>
            <a:off x="3857620" y="4500570"/>
            <a:ext cx="2071702" cy="612648"/>
          </a:xfrm>
          <a:prstGeom prst="wedgeRoundRectCallout">
            <a:avLst>
              <a:gd name="adj1" fmla="val -20833"/>
              <a:gd name="adj2" fmla="val -121009"/>
              <a:gd name="adj3" fmla="val 16667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bg1"/>
                </a:solidFill>
              </a:rPr>
              <a:t>Titkosított üzenet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0" name="Lekerekített téglalap feliratnak 29"/>
          <p:cNvSpPr/>
          <p:nvPr/>
        </p:nvSpPr>
        <p:spPr>
          <a:xfrm>
            <a:off x="7000892" y="4643446"/>
            <a:ext cx="1928826" cy="612648"/>
          </a:xfrm>
          <a:prstGeom prst="wedgeRoundRectCallout">
            <a:avLst>
              <a:gd name="adj1" fmla="val 22933"/>
              <a:gd name="adj2" fmla="val -81860"/>
              <a:gd name="adj3" fmla="val 16667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bg1"/>
                </a:solidFill>
              </a:rPr>
              <a:t>Eredeti üzenet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31" name="Kép 30" descr="pergamen_szinr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571876"/>
            <a:ext cx="1524000" cy="1785950"/>
          </a:xfrm>
          <a:prstGeom prst="rect">
            <a:avLst/>
          </a:prstGeom>
        </p:spPr>
      </p:pic>
      <p:sp>
        <p:nvSpPr>
          <p:cNvPr id="32" name="Vágott nyíl jobbra 31"/>
          <p:cNvSpPr/>
          <p:nvPr/>
        </p:nvSpPr>
        <p:spPr>
          <a:xfrm>
            <a:off x="2000232" y="4071942"/>
            <a:ext cx="2071702" cy="770384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Titkosítás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pic>
        <p:nvPicPr>
          <p:cNvPr id="33" name="Kép 32" descr="pergam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3714752"/>
            <a:ext cx="1396825" cy="1523810"/>
          </a:xfrm>
          <a:prstGeom prst="rect">
            <a:avLst/>
          </a:prstGeom>
        </p:spPr>
      </p:pic>
      <p:pic>
        <p:nvPicPr>
          <p:cNvPr id="34" name="Kép 33" descr="lakat_2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3286124"/>
            <a:ext cx="593406" cy="833435"/>
          </a:xfrm>
          <a:prstGeom prst="rect">
            <a:avLst/>
          </a:prstGeom>
        </p:spPr>
      </p:pic>
      <p:sp>
        <p:nvSpPr>
          <p:cNvPr id="35" name="Vágott nyíl jobbra 34"/>
          <p:cNvSpPr/>
          <p:nvPr/>
        </p:nvSpPr>
        <p:spPr>
          <a:xfrm>
            <a:off x="5214942" y="4071942"/>
            <a:ext cx="2428892" cy="857256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Visszafejtés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pic>
        <p:nvPicPr>
          <p:cNvPr id="36" name="Kép 35" descr="lak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3286124"/>
            <a:ext cx="638656" cy="857256"/>
          </a:xfrm>
          <a:prstGeom prst="rect">
            <a:avLst/>
          </a:prstGeom>
        </p:spPr>
      </p:pic>
      <p:pic>
        <p:nvPicPr>
          <p:cNvPr id="37" name="Kép 36" descr="pergamen_szinr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3643314"/>
            <a:ext cx="1524000" cy="1785950"/>
          </a:xfrm>
          <a:prstGeom prst="rect">
            <a:avLst/>
          </a:prstGeom>
        </p:spPr>
      </p:pic>
      <p:pic>
        <p:nvPicPr>
          <p:cNvPr id="39" name="Kép 38" descr="innovacios_sablon_kreaktivitas_forlong_bt_kulc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71934" y="2071678"/>
            <a:ext cx="1311806" cy="1143008"/>
          </a:xfrm>
          <a:prstGeom prst="rect">
            <a:avLst/>
          </a:prstGeom>
        </p:spPr>
      </p:pic>
      <p:sp>
        <p:nvSpPr>
          <p:cNvPr id="40" name="Kanyar felfelé 39"/>
          <p:cNvSpPr/>
          <p:nvPr/>
        </p:nvSpPr>
        <p:spPr>
          <a:xfrm rot="10800000">
            <a:off x="2857488" y="2500306"/>
            <a:ext cx="1214446" cy="660082"/>
          </a:xfrm>
          <a:prstGeom prst="bentUp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41" name="Kanyar felfelé 40"/>
          <p:cNvSpPr/>
          <p:nvPr/>
        </p:nvSpPr>
        <p:spPr>
          <a:xfrm rot="10800000" flipH="1">
            <a:off x="5429256" y="2500306"/>
            <a:ext cx="1143008" cy="731520"/>
          </a:xfrm>
          <a:prstGeom prst="bentUp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42" name="Kép 41" descr="Soul_Eater_Lo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00496" y="5429264"/>
            <a:ext cx="1219202" cy="1130810"/>
          </a:xfrm>
          <a:prstGeom prst="rect">
            <a:avLst/>
          </a:prstGeom>
        </p:spPr>
      </p:pic>
      <p:sp>
        <p:nvSpPr>
          <p:cNvPr id="43" name="Lekerekített téglalap feliratnak 42"/>
          <p:cNvSpPr/>
          <p:nvPr/>
        </p:nvSpPr>
        <p:spPr>
          <a:xfrm>
            <a:off x="714348" y="5857892"/>
            <a:ext cx="2643206" cy="1000108"/>
          </a:xfrm>
          <a:prstGeom prst="wedgeRoundRectCallout">
            <a:avLst>
              <a:gd name="adj1" fmla="val 83439"/>
              <a:gd name="adj2" fmla="val -5767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/>
              <a:t>A titkosítást és a visszafejtést ugyan azzal a kulccsal kell végezni.</a:t>
            </a:r>
            <a:endParaRPr lang="hu-HU" b="1" dirty="0"/>
          </a:p>
        </p:txBody>
      </p:sp>
      <p:sp>
        <p:nvSpPr>
          <p:cNvPr id="44" name="Lekerekített téglalap feliratnak 43"/>
          <p:cNvSpPr/>
          <p:nvPr/>
        </p:nvSpPr>
        <p:spPr>
          <a:xfrm>
            <a:off x="5572132" y="5214950"/>
            <a:ext cx="1928826" cy="612648"/>
          </a:xfrm>
          <a:prstGeom prst="wedgeRoundRectCallout">
            <a:avLst>
              <a:gd name="adj1" fmla="val -67463"/>
              <a:gd name="adj2" fmla="val 40479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Gyors, egyszerű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45" name="Lekerekített téglalap feliratnak 44"/>
          <p:cNvSpPr/>
          <p:nvPr/>
        </p:nvSpPr>
        <p:spPr>
          <a:xfrm>
            <a:off x="5643570" y="5929330"/>
            <a:ext cx="2500330" cy="928670"/>
          </a:xfrm>
          <a:prstGeom prst="wedgeRoundRectCallout">
            <a:avLst>
              <a:gd name="adj1" fmla="val -67822"/>
              <a:gd name="adj2" fmla="val -11758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Problémája, a kulcs eljuttatása a dekódoló felhasználóhoz.</a:t>
            </a:r>
            <a:endParaRPr lang="hu-HU" dirty="0"/>
          </a:p>
        </p:txBody>
      </p:sp>
      <p:sp>
        <p:nvSpPr>
          <p:cNvPr id="46" name="Lekerekített téglalap 45"/>
          <p:cNvSpPr/>
          <p:nvPr/>
        </p:nvSpPr>
        <p:spPr>
          <a:xfrm>
            <a:off x="3214678" y="1071546"/>
            <a:ext cx="5429288" cy="100013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hu-HU" sz="2000" dirty="0" smtClean="0">
                <a:solidFill>
                  <a:srgbClr val="FF0000"/>
                </a:solidFill>
                <a:latin typeface="Snap ITC" pitchFamily="82" charset="0"/>
              </a:rPr>
              <a:t>Feladata:Az adatok elrejtése a jogosulatlan személyek elöl.</a:t>
            </a:r>
            <a:endParaRPr lang="hu-HU" sz="2000" dirty="0">
              <a:solidFill>
                <a:srgbClr val="FF0000"/>
              </a:solidFill>
              <a:latin typeface="Snap ITC" pitchFamily="82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3" grpId="1" build="p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2" animBg="1"/>
      <p:bldP spid="11" grpId="0" animBg="1"/>
      <p:bldP spid="12" grpId="0" animBg="1"/>
      <p:bldP spid="13" grpId="0" animBg="1"/>
      <p:bldP spid="14" grpId="0" animBg="1"/>
      <p:bldP spid="15" grpId="0" animBg="1"/>
      <p:bldP spid="15" grpId="1" animBg="1"/>
      <p:bldP spid="22" grpId="0" animBg="1"/>
      <p:bldP spid="22" grpId="1" animBg="1"/>
      <p:bldP spid="23" grpId="0" animBg="1"/>
      <p:bldP spid="23" grpId="1" animBg="1"/>
      <p:bldP spid="26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2" grpId="0" animBg="1"/>
      <p:bldP spid="35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build="allAtOnce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ln w="57150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hu-HU" sz="5400" dirty="0" smtClean="0"/>
              <a:t>Titkosítási ábrák</a:t>
            </a:r>
            <a:endParaRPr lang="hu-HU" sz="5400" dirty="0"/>
          </a:p>
        </p:txBody>
      </p:sp>
      <p:pic>
        <p:nvPicPr>
          <p:cNvPr id="8" name="Tartalom helye 7" descr="pergamen_szinr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3214686"/>
            <a:ext cx="1428760" cy="1785950"/>
          </a:xfr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283E5-9752-43A1-9B0D-4625A48972C8}" type="datetime1">
              <a:rPr lang="hu-HU" smtClean="0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dirty="0" smtClean="0"/>
              <a:t>Internet és a hálozati szogáltatások</a:t>
            </a:r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F4D0F-E35F-4041-92DD-076183083E50}" type="slidenum">
              <a:rPr lang="hu-HU" smtClean="0"/>
              <a:pPr>
                <a:defRPr/>
              </a:pPr>
              <a:t>23</a:t>
            </a:fld>
            <a:endParaRPr lang="hu-HU" dirty="0"/>
          </a:p>
        </p:txBody>
      </p:sp>
      <p:sp>
        <p:nvSpPr>
          <p:cNvPr id="7" name="Lekerekített téglalap 6"/>
          <p:cNvSpPr/>
          <p:nvPr/>
        </p:nvSpPr>
        <p:spPr>
          <a:xfrm>
            <a:off x="0" y="1500174"/>
            <a:ext cx="3357554" cy="120015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Aszimmetrikus titkosítás:</a:t>
            </a:r>
            <a:endParaRPr lang="hu-HU" sz="24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9" name="Vágott nyíl jobbra 8"/>
          <p:cNvSpPr/>
          <p:nvPr/>
        </p:nvSpPr>
        <p:spPr>
          <a:xfrm>
            <a:off x="1643042" y="3786190"/>
            <a:ext cx="2071702" cy="770384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Titkosítás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pic>
        <p:nvPicPr>
          <p:cNvPr id="10" name="Kép 9" descr="pergame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3286124"/>
            <a:ext cx="1396825" cy="1523810"/>
          </a:xfrm>
          <a:prstGeom prst="rect">
            <a:avLst/>
          </a:prstGeom>
        </p:spPr>
      </p:pic>
      <p:sp>
        <p:nvSpPr>
          <p:cNvPr id="11" name="Vágott nyíl jobbra 10"/>
          <p:cNvSpPr/>
          <p:nvPr/>
        </p:nvSpPr>
        <p:spPr>
          <a:xfrm>
            <a:off x="4929190" y="3786190"/>
            <a:ext cx="2428892" cy="857256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Visszafejtés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pic>
        <p:nvPicPr>
          <p:cNvPr id="12" name="Tartalom helye 7" descr="pergamen_szin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358082" y="3214686"/>
            <a:ext cx="142876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Kép 12" descr="lakat_25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8860" y="3071810"/>
            <a:ext cx="561973" cy="789288"/>
          </a:xfrm>
          <a:prstGeom prst="rect">
            <a:avLst/>
          </a:prstGeom>
        </p:spPr>
      </p:pic>
      <p:pic>
        <p:nvPicPr>
          <p:cNvPr id="14" name="Kép 13" descr="lak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4500570"/>
            <a:ext cx="633205" cy="849940"/>
          </a:xfrm>
          <a:prstGeom prst="rect">
            <a:avLst/>
          </a:prstGeom>
        </p:spPr>
      </p:pic>
      <p:pic>
        <p:nvPicPr>
          <p:cNvPr id="16" name="Kép 15" descr="kulc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5984" y="5286388"/>
            <a:ext cx="703350" cy="916291"/>
          </a:xfrm>
          <a:prstGeom prst="rect">
            <a:avLst/>
          </a:prstGeom>
        </p:spPr>
      </p:pic>
      <p:pic>
        <p:nvPicPr>
          <p:cNvPr id="18" name="Kép 17" descr="innovacios_sablon_kreaktivitas_forlong_bt_kulc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57818" y="2071678"/>
            <a:ext cx="1161595" cy="797810"/>
          </a:xfrm>
          <a:prstGeom prst="rect">
            <a:avLst/>
          </a:prstGeom>
        </p:spPr>
      </p:pic>
      <p:sp>
        <p:nvSpPr>
          <p:cNvPr id="19" name="Lekerekített téglalap 18"/>
          <p:cNvSpPr/>
          <p:nvPr/>
        </p:nvSpPr>
        <p:spPr>
          <a:xfrm>
            <a:off x="1643042" y="6215082"/>
            <a:ext cx="1785950" cy="642918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Nyilvános kulcs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20" name="Felfelé nyíl 19"/>
          <p:cNvSpPr/>
          <p:nvPr/>
        </p:nvSpPr>
        <p:spPr>
          <a:xfrm>
            <a:off x="2357422" y="4429132"/>
            <a:ext cx="484632" cy="785818"/>
          </a:xfrm>
          <a:prstGeom prst="up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1" name="Lekerekített téglalap 20"/>
          <p:cNvSpPr/>
          <p:nvPr/>
        </p:nvSpPr>
        <p:spPr>
          <a:xfrm>
            <a:off x="5143504" y="1571612"/>
            <a:ext cx="1643074" cy="42862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Privát kulcs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22" name="Lefelé nyíl 21"/>
          <p:cNvSpPr/>
          <p:nvPr/>
        </p:nvSpPr>
        <p:spPr>
          <a:xfrm>
            <a:off x="5715008" y="2928934"/>
            <a:ext cx="484632" cy="100013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3" name="Lekerekített téglalap feliratnak 22"/>
          <p:cNvSpPr/>
          <p:nvPr/>
        </p:nvSpPr>
        <p:spPr>
          <a:xfrm>
            <a:off x="5429256" y="5357826"/>
            <a:ext cx="2286016" cy="1500174"/>
          </a:xfrm>
          <a:prstGeom prst="wedgeRoundRectCallout">
            <a:avLst>
              <a:gd name="adj1" fmla="val 54642"/>
              <a:gd name="adj2" fmla="val -19070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/>
              <a:t>Az előző módszerrel ellentétben itt összetartozó  kulcspárt használnak.</a:t>
            </a:r>
            <a:endParaRPr lang="hu-HU" b="1" dirty="0"/>
          </a:p>
        </p:txBody>
      </p:sp>
      <p:sp>
        <p:nvSpPr>
          <p:cNvPr id="24" name="Lekerekített téglalap feliratnak 23"/>
          <p:cNvSpPr/>
          <p:nvPr/>
        </p:nvSpPr>
        <p:spPr>
          <a:xfrm>
            <a:off x="0" y="5143512"/>
            <a:ext cx="1928794" cy="1714488"/>
          </a:xfrm>
          <a:prstGeom prst="wedgeRoundRectCallout">
            <a:avLst>
              <a:gd name="adj1" fmla="val 56297"/>
              <a:gd name="adj2" fmla="val 13558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De a nyilvános kulcsból  nem állítható elő a privát kulcs, vagy csak nagyon nehezen.</a:t>
            </a:r>
            <a:endParaRPr lang="hu-HU" dirty="0"/>
          </a:p>
        </p:txBody>
      </p:sp>
      <p:sp>
        <p:nvSpPr>
          <p:cNvPr id="25" name="Lekerekített téglalap feliratnak 24"/>
          <p:cNvSpPr/>
          <p:nvPr/>
        </p:nvSpPr>
        <p:spPr>
          <a:xfrm>
            <a:off x="6858016" y="1714488"/>
            <a:ext cx="2071702" cy="1214422"/>
          </a:xfrm>
          <a:prstGeom prst="wedgeRoundRectCallout">
            <a:avLst>
              <a:gd name="adj1" fmla="val -61403"/>
              <a:gd name="adj2" fmla="val -2756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  <a:latin typeface="+mj-lt"/>
              </a:rPr>
              <a:t>A privát kulcsból előállítható a nyilvános kulcs.</a:t>
            </a:r>
            <a:endParaRPr lang="hu-HU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Lekerekített téglalap feliratnak 25"/>
          <p:cNvSpPr/>
          <p:nvPr/>
        </p:nvSpPr>
        <p:spPr>
          <a:xfrm>
            <a:off x="5429256" y="5429264"/>
            <a:ext cx="2286016" cy="1428736"/>
          </a:xfrm>
          <a:prstGeom prst="wedgeRoundRectCallout">
            <a:avLst>
              <a:gd name="adj1" fmla="val 58500"/>
              <a:gd name="adj2" fmla="val -15367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Ez lehet, hogy biztonságos, de sokkal lassabb, mint a szimmetrikus titkosítás.</a:t>
            </a:r>
            <a:endParaRPr lang="hu-HU" dirty="0"/>
          </a:p>
        </p:txBody>
      </p:sp>
      <p:sp>
        <p:nvSpPr>
          <p:cNvPr id="27" name="Lekerekített téglalap 26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arenR"/>
            </a:pPr>
            <a:r>
              <a:rPr lang="hu-HU" sz="2400" dirty="0" smtClean="0">
                <a:solidFill>
                  <a:schemeClr val="tx2">
                    <a:lumMod val="75000"/>
                  </a:schemeClr>
                </a:solidFill>
                <a:latin typeface="Snap ITC" pitchFamily="82" charset="0"/>
              </a:rPr>
              <a:t>Egy nyilvánosan elérhető, megbízható forrásból , magától a címzettől, vagy a kulcsszerverről megszerezzük a címzett nyilvános kulcsát.</a:t>
            </a:r>
          </a:p>
          <a:p>
            <a:pPr marL="342900" indent="-342900">
              <a:buFont typeface="+mj-lt"/>
              <a:buAutoNum type="arabicParenR"/>
            </a:pPr>
            <a:r>
              <a:rPr lang="hu-HU" sz="2400" dirty="0" smtClean="0">
                <a:solidFill>
                  <a:schemeClr val="tx2">
                    <a:lumMod val="75000"/>
                  </a:schemeClr>
                </a:solidFill>
                <a:latin typeface="Snap ITC" pitchFamily="82" charset="0"/>
              </a:rPr>
              <a:t>Az üzenetet kódoljuk ezzel a kulccsal, majd elküldjük. A kódolt üzenetet csak a címzett privát kulcsával  lehet megnyitni.</a:t>
            </a:r>
          </a:p>
          <a:p>
            <a:pPr marL="342900" indent="-342900">
              <a:buFont typeface="+mj-lt"/>
              <a:buAutoNum type="arabicParenR"/>
            </a:pPr>
            <a:r>
              <a:rPr lang="hu-HU" sz="2400" dirty="0" smtClean="0">
                <a:solidFill>
                  <a:schemeClr val="tx2">
                    <a:lumMod val="75000"/>
                  </a:schemeClr>
                </a:solidFill>
                <a:latin typeface="Snap ITC" pitchFamily="82" charset="0"/>
              </a:rPr>
              <a:t>A címzett a privát kulcsával vissza fejti , és megkapja az eredeti titkosíttatlan üzenetet. </a:t>
            </a:r>
            <a:endParaRPr lang="hu-HU" sz="2400" dirty="0">
              <a:solidFill>
                <a:schemeClr val="tx2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28" name="Lekerekített téglalap 27"/>
          <p:cNvSpPr/>
          <p:nvPr/>
        </p:nvSpPr>
        <p:spPr>
          <a:xfrm>
            <a:off x="500034" y="0"/>
            <a:ext cx="8001056" cy="12858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800" dirty="0" smtClean="0">
                <a:solidFill>
                  <a:schemeClr val="tx1"/>
                </a:solidFill>
                <a:latin typeface="Snap ITC" pitchFamily="82" charset="0"/>
              </a:rPr>
              <a:t>Az aszimmetrikus titkosítás lépései</a:t>
            </a:r>
            <a:endParaRPr lang="hu-HU" sz="48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29" name="Lekerekített téglalap 28"/>
          <p:cNvSpPr/>
          <p:nvPr/>
        </p:nvSpPr>
        <p:spPr>
          <a:xfrm>
            <a:off x="785786" y="0"/>
            <a:ext cx="7715304" cy="13572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1" name="Lekerekített téglalap 30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rgbClr val="FFFF00"/>
                </a:solidFill>
                <a:latin typeface="Snap ITC" pitchFamily="82" charset="0"/>
              </a:rPr>
              <a:t>A kettő kombinációját szokták használni:</a:t>
            </a:r>
          </a:p>
          <a:p>
            <a:pPr marL="1798638" indent="-639763">
              <a:buFont typeface="+mj-lt"/>
              <a:buAutoNum type="arabicPeriod"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 szimmetrikus kulcs cseréjére használt csatornát aszimmetrikus titkosítással védik a kulcs csere idejéig.</a:t>
            </a:r>
          </a:p>
          <a:p>
            <a:pPr marL="1798638" indent="-639763">
              <a:buFont typeface="+mj-lt"/>
              <a:buAutoNum type="arabicPeriod"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Aztán átváltanak a jóval gyorsabb szimmetrikus titkosításra.</a:t>
            </a:r>
          </a:p>
          <a:p>
            <a:pPr marL="1798638" indent="-639763">
              <a:buFont typeface="Wingdings" pitchFamily="2" charset="2"/>
              <a:buChar char="Ø"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 legtöbb ma használt kommunikációs protokoll ezt használja.(SSL, SSH)</a:t>
            </a:r>
            <a:endParaRPr lang="hu-HU" sz="2000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30" name="Lekerekített téglalap 29"/>
          <p:cNvSpPr/>
          <p:nvPr/>
        </p:nvSpPr>
        <p:spPr>
          <a:xfrm>
            <a:off x="1071538" y="0"/>
            <a:ext cx="6858048" cy="128586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800" dirty="0" smtClean="0">
                <a:solidFill>
                  <a:schemeClr val="tx2">
                    <a:lumMod val="75000"/>
                  </a:schemeClr>
                </a:solidFill>
                <a:latin typeface="Snap ITC" pitchFamily="82" charset="0"/>
              </a:rPr>
              <a:t>Használt módszer</a:t>
            </a:r>
            <a:endParaRPr lang="hu-HU" sz="4800" dirty="0">
              <a:solidFill>
                <a:schemeClr val="tx2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32" name="Lekerekített téglalap feliratnak 31"/>
          <p:cNvSpPr/>
          <p:nvPr/>
        </p:nvSpPr>
        <p:spPr>
          <a:xfrm>
            <a:off x="2714612" y="4929198"/>
            <a:ext cx="3143272" cy="1928802"/>
          </a:xfrm>
          <a:prstGeom prst="wedgeRoundRectCallout">
            <a:avLst>
              <a:gd name="adj1" fmla="val 94561"/>
              <a:gd name="adj2" fmla="val 4787"/>
              <a:gd name="adj3" fmla="val 166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bg1"/>
                </a:solidFill>
              </a:rPr>
              <a:t>Mi is az a protokoll? </a:t>
            </a:r>
          </a:p>
          <a:p>
            <a:pPr algn="ctr"/>
            <a:r>
              <a:rPr lang="hu-HU" sz="2400" b="1" dirty="0" smtClean="0">
                <a:solidFill>
                  <a:schemeClr val="bg1"/>
                </a:solidFill>
              </a:rPr>
              <a:t>Milyen fajtáiról tanultunk ma?</a:t>
            </a:r>
            <a:endParaRPr lang="hu-HU" sz="2400" b="1" dirty="0">
              <a:solidFill>
                <a:schemeClr val="bg1"/>
              </a:solidFill>
            </a:endParaRPr>
          </a:p>
        </p:txBody>
      </p:sp>
      <p:pic>
        <p:nvPicPr>
          <p:cNvPr id="33" name="Kép 32" descr="Soul_Eater_Logo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43768" y="5143512"/>
            <a:ext cx="1219202" cy="1130810"/>
          </a:xfrm>
          <a:prstGeom prst="rect">
            <a:avLst/>
          </a:prstGeom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49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52" dur="2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6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55" dur="2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9" grpId="0" animBg="1"/>
      <p:bldP spid="11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3" grpId="1" animBg="1"/>
      <p:bldP spid="24" grpId="0" animBg="1"/>
      <p:bldP spid="25" grpId="0" animBg="1"/>
      <p:bldP spid="26" grpId="0" animBg="1"/>
      <p:bldP spid="27" grpId="0" build="p" animBg="1"/>
      <p:bldP spid="27" grpId="1" uiExpand="1" build="allAtOnce"/>
      <p:bldP spid="28" grpId="0"/>
      <p:bldP spid="31" grpId="0" build="p" animBg="1"/>
      <p:bldP spid="30" grpId="0" animBg="1"/>
      <p:bldP spid="3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Információ megosztásának előnyei/hátrányai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u-HU" dirty="0" smtClean="0">
                <a:solidFill>
                  <a:srgbClr val="92D050"/>
                </a:solidFill>
              </a:rPr>
              <a:t>Előnyei:</a:t>
            </a:r>
          </a:p>
          <a:p>
            <a:pPr marL="2865438" indent="-625475">
              <a:buFont typeface="Wingdings" pitchFamily="2" charset="2"/>
              <a:buChar char="Ø"/>
            </a:pPr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</a:rPr>
              <a:t>Gyors</a:t>
            </a:r>
          </a:p>
          <a:p>
            <a:pPr marL="2865438" indent="-625475">
              <a:buFont typeface="Wingdings" pitchFamily="2" charset="2"/>
              <a:buChar char="Ø"/>
            </a:pPr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</a:rPr>
              <a:t>Egyszerű</a:t>
            </a:r>
          </a:p>
          <a:p>
            <a:pPr marL="2865438" indent="-625475">
              <a:buFont typeface="Wingdings" pitchFamily="2" charset="2"/>
              <a:buChar char="Ø"/>
            </a:pPr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</a:rPr>
              <a:t>Stb…Ezzel már foglalkoztunk az előzőekben.</a:t>
            </a:r>
            <a:endParaRPr lang="hu-HU" sz="2400" dirty="0" smtClean="0">
              <a:solidFill>
                <a:srgbClr val="92D050"/>
              </a:solidFill>
            </a:endParaRPr>
          </a:p>
          <a:p>
            <a:pPr marL="2865438" indent="-2865438">
              <a:buNone/>
            </a:pPr>
            <a:r>
              <a:rPr lang="hu-HU" dirty="0" smtClean="0">
                <a:solidFill>
                  <a:srgbClr val="92D050"/>
                </a:solidFill>
              </a:rPr>
              <a:t>Hátrányai:</a:t>
            </a:r>
          </a:p>
          <a:p>
            <a:pPr marL="2865438" indent="-625475">
              <a:buFont typeface="Wingdings" pitchFamily="2" charset="2"/>
              <a:buChar char="Ø"/>
            </a:pPr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</a:rPr>
              <a:t>Más is látja….</a:t>
            </a:r>
          </a:p>
          <a:p>
            <a:pPr marL="2865438" indent="-625475">
              <a:buFont typeface="Wingdings" pitchFamily="2" charset="2"/>
              <a:buChar char="Ø"/>
            </a:pPr>
            <a:r>
              <a:rPr lang="hu-HU" sz="2400" dirty="0" smtClean="0">
                <a:solidFill>
                  <a:schemeClr val="accent6">
                    <a:lumMod val="75000"/>
                  </a:schemeClr>
                </a:solidFill>
              </a:rPr>
              <a:t>Felhasználják…</a:t>
            </a:r>
          </a:p>
          <a:p>
            <a:pPr marL="0" indent="0">
              <a:buNone/>
            </a:pPr>
            <a:r>
              <a:rPr lang="hu-H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És amiről még nem beszéltem: </a:t>
            </a:r>
          </a:p>
          <a:p>
            <a:pPr marL="2865438" indent="-625475">
              <a:buNone/>
            </a:pPr>
            <a:endParaRPr lang="hu-HU" sz="2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283E5-9752-43A1-9B0D-4625A48972C8}" type="datetime1">
              <a:rPr lang="hu-HU" smtClean="0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dirty="0" smtClean="0"/>
              <a:t>Internet és a hálozati szogáltatások</a:t>
            </a:r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F4D0F-E35F-4041-92DD-076183083E50}" type="slidenum">
              <a:rPr lang="hu-HU" smtClean="0"/>
              <a:pPr>
                <a:defRPr/>
              </a:pPr>
              <a:t>24</a:t>
            </a:fld>
            <a:endParaRPr lang="hu-HU" dirty="0"/>
          </a:p>
        </p:txBody>
      </p:sp>
      <p:sp>
        <p:nvSpPr>
          <p:cNvPr id="7" name="Lekerekített téglalap feliratnak 6"/>
          <p:cNvSpPr/>
          <p:nvPr/>
        </p:nvSpPr>
        <p:spPr>
          <a:xfrm>
            <a:off x="5508104" y="5786430"/>
            <a:ext cx="1500198" cy="1071570"/>
          </a:xfrm>
          <a:prstGeom prst="wedgeRoundRectCallout">
            <a:avLst>
              <a:gd name="adj1" fmla="val 97786"/>
              <a:gd name="adj2" fmla="val -32038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b="1" dirty="0" smtClean="0">
                <a:solidFill>
                  <a:schemeClr val="bg1"/>
                </a:solidFill>
              </a:rPr>
              <a:t>Soroljatok fel néhány tanult hátrányt!</a:t>
            </a:r>
            <a:endParaRPr lang="hu-HU" b="1" dirty="0">
              <a:solidFill>
                <a:schemeClr val="bg1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hu-HU" sz="2400" dirty="0" smtClean="0">
                <a:solidFill>
                  <a:schemeClr val="tx1"/>
                </a:solidFill>
                <a:latin typeface="Snap ITC" pitchFamily="82" charset="0"/>
              </a:rPr>
              <a:t>A vírus legtöbbször a net által fertőzi meg a számítógépet.</a:t>
            </a:r>
          </a:p>
          <a:p>
            <a:pPr>
              <a:buFont typeface="Wingdings" pitchFamily="2" charset="2"/>
              <a:buChar char="Ø"/>
            </a:pPr>
            <a:r>
              <a:rPr lang="hu-HU" sz="2400" dirty="0" smtClean="0">
                <a:solidFill>
                  <a:schemeClr val="tx1"/>
                </a:solidFill>
                <a:latin typeface="Snap ITC" pitchFamily="82" charset="0"/>
              </a:rPr>
              <a:t>Akár levelek, oldalak megnyitásával vírus kerülhet a gépre.</a:t>
            </a:r>
          </a:p>
          <a:p>
            <a:pPr>
              <a:buFont typeface="Wingdings" pitchFamily="2" charset="2"/>
              <a:buChar char="Ø"/>
            </a:pPr>
            <a:r>
              <a:rPr lang="hu-HU" sz="2400" dirty="0" smtClean="0">
                <a:solidFill>
                  <a:schemeClr val="tx1"/>
                </a:solidFill>
                <a:latin typeface="Snap ITC" pitchFamily="82" charset="0"/>
              </a:rPr>
              <a:t>A vírus készítők folyamatosan fejlesztik vírusaikat, hogy a </a:t>
            </a:r>
            <a:r>
              <a:rPr lang="hu-HU" sz="2400" dirty="0" smtClean="0">
                <a:solidFill>
                  <a:srgbClr val="FF0000"/>
                </a:solidFill>
                <a:latin typeface="Snap ITC" pitchFamily="82" charset="0"/>
              </a:rPr>
              <a:t>Tűzfalon* </a:t>
            </a:r>
            <a:r>
              <a:rPr lang="hu-HU" sz="2400" dirty="0" smtClean="0">
                <a:solidFill>
                  <a:schemeClr val="tx1"/>
                </a:solidFill>
                <a:latin typeface="Snap ITC" pitchFamily="82" charset="0"/>
              </a:rPr>
              <a:t>áttudjon jutni remek művük.</a:t>
            </a:r>
          </a:p>
          <a:p>
            <a:pPr>
              <a:buFont typeface="Wingdings" pitchFamily="2" charset="2"/>
              <a:buChar char="Ø"/>
            </a:pPr>
            <a:r>
              <a:rPr lang="hu-HU" sz="2400" dirty="0" smtClean="0">
                <a:solidFill>
                  <a:srgbClr val="FF0000"/>
                </a:solidFill>
                <a:latin typeface="Snap ITC" pitchFamily="82" charset="0"/>
              </a:rPr>
              <a:t>*TŰZFal: Biztonsági rendszer, amelyet szamítógép, vagy belső hálózatok illetéktelen hozzáférésének megelőzésére terveztek.</a:t>
            </a:r>
          </a:p>
          <a:p>
            <a:endParaRPr lang="hu-HU" sz="20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9" name="Lekerekített téglalap 8"/>
          <p:cNvSpPr/>
          <p:nvPr/>
        </p:nvSpPr>
        <p:spPr>
          <a:xfrm>
            <a:off x="1428728" y="0"/>
            <a:ext cx="6357982" cy="1340768"/>
          </a:xfrm>
          <a:prstGeom prst="round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5400" dirty="0" smtClean="0">
                <a:solidFill>
                  <a:schemeClr val="tx1"/>
                </a:solidFill>
                <a:latin typeface="Snap ITC" pitchFamily="82" charset="0"/>
              </a:rPr>
              <a:t>Vírusok</a:t>
            </a:r>
            <a:endParaRPr lang="hu-HU" sz="54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10" name="Balra-felfelé nyíl 9"/>
          <p:cNvSpPr/>
          <p:nvPr/>
        </p:nvSpPr>
        <p:spPr>
          <a:xfrm rot="13659647">
            <a:off x="3638575" y="1723662"/>
            <a:ext cx="1754856" cy="1728761"/>
          </a:xfrm>
          <a:prstGeom prst="leftUpArrow">
            <a:avLst/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FFFF00"/>
              </a:solidFill>
            </a:endParaRPr>
          </a:p>
        </p:txBody>
      </p:sp>
      <p:sp>
        <p:nvSpPr>
          <p:cNvPr id="11" name="Lekerekített téglalap 10"/>
          <p:cNvSpPr/>
          <p:nvPr/>
        </p:nvSpPr>
        <p:spPr>
          <a:xfrm>
            <a:off x="214282" y="3000372"/>
            <a:ext cx="4572000" cy="3857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000" dirty="0" smtClean="0">
                <a:solidFill>
                  <a:srgbClr val="FFFF00"/>
                </a:solidFill>
                <a:latin typeface="Snap ITC" pitchFamily="82" charset="0"/>
              </a:rPr>
              <a:t>Féreg vírusok</a:t>
            </a:r>
            <a:r>
              <a:rPr lang="hu-HU" dirty="0" smtClean="0">
                <a:solidFill>
                  <a:srgbClr val="FFFF00"/>
                </a:solidFill>
                <a:latin typeface="Snap ITC" pitchFamily="82" charset="0"/>
              </a:rPr>
              <a:t>: </a:t>
            </a:r>
            <a:r>
              <a:rPr lang="hu-HU" dirty="0" smtClean="0">
                <a:solidFill>
                  <a:schemeClr val="tx1"/>
                </a:solidFill>
                <a:latin typeface="Snap ITC" pitchFamily="82" charset="0"/>
              </a:rPr>
              <a:t>A vírusok alosztályába tartozik. A féreg általában a felhasználók közreműködése nélkül terjed, és teljes (lehetőleg, módosított) másolatokat terjeszt magáról a hálózaton át. A féreg felemésztheti a memóriát és a sávszélességet, ami miatt a számítógép a továbbiakban nem tud válaszolni.</a:t>
            </a:r>
            <a:endParaRPr lang="hu-HU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13" name="Lekerekített téglalap 12"/>
          <p:cNvSpPr/>
          <p:nvPr/>
        </p:nvSpPr>
        <p:spPr>
          <a:xfrm>
            <a:off x="5214942" y="3357562"/>
            <a:ext cx="3929058" cy="35004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rgbClr val="FFFF00"/>
                </a:solidFill>
                <a:latin typeface="Snap ITC" pitchFamily="82" charset="0"/>
              </a:rPr>
              <a:t>Trójai faló: </a:t>
            </a:r>
            <a:r>
              <a:rPr lang="hu-HU" dirty="0" smtClean="0">
                <a:solidFill>
                  <a:schemeClr val="tx1"/>
                </a:solidFill>
                <a:latin typeface="Snap ITC" pitchFamily="82" charset="0"/>
              </a:rPr>
              <a:t>Olyan számítógépes program, amely hasznosnak tűnik, de valójában kártékony. A trójai falovak úgy terjednek, hogyha a rászedett felhasználók megnyitják a programot, mert azt gondolják, hogy hivatalos forrásból származik.</a:t>
            </a:r>
            <a:endParaRPr lang="hu-HU" dirty="0">
              <a:solidFill>
                <a:schemeClr val="tx1"/>
              </a:solidFill>
              <a:latin typeface="Snap ITC" pitchFamily="82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7" grpId="0" animBg="1"/>
      <p:bldP spid="7" grpId="1" animBg="1"/>
      <p:bldP spid="8" grpId="0" build="p" animBg="1"/>
      <p:bldP spid="9" grpId="0" animBg="1"/>
      <p:bldP spid="10" grpId="0" animBg="1"/>
      <p:bldP spid="11" grpId="0" build="p"/>
      <p:bldP spid="1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Ismétlési feladatok…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u-HU" sz="2400" dirty="0" smtClean="0"/>
              <a:t>A következő érdekes képek egy-egy ma felmerült  dologhoz fognak kötődni. Melyik témánál merülhettek volna fel a  képek?</a:t>
            </a:r>
            <a:endParaRPr lang="hu-HU" sz="2400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283E5-9752-43A1-9B0D-4625A48972C8}" type="datetime1">
              <a:rPr lang="hu-HU" smtClean="0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dirty="0" smtClean="0"/>
              <a:t>Internet és a hálozati szogáltatások</a:t>
            </a:r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F4D0F-E35F-4041-92DD-076183083E50}" type="slidenum">
              <a:rPr lang="hu-HU" smtClean="0"/>
              <a:pPr>
                <a:defRPr/>
              </a:pPr>
              <a:t>25</a:t>
            </a:fld>
            <a:endParaRPr lang="hu-HU" dirty="0"/>
          </a:p>
        </p:txBody>
      </p:sp>
      <p:pic>
        <p:nvPicPr>
          <p:cNvPr id="7" name="Kép 6" descr="untitl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obbanás 1 9"/>
          <p:cNvSpPr/>
          <p:nvPr/>
        </p:nvSpPr>
        <p:spPr>
          <a:xfrm>
            <a:off x="6215074" y="5286388"/>
            <a:ext cx="2928926" cy="1571612"/>
          </a:xfrm>
          <a:prstGeom prst="irregularSeal1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 smtClean="0">
                <a:solidFill>
                  <a:schemeClr val="bg1"/>
                </a:solidFill>
              </a:rPr>
              <a:t>Keresés</a:t>
            </a:r>
            <a:endParaRPr lang="hu-HU" sz="2800" b="1" dirty="0">
              <a:solidFill>
                <a:schemeClr val="bg1"/>
              </a:solidFill>
            </a:endParaRPr>
          </a:p>
        </p:txBody>
      </p:sp>
      <p:pic>
        <p:nvPicPr>
          <p:cNvPr id="11" name="Kép 10" descr="computer-doki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12" name="Robbanás 1 11"/>
          <p:cNvSpPr/>
          <p:nvPr/>
        </p:nvSpPr>
        <p:spPr>
          <a:xfrm>
            <a:off x="6429388" y="5357826"/>
            <a:ext cx="2714612" cy="1500174"/>
          </a:xfrm>
          <a:prstGeom prst="irregularSeal1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bg1"/>
                </a:solidFill>
              </a:rPr>
              <a:t>Vírusok</a:t>
            </a:r>
            <a:endParaRPr lang="hu-HU" sz="2400" b="1" dirty="0">
              <a:solidFill>
                <a:schemeClr val="bg1"/>
              </a:solidFill>
            </a:endParaRPr>
          </a:p>
        </p:txBody>
      </p:sp>
      <p:pic>
        <p:nvPicPr>
          <p:cNvPr id="13" name="Kép 12" descr="maki_kulcs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Robbanás 1 13"/>
          <p:cNvSpPr/>
          <p:nvPr/>
        </p:nvSpPr>
        <p:spPr>
          <a:xfrm>
            <a:off x="5072066" y="5072074"/>
            <a:ext cx="2643206" cy="1557342"/>
          </a:xfrm>
          <a:prstGeom prst="irregularSeal1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bg1"/>
                </a:solidFill>
              </a:rPr>
              <a:t>Titkosítás</a:t>
            </a:r>
            <a:endParaRPr lang="hu-HU" sz="2400" b="1" dirty="0">
              <a:solidFill>
                <a:schemeClr val="bg1"/>
              </a:solidFill>
            </a:endParaRPr>
          </a:p>
        </p:txBody>
      </p:sp>
      <p:pic>
        <p:nvPicPr>
          <p:cNvPr id="15" name="Kép 14" descr="e-mai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Robbanás 1 15"/>
          <p:cNvSpPr/>
          <p:nvPr/>
        </p:nvSpPr>
        <p:spPr>
          <a:xfrm>
            <a:off x="6072198" y="5214950"/>
            <a:ext cx="2857520" cy="1643050"/>
          </a:xfrm>
          <a:prstGeom prst="irregularSeal1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>
                <a:solidFill>
                  <a:schemeClr val="bg1"/>
                </a:solidFill>
              </a:rPr>
              <a:t>Internetes levelezés</a:t>
            </a:r>
            <a:endParaRPr lang="hu-HU" sz="2000" b="1" dirty="0">
              <a:solidFill>
                <a:schemeClr val="bg1"/>
              </a:solidFill>
            </a:endParaRPr>
          </a:p>
        </p:txBody>
      </p:sp>
      <p:pic>
        <p:nvPicPr>
          <p:cNvPr id="17" name="Kép 16" descr="kep-of-the-nap-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Robbanás 1 17"/>
          <p:cNvSpPr/>
          <p:nvPr/>
        </p:nvSpPr>
        <p:spPr>
          <a:xfrm>
            <a:off x="6286512" y="4786322"/>
            <a:ext cx="2857488" cy="207167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bg1"/>
                </a:solidFill>
              </a:rPr>
              <a:t>K</a:t>
            </a:r>
            <a:r>
              <a:rPr lang="hu-HU" sz="2800" b="1" dirty="0" smtClean="0">
                <a:solidFill>
                  <a:schemeClr val="bg1"/>
                </a:solidFill>
              </a:rPr>
              <a:t>épek</a:t>
            </a:r>
            <a:endParaRPr lang="hu-HU" sz="2800" b="1" dirty="0">
              <a:solidFill>
                <a:schemeClr val="bg1"/>
              </a:solidFill>
            </a:endParaRPr>
          </a:p>
        </p:txBody>
      </p:sp>
      <p:sp>
        <p:nvSpPr>
          <p:cNvPr id="22" name="Lekerekített téglalap 21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9" name="Lekerekített téglalap feliratnak 18"/>
          <p:cNvSpPr/>
          <p:nvPr/>
        </p:nvSpPr>
        <p:spPr>
          <a:xfrm>
            <a:off x="5072066" y="0"/>
            <a:ext cx="2071702" cy="857232"/>
          </a:xfrm>
          <a:prstGeom prst="wedgeRoundRectCallout">
            <a:avLst>
              <a:gd name="adj1" fmla="val 88079"/>
              <a:gd name="adj2" fmla="val 1547"/>
              <a:gd name="adj3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bg1"/>
                </a:solidFill>
              </a:rPr>
              <a:t>És az utolsó kép…</a:t>
            </a:r>
            <a:endParaRPr lang="hu-HU" sz="2400" b="1" dirty="0">
              <a:solidFill>
                <a:schemeClr val="bg1"/>
              </a:solidFill>
            </a:endParaRPr>
          </a:p>
        </p:txBody>
      </p:sp>
      <p:pic>
        <p:nvPicPr>
          <p:cNvPr id="20" name="Kép 19" descr="Soul_Eater_Logo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924798" y="0"/>
            <a:ext cx="1219202" cy="1130810"/>
          </a:xfrm>
          <a:prstGeom prst="rect">
            <a:avLst/>
          </a:prstGeom>
        </p:spPr>
      </p:pic>
      <p:pic>
        <p:nvPicPr>
          <p:cNvPr id="23" name="Kép 22" descr="1377_boron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72000" y="1928802"/>
            <a:ext cx="2738430" cy="2642585"/>
          </a:xfrm>
          <a:prstGeom prst="rect">
            <a:avLst/>
          </a:prstGeom>
        </p:spPr>
      </p:pic>
      <p:sp>
        <p:nvSpPr>
          <p:cNvPr id="24" name="Lekerekített téglalap 23"/>
          <p:cNvSpPr/>
          <p:nvPr/>
        </p:nvSpPr>
        <p:spPr>
          <a:xfrm>
            <a:off x="0" y="2214554"/>
            <a:ext cx="2786082" cy="235745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6600" dirty="0" smtClean="0">
                <a:solidFill>
                  <a:schemeClr val="tx1"/>
                </a:solidFill>
                <a:latin typeface="Snap ITC" pitchFamily="82" charset="0"/>
              </a:rPr>
              <a:t>Adat</a:t>
            </a:r>
            <a:endParaRPr lang="hu-HU" sz="66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25" name="Pluszjel 24"/>
          <p:cNvSpPr/>
          <p:nvPr/>
        </p:nvSpPr>
        <p:spPr>
          <a:xfrm>
            <a:off x="3000364" y="2643182"/>
            <a:ext cx="1643074" cy="1571636"/>
          </a:xfrm>
          <a:prstGeom prst="mathPlus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6" name="Egyenlő 25"/>
          <p:cNvSpPr/>
          <p:nvPr/>
        </p:nvSpPr>
        <p:spPr>
          <a:xfrm>
            <a:off x="7429520" y="3000372"/>
            <a:ext cx="914400" cy="914400"/>
          </a:xfrm>
          <a:prstGeom prst="mathEqual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27" name="Lekerekített téglalap 26"/>
          <p:cNvSpPr/>
          <p:nvPr/>
        </p:nvSpPr>
        <p:spPr>
          <a:xfrm>
            <a:off x="8358214" y="2000240"/>
            <a:ext cx="785786" cy="28575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96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28" name="Robbanás 1 27"/>
          <p:cNvSpPr/>
          <p:nvPr/>
        </p:nvSpPr>
        <p:spPr>
          <a:xfrm>
            <a:off x="3000364" y="4572008"/>
            <a:ext cx="3357586" cy="2285992"/>
          </a:xfrm>
          <a:prstGeom prst="irregularSeal1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bg1"/>
                </a:solidFill>
              </a:rPr>
              <a:t>Adattárolás</a:t>
            </a:r>
            <a:endParaRPr lang="hu-H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2" grpId="0" animBg="1"/>
      <p:bldP spid="14" grpId="0" animBg="1"/>
      <p:bldP spid="16" grpId="0" animBg="1"/>
      <p:bldP spid="18" grpId="0" animBg="1"/>
      <p:bldP spid="22" grpId="0" animBg="1"/>
      <p:bldP spid="19" grpId="0" animBg="1"/>
      <p:bldP spid="24" grpId="0" animBg="1"/>
      <p:bldP spid="25" grpId="0" animBg="1"/>
      <p:bldP spid="26" grpId="0" animBg="1"/>
      <p:bldP spid="27" grpId="0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7" name="Tartalom helye 6" descr="Yoda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6283E5-9752-43A1-9B0D-4625A48972C8}" type="datetime1">
              <a:rPr lang="hu-HU" smtClean="0"/>
              <a:pPr>
                <a:defRPr/>
              </a:pPr>
              <a:t>2011.03.07.</a:t>
            </a:fld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hu-HU" dirty="0" smtClean="0"/>
              <a:t>Internet és a hálozati szogáltatások</a:t>
            </a:r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F4D0F-E35F-4041-92DD-076183083E50}" type="slidenum">
              <a:rPr lang="hu-HU" smtClean="0"/>
              <a:pPr>
                <a:defRPr/>
              </a:pPr>
              <a:t>26</a:t>
            </a:fld>
            <a:endParaRPr lang="hu-HU" dirty="0"/>
          </a:p>
        </p:txBody>
      </p:sp>
      <p:pic>
        <p:nvPicPr>
          <p:cNvPr id="8" name="Kép 7" descr="Soul_Eater_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5072074"/>
            <a:ext cx="1219202" cy="1130810"/>
          </a:xfrm>
          <a:prstGeom prst="rect">
            <a:avLst/>
          </a:prstGeom>
        </p:spPr>
      </p:pic>
      <p:sp>
        <p:nvSpPr>
          <p:cNvPr id="9" name="Lekerekített téglalap feliratnak 8"/>
          <p:cNvSpPr/>
          <p:nvPr/>
        </p:nvSpPr>
        <p:spPr>
          <a:xfrm>
            <a:off x="4500562" y="4643446"/>
            <a:ext cx="1557342" cy="1214446"/>
          </a:xfrm>
          <a:prstGeom prst="wedgeRoundRectCallout">
            <a:avLst>
              <a:gd name="adj1" fmla="val 159993"/>
              <a:gd name="adj2" fmla="val 59634"/>
              <a:gd name="adj3" fmla="val 16667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000" b="1" dirty="0" smtClean="0"/>
              <a:t>A NAGY testvér mindent lát!</a:t>
            </a:r>
            <a:endParaRPr lang="hu-HU" sz="2000" b="1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Források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1800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http://www.bevezetem.hu/images/1006/freemail_logo.gif</a:t>
            </a:r>
            <a:endParaRPr lang="hu-HU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1800" dirty="0" smtClean="0">
                <a:solidFill>
                  <a:schemeClr val="accent6">
                    <a:lumMod val="75000"/>
                  </a:schemeClr>
                </a:solidFill>
                <a:hlinkClick r:id="rId3"/>
              </a:rPr>
              <a:t>http://www.excite.com/</a:t>
            </a:r>
            <a:endParaRPr lang="hu-HU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4"/>
              </a:rPr>
              <a:t>http://nonstopuzlet.hu/apix/0812/lakat.jpg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5"/>
              </a:rPr>
              <a:t>http://mosonablak.hu/images/bal_17/lakat.jpg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6"/>
              </a:rPr>
              <a:t>http://www.forlong.hu/blog/wp-content/2008/11/innovacios_sablon_kreaktivitas_forlong_bt_kulcs.jpg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7"/>
              </a:rPr>
              <a:t>http://1.bp.blogspot.com/_JiNZqyAPP_o/S37HeKssTsI/AAAAAAAAASU/bDW5Pg87hXI/s1600/opera+logo.png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8"/>
              </a:rPr>
              <a:t>http://itcafe.hu/dl/upc/2009-05/214946_internet-explorer-logo.jpg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9"/>
              </a:rPr>
              <a:t>http://www.tutorial.hu/uploads/2010/04/firefox-logo.png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10"/>
              </a:rPr>
              <a:t>http://www.agribusiness.hu/galeria/image/products/1377_borond.jpg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11"/>
              </a:rPr>
              <a:t>http://www.dailybest.hu/wp-content/2008/11/kep-of-the-nap-5.jpg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12"/>
              </a:rPr>
              <a:t>http://techhirek.files.wordpress.com/2009/08/computer-addict.jpg?w=207&amp;h=300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A 9.-es informatika füzetem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</a:rPr>
              <a:t>Google keresés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sz="2000" dirty="0" smtClean="0">
                <a:solidFill>
                  <a:schemeClr val="accent6">
                    <a:lumMod val="75000"/>
                  </a:schemeClr>
                </a:solidFill>
                <a:hlinkClick r:id="rId13"/>
              </a:rPr>
              <a:t>http://windowshoz.atw.hu/download.php?view.560</a:t>
            </a: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hu-H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4580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E42CA6-4392-44DC-AAD5-1A4BD5D2A268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24581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24582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417F48-76E1-4771-8EBD-347C75EAEC25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hu-H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Közvéleménykutatás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268413"/>
            <a:ext cx="9144000" cy="4857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hu-HU" sz="1700" i="1" u="sng" dirty="0" smtClean="0">
                <a:solidFill>
                  <a:srgbClr val="FFFF00"/>
                </a:solidFill>
                <a:latin typeface="Arial Black" pitchFamily="34" charset="0"/>
              </a:rPr>
              <a:t>5. Mire használod a netet?</a:t>
            </a:r>
            <a:endParaRPr lang="hu-HU" sz="17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>
              <a:buFont typeface="Arial" charset="0"/>
              <a:buNone/>
            </a:pPr>
            <a:r>
              <a:rPr lang="hu-HU" sz="1700" dirty="0" smtClean="0">
                <a:latin typeface="Arial Black" pitchFamily="34" charset="0"/>
              </a:rPr>
              <a:t>A: Kizárólag csak információgyűjtéshez a házimhoz.</a:t>
            </a:r>
          </a:p>
          <a:p>
            <a:pPr>
              <a:buFont typeface="Arial" charset="0"/>
              <a:buNone/>
            </a:pPr>
            <a:r>
              <a:rPr lang="hu-HU" sz="1700" dirty="0" smtClean="0">
                <a:latin typeface="Arial Black" pitchFamily="34" charset="0"/>
              </a:rPr>
              <a:t>B: Ismerőseimmel való kapcsolattartáshoz és persze házihoz is!</a:t>
            </a:r>
          </a:p>
          <a:p>
            <a:pPr>
              <a:buFont typeface="Arial" charset="0"/>
              <a:buNone/>
            </a:pPr>
            <a:r>
              <a:rPr lang="hu-HU" sz="1700" dirty="0" smtClean="0">
                <a:latin typeface="Arial Black" pitchFamily="34" charset="0"/>
              </a:rPr>
              <a:t>C: Jobb, ha erről inkább nem tetszik tudni.</a:t>
            </a:r>
          </a:p>
          <a:p>
            <a:pPr>
              <a:buFont typeface="Arial" charset="0"/>
              <a:buNone/>
            </a:pPr>
            <a:r>
              <a:rPr lang="hu-HU" sz="1700" i="1" u="sng" dirty="0" smtClean="0">
                <a:solidFill>
                  <a:srgbClr val="FFFF00"/>
                </a:solidFill>
                <a:latin typeface="Arial Black" pitchFamily="34" charset="0"/>
              </a:rPr>
              <a:t>6.Van otthon interneted?</a:t>
            </a:r>
            <a:endParaRPr lang="hu-HU" sz="17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>
              <a:buFont typeface="Arial" charset="0"/>
              <a:buNone/>
              <a:tabLst>
                <a:tab pos="5029200" algn="l"/>
              </a:tabLst>
            </a:pPr>
            <a:r>
              <a:rPr lang="hu-HU" sz="1700" dirty="0" smtClean="0">
                <a:latin typeface="Arial Black" pitchFamily="34" charset="0"/>
              </a:rPr>
              <a:t>A: Van	B: Nincs	</a:t>
            </a:r>
          </a:p>
          <a:p>
            <a:pPr>
              <a:buFont typeface="Arial" charset="0"/>
              <a:buNone/>
            </a:pPr>
            <a:r>
              <a:rPr lang="hu-HU" sz="1700" dirty="0" smtClean="0">
                <a:latin typeface="Arial Black" pitchFamily="34" charset="0"/>
              </a:rPr>
              <a:t>C:  Még mindig nem tudom mi az az internet.</a:t>
            </a:r>
          </a:p>
          <a:p>
            <a:pPr>
              <a:buFont typeface="Arial" charset="0"/>
              <a:buNone/>
            </a:pPr>
            <a:r>
              <a:rPr lang="hu-HU" sz="1700" i="1" u="sng" dirty="0" smtClean="0">
                <a:solidFill>
                  <a:srgbClr val="FFFF00"/>
                </a:solidFill>
                <a:latin typeface="Arial Black" pitchFamily="34" charset="0"/>
              </a:rPr>
              <a:t>7. Mennyit internetezel naponta?</a:t>
            </a:r>
          </a:p>
          <a:p>
            <a:pPr>
              <a:buFont typeface="Arial" charset="0"/>
              <a:buNone/>
              <a:tabLst>
                <a:tab pos="5105400" algn="l"/>
              </a:tabLst>
            </a:pPr>
            <a:r>
              <a:rPr lang="hu-HU" sz="1700" dirty="0" smtClean="0">
                <a:latin typeface="Arial Black" pitchFamily="34" charset="0"/>
              </a:rPr>
              <a:t>A: 1-2 órát	B: Semennyit</a:t>
            </a:r>
          </a:p>
          <a:p>
            <a:pPr>
              <a:buFont typeface="Arial" charset="0"/>
              <a:buNone/>
            </a:pPr>
            <a:r>
              <a:rPr lang="hu-HU" sz="1700" dirty="0" smtClean="0">
                <a:latin typeface="Arial Black" pitchFamily="34" charset="0"/>
              </a:rPr>
              <a:t>C: 8-10 órán át játszok (kockulok).</a:t>
            </a:r>
          </a:p>
          <a:p>
            <a:pPr>
              <a:buFont typeface="Arial" charset="0"/>
              <a:buAutoNum type="arabicPeriod" startAt="8"/>
            </a:pPr>
            <a:r>
              <a:rPr lang="hu-HU" sz="1700" i="1" u="sng" dirty="0" smtClean="0">
                <a:solidFill>
                  <a:srgbClr val="FFFF00"/>
                </a:solidFill>
                <a:latin typeface="Arial Black" pitchFamily="34" charset="0"/>
              </a:rPr>
              <a:t>Melyik weboldalt használod a legtöbbször?</a:t>
            </a:r>
          </a:p>
          <a:p>
            <a:pPr>
              <a:buFont typeface="Arial" charset="0"/>
              <a:buNone/>
              <a:tabLst>
                <a:tab pos="2865438" algn="l"/>
                <a:tab pos="5745163" algn="l"/>
              </a:tabLst>
            </a:pPr>
            <a:r>
              <a:rPr lang="hu-HU" sz="1700" dirty="0" smtClean="0">
                <a:latin typeface="Arial Black" pitchFamily="34" charset="0"/>
              </a:rPr>
              <a:t>A:  Google	B: Face book 	C: Napiszar</a:t>
            </a:r>
          </a:p>
          <a:p>
            <a:pPr>
              <a:buFont typeface="Arial" charset="0"/>
              <a:buNone/>
            </a:pPr>
            <a:r>
              <a:rPr lang="hu-HU" sz="1700" i="1" u="sng" dirty="0" smtClean="0">
                <a:solidFill>
                  <a:srgbClr val="FFFF00"/>
                </a:solidFill>
                <a:latin typeface="Arial Black" pitchFamily="34" charset="0"/>
              </a:rPr>
              <a:t>9. Mi a véleményed erről  a  kis közvélemény kutatásról?</a:t>
            </a:r>
          </a:p>
          <a:p>
            <a:pPr>
              <a:buFont typeface="Arial" charset="0"/>
              <a:buNone/>
              <a:tabLst>
                <a:tab pos="2514600" algn="l"/>
              </a:tabLst>
            </a:pPr>
            <a:r>
              <a:rPr lang="hu-HU" sz="1700" dirty="0" smtClean="0">
                <a:latin typeface="Arial Black" pitchFamily="34" charset="0"/>
              </a:rPr>
              <a:t>A: Like	B: Dislike		C: Volt már jobb is.</a:t>
            </a:r>
          </a:p>
        </p:txBody>
      </p:sp>
      <p:sp>
        <p:nvSpPr>
          <p:cNvPr id="5124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E902D2-A69C-4C38-862A-445E33DB859D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5125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5126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19CDB0-02C5-4F82-990B-AF70FE00FB3F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hu-HU" dirty="0"/>
          </a:p>
        </p:txBody>
      </p:sp>
      <p:sp>
        <p:nvSpPr>
          <p:cNvPr id="7" name="Ellipszis feliratnak 6"/>
          <p:cNvSpPr/>
          <p:nvPr/>
        </p:nvSpPr>
        <p:spPr>
          <a:xfrm>
            <a:off x="4067944" y="3573016"/>
            <a:ext cx="3357563" cy="1928812"/>
          </a:xfrm>
          <a:prstGeom prst="wedgeEllipseCallout">
            <a:avLst>
              <a:gd name="adj1" fmla="val 56536"/>
              <a:gd name="adj2" fmla="val 46511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>
                <a:solidFill>
                  <a:schemeClr val="bg1"/>
                </a:solidFill>
              </a:rPr>
              <a:t>Ha végeztetek mentsétek el, és közösen megnézzük az eddigi eredményeket.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r>
              <a:rPr lang="hu-HU" dirty="0" smtClean="0"/>
              <a:t>Az eddigi eredmények</a:t>
            </a:r>
          </a:p>
        </p:txBody>
      </p:sp>
      <p:graphicFrame>
        <p:nvGraphicFramePr>
          <p:cNvPr id="7" name="Tartalom helye 6"/>
          <p:cNvGraphicFramePr>
            <a:graphicFrameLocks noGrp="1"/>
          </p:cNvGraphicFramePr>
          <p:nvPr>
            <p:ph idx="1"/>
          </p:nvPr>
        </p:nvGraphicFramePr>
        <p:xfrm>
          <a:off x="50800" y="1412875"/>
          <a:ext cx="9093200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8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AEB22A-2D68-46FC-9406-89C8BD74BC4C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6149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6150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E68F14-3509-4418-991B-05E37E0AE750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hu-H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ép 15" descr="computer-addic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8" y="4643438"/>
            <a:ext cx="478631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dirty="0" smtClean="0"/>
              <a:t>Internet és hálózati szolgáltatások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800" dirty="0" smtClean="0">
                <a:solidFill>
                  <a:schemeClr val="accent6">
                    <a:lumMod val="75000"/>
                  </a:schemeClr>
                </a:solidFill>
              </a:rPr>
              <a:t>Az internet társadalmi átalakulást okozott világszerte. A globális számítógépes hálózat kialakulása olyan forradalomhoz vezetet, ami hasonlított az ipar forradalmához.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800" dirty="0" smtClean="0">
                <a:solidFill>
                  <a:srgbClr val="FF0000"/>
                </a:solidFill>
              </a:rPr>
              <a:t>Most már rengeteg munkához használják (pl:kapcsolattartás ügyfelekkel, reklám), ill. magánéletben is központi szerepet kapott. (pl: társkeresés, kapcsolat tartás ismerősökkel, unaloműzés)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800" dirty="0" smtClean="0">
                <a:solidFill>
                  <a:schemeClr val="accent6">
                    <a:lumMod val="75000"/>
                  </a:schemeClr>
                </a:solidFill>
              </a:rPr>
              <a:t>A PC játékokat is izgalmasabbá tette azáltal, hogy más felhasználókkal lehet együtt játszani a net segítségével. Pl: Diablo 2, Warcraft, Star trek, stb…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800" cap="small" dirty="0" smtClean="0">
                <a:solidFill>
                  <a:srgbClr val="FF0000"/>
                </a:solidFill>
              </a:rPr>
              <a:t>Persze mint minden függőséget okozhat! Nagyon veszélyes, nem szabad túlzásba vinni, mert úgy végezheted ahogy ő.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800" dirty="0" smtClean="0">
                <a:solidFill>
                  <a:schemeClr val="accent6">
                    <a:lumMod val="75000"/>
                  </a:schemeClr>
                </a:solidFill>
              </a:rPr>
              <a:t>Ennek ellenére az elmúlt időkben nélkülözhetetlenné nőtte ki magát a népesség körében.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hu-HU" sz="1800" dirty="0" smtClean="0">
                <a:solidFill>
                  <a:srgbClr val="FF0000"/>
                </a:solidFill>
              </a:rPr>
              <a:t>Az INTERNET: Egymással összeköttetésben álló, sokszor nem kompatibilis hálózatok összessége.</a:t>
            </a:r>
            <a:endParaRPr lang="hu-HU" sz="1800" dirty="0">
              <a:solidFill>
                <a:srgbClr val="FF0000"/>
              </a:solidFill>
            </a:endParaRPr>
          </a:p>
        </p:txBody>
      </p:sp>
      <p:sp>
        <p:nvSpPr>
          <p:cNvPr id="7173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0BF319-4A66-4238-BE4C-CDB188754A1D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7174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7175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2C7788-063D-4B79-91CB-55868CD1787D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hu-HU" dirty="0"/>
          </a:p>
        </p:txBody>
      </p:sp>
      <p:sp>
        <p:nvSpPr>
          <p:cNvPr id="7" name="Ellipszis feliratnak 6"/>
          <p:cNvSpPr/>
          <p:nvPr/>
        </p:nvSpPr>
        <p:spPr>
          <a:xfrm>
            <a:off x="1547664" y="5057775"/>
            <a:ext cx="3779838" cy="1800225"/>
          </a:xfrm>
          <a:prstGeom prst="wedgeEllipseCallout">
            <a:avLst>
              <a:gd name="adj1" fmla="val 100340"/>
              <a:gd name="adj2" fmla="val -1016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  <a:latin typeface="+mj-lt"/>
              </a:rPr>
              <a:t>Gondolom már mindenki tudja az Internet fogalmát, de azért  legyen nyoma a füzetben is! </a:t>
            </a:r>
          </a:p>
        </p:txBody>
      </p:sp>
      <p:sp>
        <p:nvSpPr>
          <p:cNvPr id="8" name="Ellipszis 7"/>
          <p:cNvSpPr/>
          <p:nvPr/>
        </p:nvSpPr>
        <p:spPr>
          <a:xfrm>
            <a:off x="0" y="0"/>
            <a:ext cx="9144000" cy="141287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4000" b="1" dirty="0">
                <a:solidFill>
                  <a:srgbClr val="FFFF00"/>
                </a:solidFill>
                <a:latin typeface="Snap ITC" pitchFamily="82" charset="0"/>
              </a:rPr>
              <a:t>Az internet változtató hatásai</a:t>
            </a:r>
          </a:p>
        </p:txBody>
      </p:sp>
      <p:sp>
        <p:nvSpPr>
          <p:cNvPr id="11" name="Ellipszis feliratnak 10"/>
          <p:cNvSpPr/>
          <p:nvPr/>
        </p:nvSpPr>
        <p:spPr>
          <a:xfrm>
            <a:off x="1619672" y="1772816"/>
            <a:ext cx="5329237" cy="3744912"/>
          </a:xfrm>
          <a:prstGeom prst="wedgeEllipseCallout">
            <a:avLst>
              <a:gd name="adj1" fmla="val 44907"/>
              <a:gd name="adj2" fmla="val 39112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chemeClr val="tx1"/>
                </a:solidFill>
                <a:latin typeface="Snap ITC" pitchFamily="82" charset="0"/>
              </a:rPr>
              <a:t>És most a hálózati kommunikáció alapjával fogunk megismerkedni, mely nélkül nem jöhet létre a kommunikáció.</a:t>
            </a:r>
          </a:p>
        </p:txBody>
      </p:sp>
      <p:sp>
        <p:nvSpPr>
          <p:cNvPr id="12" name="Ellipszis 11"/>
          <p:cNvSpPr/>
          <p:nvPr/>
        </p:nvSpPr>
        <p:spPr>
          <a:xfrm>
            <a:off x="6948488" y="5229225"/>
            <a:ext cx="647700" cy="6985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3" name="Ellipszis 12"/>
          <p:cNvSpPr/>
          <p:nvPr/>
        </p:nvSpPr>
        <p:spPr>
          <a:xfrm>
            <a:off x="7596188" y="5805488"/>
            <a:ext cx="504825" cy="4826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4" name="Ellipszis 13"/>
          <p:cNvSpPr/>
          <p:nvPr/>
        </p:nvSpPr>
        <p:spPr>
          <a:xfrm>
            <a:off x="8172450" y="6237288"/>
            <a:ext cx="287338" cy="2603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5" name="Ellipszis feliratnak 14"/>
          <p:cNvSpPr/>
          <p:nvPr/>
        </p:nvSpPr>
        <p:spPr>
          <a:xfrm>
            <a:off x="928688" y="3286125"/>
            <a:ext cx="6215062" cy="1928813"/>
          </a:xfrm>
          <a:prstGeom prst="wedgeEllipseCallout">
            <a:avLst>
              <a:gd name="adj1" fmla="val 56909"/>
              <a:gd name="adj2" fmla="val 6832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b="1" dirty="0">
                <a:solidFill>
                  <a:schemeClr val="bg1"/>
                </a:solidFill>
              </a:rPr>
              <a:t>Ennek </a:t>
            </a:r>
            <a:r>
              <a:rPr lang="hu-HU" sz="2000" b="1" dirty="0">
                <a:solidFill>
                  <a:srgbClr val="C00000"/>
                </a:solidFill>
              </a:rPr>
              <a:t>az oka a WWW (World Wide Web: Az internet egyik szolgáltatása, ami minden embernek elérhetővé tette az Internetet) </a:t>
            </a:r>
            <a:r>
              <a:rPr lang="hu-HU" sz="2000" b="1" dirty="0">
                <a:solidFill>
                  <a:schemeClr val="bg1"/>
                </a:solidFill>
              </a:rPr>
              <a:t>megjelenése volt.</a:t>
            </a:r>
          </a:p>
        </p:txBody>
      </p:sp>
      <p:sp>
        <p:nvSpPr>
          <p:cNvPr id="17" name="Jobbra nyíl 16"/>
          <p:cNvSpPr/>
          <p:nvPr/>
        </p:nvSpPr>
        <p:spPr>
          <a:xfrm rot="6425698">
            <a:off x="8077201" y="4467225"/>
            <a:ext cx="544512" cy="261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9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0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7" grpId="0" animBg="1"/>
      <p:bldP spid="7" grpId="1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5" grpId="1" animBg="1"/>
      <p:bldP spid="17" grpId="0" animBg="1"/>
      <p:bldP spid="1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átum helye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45F341-0966-48AA-BC8E-074FD2F10C53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8195" name="Élőláb helye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8196" name="Dia számának helye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E34EF73-D99F-42EB-8599-2C9E461892E4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hu-HU" dirty="0"/>
          </a:p>
        </p:txBody>
      </p:sp>
      <p:sp>
        <p:nvSpPr>
          <p:cNvPr id="9" name="Ellipszis 8"/>
          <p:cNvSpPr/>
          <p:nvPr/>
        </p:nvSpPr>
        <p:spPr>
          <a:xfrm>
            <a:off x="0" y="0"/>
            <a:ext cx="323850" cy="3333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0" name="Ellipszis 9"/>
          <p:cNvSpPr/>
          <p:nvPr/>
        </p:nvSpPr>
        <p:spPr>
          <a:xfrm>
            <a:off x="395288" y="188913"/>
            <a:ext cx="504825" cy="50323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1" name="Ellipszis 10"/>
          <p:cNvSpPr/>
          <p:nvPr/>
        </p:nvSpPr>
        <p:spPr>
          <a:xfrm>
            <a:off x="971550" y="476250"/>
            <a:ext cx="792163" cy="7207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pic>
        <p:nvPicPr>
          <p:cNvPr id="1026" name="Picture 2" descr="C:\Program Files\Microsoft Office\MEDIA\CAGCAT10\j0205582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3573463"/>
            <a:ext cx="1776412" cy="1630362"/>
          </a:xfrm>
        </p:spPr>
      </p:pic>
      <p:pic>
        <p:nvPicPr>
          <p:cNvPr id="1028" name="Picture 4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3429000"/>
            <a:ext cx="1776412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95513" y="-315913"/>
            <a:ext cx="6948487" cy="2781301"/>
          </a:xfrm>
        </p:spPr>
        <p:txBody>
          <a:bodyPr/>
          <a:lstStyle/>
          <a:p>
            <a:pPr algn="l">
              <a:tabLst>
                <a:tab pos="1158875" algn="l"/>
              </a:tabLst>
            </a:pPr>
            <a:r>
              <a:rPr lang="hu-HU" sz="2000" dirty="0" smtClean="0"/>
              <a:t>-Ez a protokoll:  </a:t>
            </a:r>
            <a:r>
              <a:rPr lang="hu-HU" sz="2000" dirty="0" smtClean="0">
                <a:solidFill>
                  <a:srgbClr val="FF0000"/>
                </a:solidFill>
              </a:rPr>
              <a:t>A protokollt leggyakrabban az adatátvitel szabályainak, vagy szabványban  rögzített eljárásnak nevezzük. Több féle protokoll létezik.</a:t>
            </a:r>
            <a:br>
              <a:rPr lang="hu-HU" sz="2000" dirty="0" smtClean="0">
                <a:solidFill>
                  <a:srgbClr val="FF0000"/>
                </a:solidFill>
              </a:rPr>
            </a:br>
            <a:r>
              <a:rPr lang="hu-HU" sz="2000" dirty="0" smtClean="0"/>
              <a:t>-Feladata: </a:t>
            </a:r>
            <a:br>
              <a:rPr lang="hu-HU" sz="2000" dirty="0" smtClean="0"/>
            </a:br>
            <a:r>
              <a:rPr lang="hu-HU" sz="2000" dirty="0" smtClean="0"/>
              <a:t>	</a:t>
            </a:r>
            <a:r>
              <a:rPr lang="hu-HU" sz="2000" dirty="0" smtClean="0">
                <a:solidFill>
                  <a:srgbClr val="FF0000"/>
                </a:solidFill>
              </a:rPr>
              <a:t>&gt; Az adatok elküldése</a:t>
            </a:r>
            <a:br>
              <a:rPr lang="hu-HU" sz="2000" dirty="0" smtClean="0">
                <a:solidFill>
                  <a:srgbClr val="FF0000"/>
                </a:solidFill>
              </a:rPr>
            </a:br>
            <a:r>
              <a:rPr lang="hu-HU" sz="2000" dirty="0" smtClean="0">
                <a:solidFill>
                  <a:srgbClr val="FF0000"/>
                </a:solidFill>
              </a:rPr>
              <a:t>	&gt; Az adatok átvitelének ellenörzése</a:t>
            </a:r>
            <a:endParaRPr lang="hu-HU" sz="2000" dirty="0" smtClean="0"/>
          </a:p>
        </p:txBody>
      </p:sp>
      <p:sp>
        <p:nvSpPr>
          <p:cNvPr id="25" name="Ellipszis feliratnak 24"/>
          <p:cNvSpPr/>
          <p:nvPr/>
        </p:nvSpPr>
        <p:spPr>
          <a:xfrm>
            <a:off x="179388" y="1844675"/>
            <a:ext cx="2089150" cy="1512888"/>
          </a:xfrm>
          <a:prstGeom prst="wedgeEllipseCallout">
            <a:avLst>
              <a:gd name="adj1" fmla="val 12055"/>
              <a:gd name="adj2" fmla="val 63496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400" b="1" dirty="0">
                <a:solidFill>
                  <a:schemeClr val="bg1"/>
                </a:solidFill>
              </a:rPr>
              <a:t>A számítógép 1 üzenetet akar küldeni a számítógép 2-nek. </a:t>
            </a:r>
          </a:p>
        </p:txBody>
      </p:sp>
      <p:sp>
        <p:nvSpPr>
          <p:cNvPr id="26" name="Szövegdoboz 25"/>
          <p:cNvSpPr txBox="1"/>
          <p:nvPr/>
        </p:nvSpPr>
        <p:spPr>
          <a:xfrm>
            <a:off x="611188" y="5300663"/>
            <a:ext cx="20161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accent5">
                    <a:lumMod val="75000"/>
                  </a:schemeClr>
                </a:solidFill>
                <a:latin typeface="Snap ITC" pitchFamily="82" charset="0"/>
              </a:rPr>
              <a:t>Számítógép 1</a:t>
            </a:r>
          </a:p>
        </p:txBody>
      </p:sp>
      <p:sp>
        <p:nvSpPr>
          <p:cNvPr id="27" name="Szövegdoboz 26"/>
          <p:cNvSpPr txBox="1"/>
          <p:nvPr/>
        </p:nvSpPr>
        <p:spPr>
          <a:xfrm>
            <a:off x="5795963" y="5084763"/>
            <a:ext cx="19446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accent5">
                    <a:lumMod val="75000"/>
                  </a:schemeClr>
                </a:solidFill>
                <a:latin typeface="Snap ITC" pitchFamily="82" charset="0"/>
              </a:rPr>
              <a:t>Számítógép 2</a:t>
            </a:r>
          </a:p>
        </p:txBody>
      </p:sp>
      <p:sp>
        <p:nvSpPr>
          <p:cNvPr id="1029" name="Letter"/>
          <p:cNvSpPr>
            <a:spLocks noEditPoints="1" noChangeArrowheads="1"/>
          </p:cNvSpPr>
          <p:nvPr/>
        </p:nvSpPr>
        <p:spPr bwMode="auto">
          <a:xfrm>
            <a:off x="2268538" y="3789363"/>
            <a:ext cx="1060450" cy="4222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>
              <a:latin typeface="+mn-lt"/>
            </a:endParaRPr>
          </a:p>
        </p:txBody>
      </p:sp>
      <p:sp>
        <p:nvSpPr>
          <p:cNvPr id="29" name="Ellipszis feliratnak 28"/>
          <p:cNvSpPr/>
          <p:nvPr/>
        </p:nvSpPr>
        <p:spPr>
          <a:xfrm>
            <a:off x="2555875" y="2205038"/>
            <a:ext cx="1871663" cy="1511300"/>
          </a:xfrm>
          <a:prstGeom prst="wedgeEllipseCallout">
            <a:avLst>
              <a:gd name="adj1" fmla="val -22607"/>
              <a:gd name="adj2" fmla="val 50505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400" b="1" dirty="0">
                <a:solidFill>
                  <a:schemeClr val="bg1"/>
                </a:solidFill>
              </a:rPr>
              <a:t>Az üzenet elő lett készítve és már csak küldeni kell.</a:t>
            </a:r>
          </a:p>
        </p:txBody>
      </p:sp>
      <p:sp>
        <p:nvSpPr>
          <p:cNvPr id="30" name="Ellipszis feliratnak 29"/>
          <p:cNvSpPr/>
          <p:nvPr/>
        </p:nvSpPr>
        <p:spPr>
          <a:xfrm>
            <a:off x="3203575" y="4508500"/>
            <a:ext cx="2305050" cy="1262063"/>
          </a:xfrm>
          <a:prstGeom prst="wedgeEllipseCallout">
            <a:avLst>
              <a:gd name="adj1" fmla="val -25943"/>
              <a:gd name="adj2" fmla="val -71323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400" b="1" dirty="0">
                <a:solidFill>
                  <a:schemeClr val="bg1"/>
                </a:solidFill>
              </a:rPr>
              <a:t>A protokoll már itt elkezd  működni, és a beérkezésig működni </a:t>
            </a:r>
            <a:r>
              <a:rPr lang="hu-HU" sz="1400" b="1" dirty="0" smtClean="0">
                <a:solidFill>
                  <a:schemeClr val="bg1"/>
                </a:solidFill>
              </a:rPr>
              <a:t>fog.</a:t>
            </a:r>
            <a:endParaRPr lang="hu-HU" sz="1400" b="1" dirty="0">
              <a:solidFill>
                <a:schemeClr val="bg1"/>
              </a:solidFill>
            </a:endParaRPr>
          </a:p>
        </p:txBody>
      </p:sp>
      <p:sp>
        <p:nvSpPr>
          <p:cNvPr id="31" name="Szövegdoboz 30"/>
          <p:cNvSpPr txBox="1"/>
          <p:nvPr/>
        </p:nvSpPr>
        <p:spPr>
          <a:xfrm>
            <a:off x="2916238" y="2924175"/>
            <a:ext cx="331152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A csatorna az </a:t>
            </a:r>
            <a:r>
              <a:rPr lang="hu-HU" dirty="0" smtClean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internet.</a:t>
            </a:r>
            <a:endParaRPr lang="hu-HU" dirty="0">
              <a:solidFill>
                <a:schemeClr val="accent6">
                  <a:lumMod val="75000"/>
                </a:schemeClr>
              </a:solidFill>
              <a:latin typeface="Snap ITC" pitchFamily="82" charset="0"/>
            </a:endParaRPr>
          </a:p>
        </p:txBody>
      </p:sp>
      <p:sp>
        <p:nvSpPr>
          <p:cNvPr id="32" name="Ellipszis feliratnak 31"/>
          <p:cNvSpPr/>
          <p:nvPr/>
        </p:nvSpPr>
        <p:spPr>
          <a:xfrm>
            <a:off x="7072313" y="2205038"/>
            <a:ext cx="2071687" cy="1655762"/>
          </a:xfrm>
          <a:prstGeom prst="wedgeEllipseCallout">
            <a:avLst>
              <a:gd name="adj1" fmla="val 6259"/>
              <a:gd name="adj2" fmla="val 113687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400" b="1" dirty="0">
                <a:solidFill>
                  <a:schemeClr val="bg1"/>
                </a:solidFill>
              </a:rPr>
              <a:t>Az internet/hálózati  szolgáltatások  protokollokra  (szabványokra) </a:t>
            </a:r>
            <a:r>
              <a:rPr lang="hu-HU" sz="1400" b="1" dirty="0" smtClean="0">
                <a:solidFill>
                  <a:schemeClr val="bg1"/>
                </a:solidFill>
              </a:rPr>
              <a:t>épülnek.</a:t>
            </a:r>
            <a:endParaRPr lang="hu-H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7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00138 C 0.05902 -0.04949 0.12118 -0.09736 0.1717 -0.10083 C 0.22222 -0.1043 0.27673 -0.03631 0.29982 -0.0222 C 0.32291 -0.00809 0.31632 -0.01225 0.30972 -0.01642 " pathEditMode="relative" rAng="0" ptsTypes="aaaA">
                                      <p:cBhvr>
                                        <p:cTn id="9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2" grpId="0"/>
      <p:bldP spid="25" grpId="0" animBg="1"/>
      <p:bldP spid="25" grpId="1" animBg="1"/>
      <p:bldP spid="26" grpId="0"/>
      <p:bldP spid="27" grpId="0"/>
      <p:bldP spid="1029" grpId="0" animBg="1"/>
      <p:bldP spid="1029" grpId="1" animBg="1"/>
      <p:bldP spid="29" grpId="0" animBg="1"/>
      <p:bldP spid="29" grpId="1" animBg="1"/>
      <p:bldP spid="30" grpId="0" animBg="1"/>
      <p:bldP spid="31" grpId="0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Protokoll fajtái</a:t>
            </a:r>
          </a:p>
        </p:txBody>
      </p:sp>
      <p:sp>
        <p:nvSpPr>
          <p:cNvPr id="10" name="Tartalom helye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hu-HU" sz="2000" dirty="0" smtClean="0">
                <a:solidFill>
                  <a:srgbClr val="92D050"/>
                </a:solidFill>
              </a:rPr>
              <a:t>http (Hypertext Transfer Protokol): </a:t>
            </a:r>
            <a:r>
              <a:rPr lang="hu-HU" sz="2000" dirty="0" smtClean="0">
                <a:solidFill>
                  <a:srgbClr val="FF0000"/>
                </a:solidFill>
              </a:rPr>
              <a:t>A web számára kialakított kommunikációs szabvány, amely a hiperhivatkozás megjelenítésére szolgál. </a:t>
            </a:r>
          </a:p>
          <a:p>
            <a:pPr>
              <a:buFont typeface="Arial" charset="0"/>
              <a:buNone/>
            </a:pPr>
            <a:r>
              <a:rPr lang="hu-HU" sz="2000" dirty="0" smtClean="0"/>
              <a:t>		</a:t>
            </a:r>
            <a:r>
              <a:rPr lang="hu-HU" sz="2000" dirty="0" smtClean="0">
                <a:solidFill>
                  <a:srgbClr val="FF0000"/>
                </a:solidFill>
              </a:rPr>
              <a:t>Pl. </a:t>
            </a:r>
            <a:r>
              <a:rPr lang="hu-HU" sz="2000" dirty="0" smtClean="0">
                <a:hlinkClick r:id="rId2"/>
              </a:rPr>
              <a:t>http://www.google.hu</a:t>
            </a:r>
            <a:endParaRPr lang="hu-HU" sz="2000" dirty="0" smtClean="0"/>
          </a:p>
          <a:p>
            <a:pPr>
              <a:buFont typeface="Arial" charset="0"/>
              <a:buNone/>
            </a:pPr>
            <a:r>
              <a:rPr lang="hu-HU" sz="2000" dirty="0" smtClean="0">
                <a:solidFill>
                  <a:srgbClr val="92D050"/>
                </a:solidFill>
              </a:rPr>
              <a:t>Ftp (File Transfer Protokol): </a:t>
            </a:r>
            <a:r>
              <a:rPr lang="hu-HU" sz="2000" dirty="0" smtClean="0">
                <a:solidFill>
                  <a:srgbClr val="FF0000"/>
                </a:solidFill>
              </a:rPr>
              <a:t>Segítségével két, az internetre csatlakozó számítógép között állományokat másolhatunk. Ehhez az egyik gépnek be kell jelentkeznie a másik gépre. A bejelentkező gép lesz az ügyfél, a másik a kiszolgáló. Pl.:</a:t>
            </a:r>
            <a:endParaRPr lang="hu-HU" sz="2000" dirty="0" smtClean="0"/>
          </a:p>
        </p:txBody>
      </p:sp>
      <p:sp>
        <p:nvSpPr>
          <p:cNvPr id="9220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46BF78-7F05-4C37-B259-A90763924B10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9221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9222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236A67B-35EE-4F18-9CD8-9E124F9EDCBD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hu-HU" dirty="0"/>
          </a:p>
        </p:txBody>
      </p:sp>
      <p:pic>
        <p:nvPicPr>
          <p:cNvPr id="11" name="Picture 4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63" y="4429125"/>
            <a:ext cx="122396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C:\Program Files\Microsoft Office\MEDIA\CAGCAT10\j0205582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4500563"/>
            <a:ext cx="12954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zövegdoboz 12"/>
          <p:cNvSpPr txBox="1"/>
          <p:nvPr/>
        </p:nvSpPr>
        <p:spPr>
          <a:xfrm>
            <a:off x="1643063" y="5643563"/>
            <a:ext cx="13684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b="1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ügyfél</a:t>
            </a:r>
          </a:p>
        </p:txBody>
      </p:sp>
      <p:sp>
        <p:nvSpPr>
          <p:cNvPr id="16" name="Szövegdoboz 15"/>
          <p:cNvSpPr txBox="1"/>
          <p:nvPr/>
        </p:nvSpPr>
        <p:spPr>
          <a:xfrm>
            <a:off x="5286375" y="5572125"/>
            <a:ext cx="19446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400" dirty="0">
                <a:solidFill>
                  <a:schemeClr val="accent6">
                    <a:lumMod val="75000"/>
                  </a:schemeClr>
                </a:solidFill>
                <a:latin typeface="Snap ITC" pitchFamily="82" charset="0"/>
              </a:rPr>
              <a:t>kiszolgáló</a:t>
            </a:r>
          </a:p>
        </p:txBody>
      </p:sp>
      <p:sp>
        <p:nvSpPr>
          <p:cNvPr id="17" name="Jobbra nyíl 16"/>
          <p:cNvSpPr/>
          <p:nvPr/>
        </p:nvSpPr>
        <p:spPr>
          <a:xfrm>
            <a:off x="3071813" y="4572000"/>
            <a:ext cx="2571750" cy="773113"/>
          </a:xfrm>
          <a:prstGeom prst="rightArrow">
            <a:avLst>
              <a:gd name="adj1" fmla="val 50000"/>
              <a:gd name="adj2" fmla="val 63288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600" dirty="0">
                <a:solidFill>
                  <a:schemeClr val="tx1"/>
                </a:solidFill>
                <a:latin typeface="Snap ITC" pitchFamily="82" charset="0"/>
              </a:rPr>
              <a:t>Bejelentkezés</a:t>
            </a:r>
          </a:p>
        </p:txBody>
      </p:sp>
      <p:sp>
        <p:nvSpPr>
          <p:cNvPr id="15" name="Balra-jobbra nyíl 14"/>
          <p:cNvSpPr/>
          <p:nvPr/>
        </p:nvSpPr>
        <p:spPr>
          <a:xfrm>
            <a:off x="3000375" y="5214938"/>
            <a:ext cx="2571750" cy="785812"/>
          </a:xfrm>
          <a:prstGeom prst="leftRightArrow">
            <a:avLst>
              <a:gd name="adj1" fmla="val 72892"/>
              <a:gd name="adj2" fmla="val 55722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dirty="0">
                <a:solidFill>
                  <a:schemeClr val="tx1"/>
                </a:solidFill>
                <a:latin typeface="Snap ITC" pitchFamily="82" charset="0"/>
              </a:rPr>
              <a:t>Fájlok másolása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/>
      <p:bldP spid="13" grpId="0"/>
      <p:bldP spid="16" grpId="0"/>
      <p:bldP spid="17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0006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hu-HU" sz="2000" dirty="0" smtClean="0">
                <a:solidFill>
                  <a:srgbClr val="92D050"/>
                </a:solidFill>
              </a:rPr>
              <a:t>TCP (Transmission Control protocol)/IP ( Internet protokol):</a:t>
            </a:r>
          </a:p>
          <a:p>
            <a:pPr>
              <a:buFont typeface="Wingdings" pitchFamily="2" charset="2"/>
              <a:buChar char="Ø"/>
            </a:pPr>
            <a:r>
              <a:rPr lang="hu-HU" sz="2000" dirty="0" smtClean="0">
                <a:solidFill>
                  <a:srgbClr val="FF0000"/>
                </a:solidFill>
              </a:rPr>
              <a:t>Olyan szabályok csoportja, amely lehetővé teszi a teljesen különböző felépítésű gépek (hardverfelépítésben, operációs rendszerben), egymással összekapcsolt hálózatok közti kommunikációt.</a:t>
            </a:r>
          </a:p>
          <a:p>
            <a:pPr>
              <a:buFont typeface="Wingdings" pitchFamily="2" charset="2"/>
              <a:buChar char="Ø"/>
            </a:pPr>
            <a:r>
              <a:rPr lang="hu-HU" sz="2000" dirty="0" smtClean="0"/>
              <a:t>Ezekre épülnek az internet magasabb protokolljai. pl: ftp, http, elektronikus levelezés protokolljai: SMTP, POP</a:t>
            </a:r>
            <a:r>
              <a:rPr lang="hu-HU" sz="2000" baseline="-25000" dirty="0" smtClean="0"/>
              <a:t>3.</a:t>
            </a:r>
          </a:p>
          <a:p>
            <a:pPr>
              <a:buFont typeface="Wingdings" pitchFamily="2" charset="2"/>
              <a:buChar char="Ø"/>
            </a:pPr>
            <a:r>
              <a:rPr lang="hu-HU" sz="2000" dirty="0" smtClean="0"/>
              <a:t>A TCP/IP hálózatokban a számítógépeket egységes címzési rend alapján azonosítjuk. </a:t>
            </a:r>
            <a:r>
              <a:rPr lang="hu-HU" sz="2000" dirty="0" smtClean="0">
                <a:solidFill>
                  <a:srgbClr val="FF0000"/>
                </a:solidFill>
              </a:rPr>
              <a:t>Minden egyes gép egyedi hálózati címmel, az ún. IP-címmel rendelkezik. </a:t>
            </a:r>
          </a:p>
          <a:p>
            <a:pPr>
              <a:buFont typeface="Arial" charset="0"/>
              <a:buNone/>
            </a:pPr>
            <a:r>
              <a:rPr lang="hu-HU" sz="2000" dirty="0" smtClean="0">
                <a:solidFill>
                  <a:srgbClr val="92D050"/>
                </a:solidFill>
              </a:rPr>
              <a:t>Az IP-cím: 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 32 bites logikai cím, amely az adott hálózati eszköz azonosítására szolgál. pl: 192. 168.50.130</a:t>
            </a:r>
          </a:p>
          <a:p>
            <a:r>
              <a:rPr lang="hu-HU" sz="2000" dirty="0" smtClean="0">
                <a:solidFill>
                  <a:srgbClr val="FF0000"/>
                </a:solidFill>
              </a:rPr>
              <a:t> A gép elsődleges azonosítója.</a:t>
            </a:r>
          </a:p>
          <a:p>
            <a:pPr>
              <a:buFont typeface="Arial" charset="0"/>
              <a:buNone/>
            </a:pPr>
            <a:endParaRPr lang="hu-HU" sz="2000" dirty="0" smtClean="0"/>
          </a:p>
          <a:p>
            <a:pPr>
              <a:buFont typeface="Wingdings" pitchFamily="2" charset="2"/>
              <a:buChar char="Ø"/>
            </a:pPr>
            <a:endParaRPr lang="hu-HU" sz="2000" dirty="0" smtClean="0">
              <a:solidFill>
                <a:srgbClr val="FF0000"/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Protokoll fajtái</a:t>
            </a:r>
          </a:p>
        </p:txBody>
      </p:sp>
      <p:sp>
        <p:nvSpPr>
          <p:cNvPr id="10244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B2926CE-A052-4C35-9B2D-7A797F102046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0245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0246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3F5DBE-81C1-45BE-AC0E-5E3E4B6E2523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hu-HU" dirty="0"/>
          </a:p>
        </p:txBody>
      </p:sp>
      <p:sp>
        <p:nvSpPr>
          <p:cNvPr id="7" name="Trapezoid 6"/>
          <p:cNvSpPr/>
          <p:nvPr/>
        </p:nvSpPr>
        <p:spPr>
          <a:xfrm>
            <a:off x="827584" y="4293096"/>
            <a:ext cx="6500812" cy="1571625"/>
          </a:xfrm>
          <a:prstGeom prst="trapezoid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6600" dirty="0">
                <a:solidFill>
                  <a:schemeClr val="tx1"/>
                </a:solidFill>
                <a:latin typeface="Snap ITC" pitchFamily="82" charset="0"/>
              </a:rPr>
              <a:t>TCP/IP</a:t>
            </a:r>
          </a:p>
        </p:txBody>
      </p:sp>
      <p:sp>
        <p:nvSpPr>
          <p:cNvPr id="8" name="Trapezoid 7"/>
          <p:cNvSpPr/>
          <p:nvPr/>
        </p:nvSpPr>
        <p:spPr>
          <a:xfrm>
            <a:off x="1187624" y="2780928"/>
            <a:ext cx="5643562" cy="1571625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4000" dirty="0">
                <a:solidFill>
                  <a:schemeClr val="tx1"/>
                </a:solidFill>
                <a:latin typeface="Snap ITC" pitchFamily="82" charset="0"/>
              </a:rPr>
              <a:t>FTP, HTTP,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4000" dirty="0">
                <a:solidFill>
                  <a:schemeClr val="tx1"/>
                </a:solidFill>
                <a:latin typeface="Snap ITC" pitchFamily="82" charset="0"/>
              </a:rPr>
              <a:t>SMTP, POP</a:t>
            </a:r>
            <a:r>
              <a:rPr lang="hu-HU" sz="4000" baseline="-25000" dirty="0">
                <a:solidFill>
                  <a:schemeClr val="tx1"/>
                </a:solidFill>
                <a:latin typeface="Snap ITC" pitchFamily="82" charset="0"/>
              </a:rPr>
              <a:t>3</a:t>
            </a:r>
            <a:endParaRPr lang="hu-HU" sz="4000" dirty="0">
              <a:solidFill>
                <a:schemeClr val="tx1"/>
              </a:solidFill>
              <a:latin typeface="Snap ITC" pitchFamily="82" charset="0"/>
            </a:endParaRPr>
          </a:p>
        </p:txBody>
      </p:sp>
      <p:sp>
        <p:nvSpPr>
          <p:cNvPr id="9" name="Vágott nyíl jobbra 8"/>
          <p:cNvSpPr/>
          <p:nvPr/>
        </p:nvSpPr>
        <p:spPr>
          <a:xfrm rot="19894416">
            <a:off x="5988207" y="4314548"/>
            <a:ext cx="1120775" cy="485775"/>
          </a:xfrm>
          <a:prstGeom prst="notched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0" name="Ellipszis 9"/>
          <p:cNvSpPr/>
          <p:nvPr/>
        </p:nvSpPr>
        <p:spPr>
          <a:xfrm>
            <a:off x="6572250" y="3068960"/>
            <a:ext cx="2571750" cy="127158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dirty="0">
                <a:solidFill>
                  <a:schemeClr val="bg1"/>
                </a:solidFill>
              </a:rPr>
              <a:t>A TCP/IP nagyon erős alapot nyújt a magasabb protokolloknak.</a:t>
            </a:r>
          </a:p>
        </p:txBody>
      </p:sp>
      <p:pic>
        <p:nvPicPr>
          <p:cNvPr id="12" name="Kép 11" descr="IP cí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llipszis feliratnak 12"/>
          <p:cNvSpPr/>
          <p:nvPr/>
        </p:nvSpPr>
        <p:spPr>
          <a:xfrm>
            <a:off x="428625" y="2428875"/>
            <a:ext cx="7286625" cy="571500"/>
          </a:xfrm>
          <a:prstGeom prst="wedgeEllipseCallout">
            <a:avLst>
              <a:gd name="adj1" fmla="val -17131"/>
              <a:gd name="adj2" fmla="val -94502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 dirty="0"/>
          </a:p>
        </p:txBody>
      </p:sp>
      <p:sp>
        <p:nvSpPr>
          <p:cNvPr id="14" name="Ellipszis 13"/>
          <p:cNvSpPr/>
          <p:nvPr/>
        </p:nvSpPr>
        <p:spPr>
          <a:xfrm>
            <a:off x="395536" y="908720"/>
            <a:ext cx="2786063" cy="1214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u="sng" dirty="0">
                <a:solidFill>
                  <a:schemeClr val="bg1"/>
                </a:solidFill>
              </a:rPr>
              <a:t>IP-cím</a:t>
            </a:r>
            <a:r>
              <a:rPr lang="hu-HU" dirty="0">
                <a:solidFill>
                  <a:schemeClr val="bg1"/>
                </a:solidFill>
              </a:rPr>
              <a:t>: Előzőekben már kifejtettem.</a:t>
            </a:r>
          </a:p>
        </p:txBody>
      </p:sp>
      <p:sp>
        <p:nvSpPr>
          <p:cNvPr id="15" name="Ellipszis 14"/>
          <p:cNvSpPr/>
          <p:nvPr/>
        </p:nvSpPr>
        <p:spPr>
          <a:xfrm>
            <a:off x="179512" y="620688"/>
            <a:ext cx="3714750" cy="20574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u="sng" dirty="0">
                <a:solidFill>
                  <a:schemeClr val="bg1"/>
                </a:solidFill>
              </a:rPr>
              <a:t>Az álhálózati maszk (subnet mask): </a:t>
            </a:r>
            <a:r>
              <a:rPr lang="hu-HU" b="1" dirty="0">
                <a:solidFill>
                  <a:schemeClr val="bg1"/>
                </a:solidFill>
              </a:rPr>
              <a:t>Segítségével  a rendszergazdák a hálózatban egymástól elkülönülő hálózatokat tudnak létre hozni.</a:t>
            </a:r>
          </a:p>
        </p:txBody>
      </p:sp>
      <p:sp>
        <p:nvSpPr>
          <p:cNvPr id="16" name="Ellipszis 15"/>
          <p:cNvSpPr/>
          <p:nvPr/>
        </p:nvSpPr>
        <p:spPr>
          <a:xfrm>
            <a:off x="0" y="1196752"/>
            <a:ext cx="8929688" cy="1714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b="1" u="sng" dirty="0">
                <a:solidFill>
                  <a:schemeClr val="bg1"/>
                </a:solidFill>
              </a:rPr>
              <a:t>Alapértelmezett átjáró (Default gateway): </a:t>
            </a:r>
            <a:r>
              <a:rPr lang="hu-HU" b="1" dirty="0">
                <a:solidFill>
                  <a:schemeClr val="bg1"/>
                </a:solidFill>
              </a:rPr>
              <a:t> Előfordul, hogy </a:t>
            </a:r>
            <a:r>
              <a:rPr lang="hu-HU" b="1" dirty="0" smtClean="0">
                <a:solidFill>
                  <a:schemeClr val="bg1"/>
                </a:solidFill>
              </a:rPr>
              <a:t>az információ </a:t>
            </a:r>
            <a:r>
              <a:rPr lang="hu-HU" b="1" dirty="0">
                <a:solidFill>
                  <a:schemeClr val="bg1"/>
                </a:solidFill>
              </a:rPr>
              <a:t>küldésekor a gépünk nem ismeri a címzett gép címét, ekkor lép ez életbe.  Más géphez vagy hálózati eszközhöz fordul, ami több gép és hálózat címét ismeri, és az információt továbbítani tudja. </a:t>
            </a:r>
            <a:endParaRPr lang="hu-HU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6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6" presetClass="exit" presetSubtype="16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ircle(in)">
                                      <p:cBhvr>
                                        <p:cTn id="6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72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6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7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2948E-6 L 0.00747 0.06219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6 0.06219 L 0.00746 0.11445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7" grpId="0" build="allAtOnce" animBg="1"/>
      <p:bldP spid="7" grpId="1" build="allAtOnce" animBg="1"/>
      <p:bldP spid="7" grpId="2" build="allAtOnce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5" grpId="0" animBg="1"/>
      <p:bldP spid="15" grpId="1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0" y="1358900"/>
            <a:ext cx="9144000" cy="5499100"/>
          </a:xfrm>
          <a:solidFill>
            <a:schemeClr val="tx1"/>
          </a:solidFill>
        </p:spPr>
        <p:txBody>
          <a:bodyPr/>
          <a:lstStyle/>
          <a:p>
            <a:pPr marL="708025" indent="-708025">
              <a:buFont typeface="Wingdings" pitchFamily="2" charset="2"/>
              <a:buChar char="Ø"/>
            </a:pPr>
            <a:r>
              <a:rPr lang="hu-HU" sz="2600" dirty="0" smtClean="0">
                <a:solidFill>
                  <a:srgbClr val="92D050"/>
                </a:solidFill>
              </a:rPr>
              <a:t>WWW </a:t>
            </a:r>
          </a:p>
          <a:p>
            <a:pPr marL="708025" indent="-708025">
              <a:buFont typeface="Wingdings" pitchFamily="2" charset="2"/>
              <a:buChar char="Ø"/>
            </a:pPr>
            <a:r>
              <a:rPr lang="hu-HU" sz="2600" dirty="0" smtClean="0"/>
              <a:t>Internetes keresők</a:t>
            </a:r>
          </a:p>
          <a:p>
            <a:pPr marL="708025" indent="-708025">
              <a:buFont typeface="Wingdings" pitchFamily="2" charset="2"/>
              <a:buChar char="Ø"/>
            </a:pPr>
            <a:r>
              <a:rPr lang="hu-HU" sz="2600" dirty="0" smtClean="0">
                <a:solidFill>
                  <a:srgbClr val="92D050"/>
                </a:solidFill>
              </a:rPr>
              <a:t>Közösségi portálok és azok szolgáltatásai</a:t>
            </a:r>
          </a:p>
          <a:p>
            <a:pPr marL="708025" indent="-708025">
              <a:buFont typeface="Wingdings" pitchFamily="2" charset="2"/>
              <a:buChar char="Ø"/>
            </a:pPr>
            <a:r>
              <a:rPr lang="hu-HU" sz="2600" dirty="0" smtClean="0"/>
              <a:t>Kommunikáció (szóban, vagy írásban)</a:t>
            </a:r>
          </a:p>
          <a:p>
            <a:pPr marL="708025" indent="-708025">
              <a:buFont typeface="Wingdings" pitchFamily="2" charset="2"/>
              <a:buChar char="Ø"/>
            </a:pPr>
            <a:r>
              <a:rPr lang="hu-HU" sz="2600" dirty="0" smtClean="0">
                <a:solidFill>
                  <a:srgbClr val="92D050"/>
                </a:solidFill>
              </a:rPr>
              <a:t>Internetes levelezés</a:t>
            </a:r>
          </a:p>
          <a:p>
            <a:pPr marL="708025" indent="-708025">
              <a:buFont typeface="Wingdings" pitchFamily="2" charset="2"/>
              <a:buChar char="Ø"/>
            </a:pPr>
            <a:r>
              <a:rPr lang="hu-HU" sz="2600" dirty="0" smtClean="0"/>
              <a:t>Kép, video és hang megosztása, megszerzése</a:t>
            </a:r>
          </a:p>
          <a:p>
            <a:pPr marL="708025" indent="-708025">
              <a:buFont typeface="Wingdings" pitchFamily="2" charset="2"/>
              <a:buChar char="Ø"/>
            </a:pPr>
            <a:r>
              <a:rPr lang="hu-HU" sz="2600" dirty="0" smtClean="0">
                <a:solidFill>
                  <a:srgbClr val="92D050"/>
                </a:solidFill>
              </a:rPr>
              <a:t>Adattárolás</a:t>
            </a:r>
          </a:p>
          <a:p>
            <a:pPr marL="708025" indent="-708025">
              <a:buFont typeface="Wingdings" pitchFamily="2" charset="2"/>
              <a:buChar char="Ø"/>
            </a:pPr>
            <a:r>
              <a:rPr lang="hu-HU" sz="2600" dirty="0" smtClean="0"/>
              <a:t>Titkosítás</a:t>
            </a:r>
            <a:endParaRPr lang="hu-HU" sz="2600" dirty="0" smtClean="0">
              <a:solidFill>
                <a:srgbClr val="92D050"/>
              </a:solidFill>
            </a:endParaRPr>
          </a:p>
          <a:p>
            <a:pPr marL="708025" indent="-708025">
              <a:buFont typeface="Wingdings" pitchFamily="2" charset="2"/>
              <a:buChar char="Ø"/>
            </a:pPr>
            <a:endParaRPr lang="hu-HU" sz="2600" dirty="0" smtClean="0"/>
          </a:p>
        </p:txBody>
      </p:sp>
      <p:sp>
        <p:nvSpPr>
          <p:cNvPr id="11267" name="Dátum helye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60B0CD-BFB6-46C5-9145-8F965214A357}" type="datetime1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2011.03.07.</a:t>
            </a:fld>
            <a:endParaRPr lang="hu-HU" dirty="0"/>
          </a:p>
        </p:txBody>
      </p:sp>
      <p:sp>
        <p:nvSpPr>
          <p:cNvPr id="11268" name="Élőláb helye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hu-HU" dirty="0"/>
              <a:t>Internet és a hálozati szogáltatások</a:t>
            </a:r>
          </a:p>
        </p:txBody>
      </p:sp>
      <p:sp>
        <p:nvSpPr>
          <p:cNvPr id="11269" name="Dia számának hely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F36C7D-DE66-4757-8488-166C0D5E61EB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hu-HU" dirty="0"/>
          </a:p>
        </p:txBody>
      </p:sp>
      <p:sp>
        <p:nvSpPr>
          <p:cNvPr id="7" name="Lekerekített téglalap feliratnak 6"/>
          <p:cNvSpPr/>
          <p:nvPr/>
        </p:nvSpPr>
        <p:spPr>
          <a:xfrm>
            <a:off x="4929188" y="500063"/>
            <a:ext cx="3200400" cy="2071687"/>
          </a:xfrm>
          <a:prstGeom prst="wedgeRoundRectCallout">
            <a:avLst>
              <a:gd name="adj1" fmla="val 35743"/>
              <a:gd name="adj2" fmla="val 204523"/>
              <a:gd name="adj3" fmla="val 16667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Már megismerkedtünk a </a:t>
            </a:r>
            <a:r>
              <a:rPr lang="hu-H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hálózat </a:t>
            </a:r>
            <a:r>
              <a:rPr lang="hu-H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alapjával, és most nézzük </a:t>
            </a:r>
            <a:r>
              <a:rPr lang="hu-H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meg, </a:t>
            </a:r>
            <a:r>
              <a:rPr lang="hu-H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hogy milyen szolgáltatásokat rejt magában.</a:t>
            </a:r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hu-HU" dirty="0" smtClean="0"/>
              <a:t>Milyen típusú hálózati szolgáltatásokat ismersz?</a:t>
            </a:r>
            <a:endParaRPr lang="hu-H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7" grpId="1" animBg="1"/>
      <p:bldP spid="2" grpId="0"/>
    </p:bldLst>
  </p:timing>
</p:sld>
</file>

<file path=ppt/theme/theme1.xml><?xml version="1.0" encoding="utf-8"?>
<a:theme xmlns:a="http://schemas.openxmlformats.org/drawingml/2006/main" name="Nah én így tínítanám 2.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Nah én így tínítanám 2.0</Template>
  <TotalTime>1917</TotalTime>
  <Words>2878</Words>
  <Application>Microsoft Office PowerPoint</Application>
  <PresentationFormat>Diavetítés a képernyőre (4:3 oldalarány)</PresentationFormat>
  <Paragraphs>508</Paragraphs>
  <Slides>27</Slides>
  <Notes>1</Notes>
  <HiddenSlides>0</HiddenSlides>
  <MMClips>2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28" baseType="lpstr">
      <vt:lpstr>Nah én így tínítanám 2.0</vt:lpstr>
      <vt:lpstr>Én így tanítanám…</vt:lpstr>
      <vt:lpstr>Közvéleménykutatás</vt:lpstr>
      <vt:lpstr>Közvéleménykutatás</vt:lpstr>
      <vt:lpstr>Az eddigi eredmények</vt:lpstr>
      <vt:lpstr>Internet és hálózati szolgáltatások</vt:lpstr>
      <vt:lpstr>-Ez a protokoll:  A protokollt leggyakrabban az adatátvitel szabályainak, vagy szabványban  rögzített eljárásnak nevezzük. Több féle protokoll létezik. -Feladata:   &gt; Az adatok elküldése  &gt; Az adatok átvitelének ellenörzése</vt:lpstr>
      <vt:lpstr>Protokoll fajtái</vt:lpstr>
      <vt:lpstr>Protokoll fajtái</vt:lpstr>
      <vt:lpstr>Milyen típusú hálózati szolgáltatásokat ismersz?</vt:lpstr>
      <vt:lpstr>WWW Böngészők</vt:lpstr>
      <vt:lpstr>Böngészők</vt:lpstr>
      <vt:lpstr>Az Explorer sajátosságai</vt:lpstr>
      <vt:lpstr>Az Opera sajátosságai </vt:lpstr>
      <vt:lpstr>Internetes keresők</vt:lpstr>
      <vt:lpstr>Keresési feladatok</vt:lpstr>
      <vt:lpstr>Közösségi portálok</vt:lpstr>
      <vt:lpstr>Internetes kommunikáció (szóban, vagy írásban) és levelezés</vt:lpstr>
      <vt:lpstr>Az internetes levelezés</vt:lpstr>
      <vt:lpstr>Ismert levelezőprogramok</vt:lpstr>
      <vt:lpstr>Kép, video és hang megosztása, megszerzése a neten</vt:lpstr>
      <vt:lpstr>Adattárolás</vt:lpstr>
      <vt:lpstr>Titkosítás</vt:lpstr>
      <vt:lpstr>Titkosítási ábrák</vt:lpstr>
      <vt:lpstr>Információ megosztásának előnyei/hátrányai</vt:lpstr>
      <vt:lpstr>Ismétlési feladatok…</vt:lpstr>
      <vt:lpstr>26. dia</vt:lpstr>
      <vt:lpstr>Források</vt:lpstr>
    </vt:vector>
  </TitlesOfParts>
  <Company>BSAFTPZ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Én így tanítanám…</dc:title>
  <dc:creator>Tomi(Puu)</dc:creator>
  <cp:lastModifiedBy>graft</cp:lastModifiedBy>
  <cp:revision>236</cp:revision>
  <dcterms:created xsi:type="dcterms:W3CDTF">2011-03-02T13:11:28Z</dcterms:created>
  <dcterms:modified xsi:type="dcterms:W3CDTF">2011-03-07T15:25:09Z</dcterms:modified>
</cp:coreProperties>
</file>