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66" r:id="rId6"/>
    <p:sldId id="263" r:id="rId7"/>
    <p:sldId id="267" r:id="rId8"/>
    <p:sldId id="261" r:id="rId9"/>
    <p:sldId id="268" r:id="rId10"/>
    <p:sldId id="265" r:id="rId11"/>
    <p:sldId id="269" r:id="rId12"/>
    <p:sldId id="271" r:id="rId13"/>
    <p:sldId id="270" r:id="rId14"/>
    <p:sldId id="274" r:id="rId15"/>
    <p:sldId id="275" r:id="rId16"/>
    <p:sldId id="276" r:id="rId17"/>
    <p:sldId id="277" r:id="rId18"/>
    <p:sldId id="278" r:id="rId19"/>
    <p:sldId id="272" r:id="rId20"/>
    <p:sldId id="273" r:id="rId21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B1798-9650-4789-BB7B-845AD838317F}" type="datetimeFigureOut">
              <a:rPr lang="hu-HU"/>
              <a:pPr>
                <a:defRPr/>
              </a:pPr>
              <a:t>2011.03.06.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A5CFF-6A10-452A-B15D-77E245EB3E4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2B104-9809-4756-BB2D-C0267FD12885}" type="datetimeFigureOut">
              <a:rPr lang="hu-HU"/>
              <a:pPr>
                <a:defRPr/>
              </a:pPr>
              <a:t>2011.03.06.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A57BB-0BFA-4158-9AFD-A1F16985411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FF382-C921-4E6D-B3FD-6C282CCCE86D}" type="datetimeFigureOut">
              <a:rPr lang="hu-HU"/>
              <a:pPr>
                <a:defRPr/>
              </a:pPr>
              <a:t>2011.03.06.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19E13-F2B4-4E1F-95E5-B6B88E07719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225A2-2E33-40C9-AE9E-C219057767B2}" type="datetimeFigureOut">
              <a:rPr lang="hu-HU"/>
              <a:pPr>
                <a:defRPr/>
              </a:pPr>
              <a:t>2011.03.06.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E82F2-51E1-4D5A-B1FC-D4EF78F5001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E3D8C-4494-4172-A88F-D5A3992AA9C4}" type="datetimeFigureOut">
              <a:rPr lang="hu-HU"/>
              <a:pPr>
                <a:defRPr/>
              </a:pPr>
              <a:t>2011.03.06.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00F5-530A-4030-977E-8A098306E1B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D6DC2-74F1-425D-B512-38B9BE5896E9}" type="datetimeFigureOut">
              <a:rPr lang="hu-HU"/>
              <a:pPr>
                <a:defRPr/>
              </a:pPr>
              <a:t>2011.03.06.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84F4D-C9BB-4347-A3D7-8915AE6EF34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FC494-D2AF-434B-AABE-79776593FBD1}" type="datetimeFigureOut">
              <a:rPr lang="hu-HU"/>
              <a:pPr>
                <a:defRPr/>
              </a:pPr>
              <a:t>2011.03.06.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68989-7EE2-4820-802B-9DB269901AD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49A71-05D4-4293-B3F9-78139F9086B6}" type="datetimeFigureOut">
              <a:rPr lang="hu-HU"/>
              <a:pPr>
                <a:defRPr/>
              </a:pPr>
              <a:t>2011.03.06.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56246-BFBA-4C9D-96CD-ABA6CA8CF9B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78A0C-258F-4F05-A7DC-24BB790D1624}" type="datetimeFigureOut">
              <a:rPr lang="hu-HU"/>
              <a:pPr>
                <a:defRPr/>
              </a:pPr>
              <a:t>2011.03.06.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0A411-E9ED-4832-AA6F-FDCF54F4FB4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61A59-7730-402C-BF25-15EE0E292A82}" type="datetimeFigureOut">
              <a:rPr lang="hu-HU"/>
              <a:pPr>
                <a:defRPr/>
              </a:pPr>
              <a:t>2011.03.06.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33C81-C13B-4773-B7C9-A65BB83B533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BCFF5-0DAF-4C65-BA13-B6A01E5ECE95}" type="datetimeFigureOut">
              <a:rPr lang="hu-HU"/>
              <a:pPr>
                <a:defRPr/>
              </a:pPr>
              <a:t>2011.03.06.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5B3C3-FF51-46EB-99EC-C79DC2581A9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D550E8-360D-47E9-89DF-5BC1F75B9878}" type="datetimeFigureOut">
              <a:rPr lang="hu-HU"/>
              <a:pPr>
                <a:defRPr/>
              </a:pPr>
              <a:t>2011.03.06.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363F23-27C7-4E99-84AA-BA572C2A000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hu.wikipedia.org/wiki/White_space" TargetMode="External"/><Relationship Id="rId3" Type="http://schemas.openxmlformats.org/officeDocument/2006/relationships/hyperlink" Target="http://www.50plusz.net/id-352-bekezdesformazas_alapjai.html" TargetMode="External"/><Relationship Id="rId7" Type="http://schemas.openxmlformats.org/officeDocument/2006/relationships/hyperlink" Target="http://office.microsoft.com/hu-hu/publisher-help/a-bekezdesformazas-parbeszedpanel-HA010373186.aspx" TargetMode="External"/><Relationship Id="rId2" Type="http://schemas.openxmlformats.org/officeDocument/2006/relationships/hyperlink" Target="http://informatika.gtportal.eu/index.php?f0=w3_bek_for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jos.hu/down/0151/100-101.pdf" TargetMode="External"/><Relationship Id="rId5" Type="http://schemas.openxmlformats.org/officeDocument/2006/relationships/hyperlink" Target="http://ecdlweb.hu/index.php?title=Word_2003_-_Bekezd%C3%A9sform%C3%A1z%C3%A1s" TargetMode="External"/><Relationship Id="rId10" Type="http://schemas.openxmlformats.org/officeDocument/2006/relationships/hyperlink" Target="http://qtp.hu/mozaik/geometrikus_mintak_szerkesztese.php" TargetMode="External"/><Relationship Id="rId4" Type="http://schemas.openxmlformats.org/officeDocument/2006/relationships/hyperlink" Target="http://www.sulinet.hu/tart/ncikk/Sed/0/32198/index2.html" TargetMode="External"/><Relationship Id="rId9" Type="http://schemas.openxmlformats.org/officeDocument/2006/relationships/hyperlink" Target="http://meszotar.hu/keres/decimali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informatika.gtportal.eu/index.php?f0=w3_bek_form_100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8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2592287"/>
          </a:xfrm>
        </p:spPr>
        <p:txBody>
          <a:bodyPr rtlCol="0">
            <a:normAutofit/>
            <a:scene3d>
              <a:camera prst="perspectiveContrastingRightFacing"/>
              <a:lightRig rig="threePt" dir="t"/>
            </a:scene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sz="48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hu-HU" sz="48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u-HU" sz="48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hu-HU" sz="48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u-HU" sz="48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Bekezdésformázás</a:t>
            </a:r>
            <a:endParaRPr lang="hu-HU" sz="4800" i="1" dirty="0" smtClean="0"/>
          </a:p>
        </p:txBody>
      </p:sp>
      <p:sp>
        <p:nvSpPr>
          <p:cNvPr id="2051" name="Alcím 2"/>
          <p:cNvSpPr>
            <a:spLocks noGrp="1"/>
          </p:cNvSpPr>
          <p:nvPr>
            <p:ph type="subTitle" idx="1"/>
          </p:nvPr>
        </p:nvSpPr>
        <p:spPr>
          <a:xfrm>
            <a:off x="1371600" y="3716338"/>
            <a:ext cx="6400800" cy="2233612"/>
          </a:xfrm>
        </p:spPr>
        <p:txBody>
          <a:bodyPr/>
          <a:lstStyle/>
          <a:p>
            <a:pPr algn="l"/>
            <a:r>
              <a:rPr lang="hu-HU" sz="2400" b="1" i="1" u="sng" dirty="0" smtClean="0">
                <a:solidFill>
                  <a:srgbClr val="FF0000"/>
                </a:solidFill>
              </a:rPr>
              <a:t>Név</a:t>
            </a:r>
            <a:r>
              <a:rPr lang="hu-HU" sz="2400" b="1" i="1" dirty="0" smtClean="0">
                <a:solidFill>
                  <a:srgbClr val="FF0000"/>
                </a:solidFill>
              </a:rPr>
              <a:t>:Horváth Bence</a:t>
            </a:r>
          </a:p>
          <a:p>
            <a:pPr algn="l"/>
            <a:r>
              <a:rPr lang="hu-HU" sz="2400" b="1" i="1" u="sng" dirty="0" smtClean="0">
                <a:solidFill>
                  <a:srgbClr val="FF0000"/>
                </a:solidFill>
              </a:rPr>
              <a:t>Felkészítő tanár</a:t>
            </a:r>
            <a:r>
              <a:rPr lang="hu-HU" sz="2400" b="1" i="1" dirty="0" smtClean="0">
                <a:solidFill>
                  <a:srgbClr val="FF0000"/>
                </a:solidFill>
              </a:rPr>
              <a:t>:Takácsné Ludvig </a:t>
            </a:r>
            <a:r>
              <a:rPr lang="hu-HU" sz="2400" b="1" i="1" dirty="0" err="1" smtClean="0">
                <a:solidFill>
                  <a:srgbClr val="FF0000"/>
                </a:solidFill>
              </a:rPr>
              <a:t>Ottília</a:t>
            </a:r>
            <a:endParaRPr lang="hu-HU" sz="2400" b="1" i="1" dirty="0" smtClean="0">
              <a:solidFill>
                <a:srgbClr val="FF0000"/>
              </a:solidFill>
            </a:endParaRPr>
          </a:p>
          <a:p>
            <a:pPr algn="l"/>
            <a:r>
              <a:rPr lang="hu-HU" sz="2400" b="1" i="1" u="sng" dirty="0" smtClean="0">
                <a:solidFill>
                  <a:srgbClr val="FF0000"/>
                </a:solidFill>
              </a:rPr>
              <a:t>Iskola neve,címe</a:t>
            </a:r>
            <a:r>
              <a:rPr lang="hu-HU" sz="2400" b="1" i="1" dirty="0" smtClean="0">
                <a:solidFill>
                  <a:srgbClr val="FF0000"/>
                </a:solidFill>
              </a:rPr>
              <a:t>:„</a:t>
            </a:r>
            <a:r>
              <a:rPr lang="hu-HU" sz="2400" b="1" i="1" dirty="0" err="1" smtClean="0">
                <a:solidFill>
                  <a:srgbClr val="FF0000"/>
                </a:solidFill>
              </a:rPr>
              <a:t>Kökönyösi</a:t>
            </a:r>
            <a:r>
              <a:rPr lang="hu-HU" sz="2400" b="1" i="1" dirty="0" smtClean="0">
                <a:solidFill>
                  <a:srgbClr val="FF0000"/>
                </a:solidFill>
              </a:rPr>
              <a:t> Oktatási Központ” Szakközépiskola,7300.Komló.Ságvári u.1. </a:t>
            </a:r>
          </a:p>
        </p:txBody>
      </p:sp>
      <p:pic>
        <p:nvPicPr>
          <p:cNvPr id="1026" name="Picture 2" descr="D:\Temp\Delete\Temporary Internet Files\Content.IE5\01XTB4UW\MM900163119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2852936"/>
            <a:ext cx="1200150" cy="1047750"/>
          </a:xfrm>
          <a:prstGeom prst="rect">
            <a:avLst/>
          </a:prstGeom>
          <a:noFill/>
        </p:spPr>
      </p:pic>
      <p:pic>
        <p:nvPicPr>
          <p:cNvPr id="1027" name="Picture 3" descr="C:\Users\a\Downloads\fulemule_125_12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548680"/>
            <a:ext cx="1587500" cy="15875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6523112" cy="648072"/>
          </a:xfrm>
        </p:spPr>
        <p:txBody>
          <a:bodyPr/>
          <a:lstStyle/>
          <a:p>
            <a:pPr algn="ctr"/>
            <a:r>
              <a:rPr lang="hu-HU" sz="44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3.Felsorolás és számozás</a:t>
            </a:r>
            <a:endParaRPr lang="hu-HU" sz="440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395536" y="3573016"/>
            <a:ext cx="8352928" cy="3168352"/>
          </a:xfrm>
        </p:spPr>
        <p:txBody>
          <a:bodyPr/>
          <a:lstStyle/>
          <a:p>
            <a:pPr algn="just"/>
            <a:r>
              <a:rPr lang="hu-HU" sz="2400" b="1" i="1" u="sng" dirty="0" smtClean="0"/>
              <a:t>Felsorolás szimbólummal: </a:t>
            </a:r>
            <a:r>
              <a:rPr lang="hu-HU" sz="2400" b="1" i="1" dirty="0" smtClean="0"/>
              <a:t>első lépésként kijelöljük a szöveget a felsoroláshoz.</a:t>
            </a:r>
          </a:p>
          <a:p>
            <a:pPr algn="just"/>
            <a:r>
              <a:rPr lang="hu-HU" sz="2400" b="1" i="1" dirty="0" smtClean="0"/>
              <a:t>                                               Második lépésként a kezdőlapon, a bekezdés panelen található felsorolás ikonnal már elvégezhető a művelet. Választhatunk további szimbólumokat is. A „kép” gombbal saját képet is tehetünk a bekezdésünkbe. A szimbólum gombbal előhozhatók a szimbólum táblák. Betűtípust is választhatunk.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2500" b="12500"/>
          <a:stretch>
            <a:fillRect/>
          </a:stretch>
        </p:blipFill>
        <p:spPr bwMode="auto">
          <a:xfrm>
            <a:off x="2339752" y="1340768"/>
            <a:ext cx="43204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1412776"/>
            <a:ext cx="50405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1412776"/>
            <a:ext cx="50405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1069729">
            <a:off x="1605947" y="1990880"/>
            <a:ext cx="10287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1083158">
            <a:off x="3342719" y="1999036"/>
            <a:ext cx="11715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20542138">
            <a:off x="5121329" y="2077434"/>
            <a:ext cx="120967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/>
          <a:lstStyle/>
          <a:p>
            <a:pPr>
              <a:buNone/>
            </a:pPr>
            <a:endParaRPr lang="hu-HU" sz="2000" b="1" i="1" u="sng" dirty="0" smtClean="0"/>
          </a:p>
          <a:p>
            <a:pPr algn="just">
              <a:buNone/>
            </a:pPr>
            <a:r>
              <a:rPr lang="hu-HU" sz="2400" b="1" i="1" dirty="0" smtClean="0"/>
              <a:t>                                                  (2003-as Word)</a:t>
            </a:r>
          </a:p>
          <a:p>
            <a:pPr algn="just">
              <a:buNone/>
            </a:pPr>
            <a:endParaRPr lang="hu-HU" sz="2400" b="1" i="1" u="sng" dirty="0" smtClean="0"/>
          </a:p>
          <a:p>
            <a:pPr algn="just">
              <a:buNone/>
            </a:pPr>
            <a:endParaRPr lang="hu-HU" sz="2400" b="1" i="1" u="sng" dirty="0" smtClean="0"/>
          </a:p>
          <a:p>
            <a:pPr algn="just">
              <a:buNone/>
            </a:pPr>
            <a:endParaRPr lang="hu-HU" sz="2400" b="1" i="1" u="sng" dirty="0" smtClean="0"/>
          </a:p>
          <a:p>
            <a:pPr algn="just">
              <a:buNone/>
            </a:pPr>
            <a:r>
              <a:rPr lang="hu-HU" sz="2400" b="1" i="1" u="sng" dirty="0" smtClean="0"/>
              <a:t>Számozott felsorolás: </a:t>
            </a:r>
          </a:p>
          <a:p>
            <a:pPr algn="just"/>
            <a:r>
              <a:rPr lang="hu-HU" sz="2400" b="1" i="1" dirty="0" smtClean="0"/>
              <a:t>        Az első lépés ugyanaz, mint a szimbólummal való felsorolásnál. </a:t>
            </a:r>
          </a:p>
          <a:p>
            <a:pPr algn="just"/>
            <a:r>
              <a:rPr lang="hu-HU" sz="2400" b="1" i="1" dirty="0" smtClean="0"/>
              <a:t>       Majd az ikon jobb oldalán lévő nyílra kattintva különböző számozási formátumokat alkalmazhatunk. </a:t>
            </a:r>
          </a:p>
          <a:p>
            <a:pPr algn="just"/>
            <a:r>
              <a:rPr lang="hu-HU" sz="2400" b="1" i="1" dirty="0" smtClean="0"/>
              <a:t>       Továbbá megadhatjuk a számozási módot, betűtípust, számozási értéket is,aszerint, hogy az előző számozást kívánjuk folytatni, vagy újraindítjuk a számozást. </a:t>
            </a:r>
          </a:p>
          <a:p>
            <a:pPr algn="just"/>
            <a:r>
              <a:rPr lang="hu-HU" sz="2400" b="1" i="1" dirty="0" smtClean="0"/>
              <a:t>      Számozás értékének beállítása menüpontban adhatjuk meg a lista kezdősorszámát is.</a:t>
            </a:r>
          </a:p>
          <a:p>
            <a:pPr algn="just"/>
            <a:endParaRPr lang="hu-HU" sz="2400" b="1" i="1" dirty="0" smtClean="0"/>
          </a:p>
          <a:p>
            <a:pPr algn="just"/>
            <a:endParaRPr lang="hu-HU" sz="2400" b="1" i="1" dirty="0" smtClean="0"/>
          </a:p>
          <a:p>
            <a:pPr algn="just">
              <a:buNone/>
            </a:pPr>
            <a:r>
              <a:rPr lang="hu-HU" sz="2400" b="1" i="1" dirty="0" smtClean="0"/>
              <a:t>        </a:t>
            </a:r>
            <a:endParaRPr lang="hu-HU" dirty="0"/>
          </a:p>
        </p:txBody>
      </p:sp>
      <p:pic>
        <p:nvPicPr>
          <p:cNvPr id="5" name="Picture 2" descr="C:\Users\a\Downloads\fp20032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88640"/>
            <a:ext cx="2601469" cy="24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algn="just">
              <a:buNone/>
            </a:pPr>
            <a:endParaRPr lang="hu-HU" sz="2400" b="1" i="1" dirty="0" smtClean="0"/>
          </a:p>
          <a:p>
            <a:pPr algn="just">
              <a:buNone/>
            </a:pPr>
            <a:endParaRPr lang="hu-HU" sz="2400" b="1" i="1" u="sng" dirty="0" smtClean="0"/>
          </a:p>
          <a:p>
            <a:pPr algn="just">
              <a:buNone/>
            </a:pPr>
            <a:endParaRPr lang="hu-HU" sz="2400" b="1" i="1" u="sng" dirty="0" smtClean="0"/>
          </a:p>
          <a:p>
            <a:pPr algn="just">
              <a:buNone/>
            </a:pPr>
            <a:endParaRPr lang="hu-HU" sz="2400" b="1" i="1" u="sng" dirty="0" smtClean="0"/>
          </a:p>
          <a:p>
            <a:pPr algn="just">
              <a:buNone/>
            </a:pPr>
            <a:endParaRPr lang="hu-HU" sz="2400" b="1" i="1" u="sng" dirty="0" smtClean="0"/>
          </a:p>
          <a:p>
            <a:pPr algn="just">
              <a:buNone/>
            </a:pPr>
            <a:r>
              <a:rPr lang="hu-HU" sz="2400" b="1" i="1" dirty="0" smtClean="0"/>
              <a:t>       </a:t>
            </a:r>
          </a:p>
          <a:p>
            <a:pPr algn="just">
              <a:buNone/>
            </a:pPr>
            <a:endParaRPr lang="hu-HU" sz="2400" b="1" i="1" u="sng" dirty="0" smtClean="0"/>
          </a:p>
          <a:p>
            <a:pPr algn="just">
              <a:buNone/>
            </a:pPr>
            <a:endParaRPr lang="hu-HU" sz="2400" b="1" i="1" u="sng" dirty="0" smtClean="0"/>
          </a:p>
          <a:p>
            <a:pPr algn="just">
              <a:buNone/>
            </a:pPr>
            <a:r>
              <a:rPr lang="hu-HU" sz="2400" b="1" i="1" dirty="0" smtClean="0"/>
              <a:t>       </a:t>
            </a:r>
            <a:r>
              <a:rPr lang="hu-HU" sz="2400" b="1" i="1" u="sng" dirty="0" smtClean="0"/>
              <a:t>Többszintű felsorolás:</a:t>
            </a:r>
            <a:r>
              <a:rPr lang="hu-HU" sz="2400" b="1" i="1" dirty="0" smtClean="0"/>
              <a:t> Ugyancsak az ikon jobb oldalán lévő nyílra kattintva a megjelenő menüből  több számformátumból választhatunk. A többszintű felsorolás  több főfejezetből és azok alfejezeteiből áll.</a:t>
            </a:r>
          </a:p>
          <a:p>
            <a:pPr algn="just">
              <a:buNone/>
            </a:pPr>
            <a:r>
              <a:rPr lang="hu-HU" sz="2400" b="1" i="1" dirty="0" smtClean="0"/>
              <a:t>      A többszintű felsorolásnál  minden felsorolás egy-egy bekezdés. Minden bekezdés </a:t>
            </a:r>
            <a:r>
              <a:rPr lang="hu-HU" sz="2400" b="1" i="1" dirty="0" err="1" smtClean="0"/>
              <a:t>ENTER-el</a:t>
            </a:r>
            <a:r>
              <a:rPr lang="hu-HU" sz="2400" b="1" i="1" dirty="0" smtClean="0"/>
              <a:t> zárul.</a:t>
            </a:r>
          </a:p>
        </p:txBody>
      </p:sp>
      <p:pic>
        <p:nvPicPr>
          <p:cNvPr id="5" name="Picture 3" descr="C:\Users\a\Downloads\w7_felsorol_szam_tobbsz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836712"/>
            <a:ext cx="4608512" cy="2546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Feladat!</a:t>
            </a:r>
            <a:endParaRPr lang="hu-HU" b="1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4" name="Picture 4" descr="C:\Users\a\Downloads\medium-smiley-080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196752"/>
            <a:ext cx="476250" cy="409575"/>
          </a:xfrm>
          <a:prstGeom prst="rect">
            <a:avLst/>
          </a:prstGeom>
          <a:noFill/>
        </p:spPr>
      </p:pic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 algn="ctr">
              <a:buNone/>
            </a:pPr>
            <a:r>
              <a:rPr lang="hu-HU" sz="2400" b="1" i="1" dirty="0" smtClean="0"/>
              <a:t>Felsorolás és számozás</a:t>
            </a:r>
          </a:p>
          <a:p>
            <a:pPr algn="ctr">
              <a:buNone/>
            </a:pPr>
            <a:r>
              <a:rPr lang="hu-HU" sz="2400" b="1" i="1" u="sng" dirty="0" smtClean="0">
                <a:solidFill>
                  <a:srgbClr val="FF0000"/>
                </a:solidFill>
              </a:rPr>
              <a:t>Húzd a helyére!</a:t>
            </a:r>
            <a:r>
              <a:rPr lang="hu-HU" sz="2400" b="1" i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endParaRPr lang="hu-HU" sz="2400" b="1" i="1" u="sng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hu-HU" sz="2400" b="1" i="1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hu-HU" sz="2400" b="1" i="1" u="sng" dirty="0" smtClean="0">
                <a:solidFill>
                  <a:srgbClr val="FF0000"/>
                </a:solidFill>
              </a:rPr>
              <a:t> </a:t>
            </a:r>
            <a:r>
              <a:rPr lang="hu-HU" sz="2400" b="1" i="1" dirty="0" smtClean="0">
                <a:solidFill>
                  <a:srgbClr val="FF0000"/>
                </a:solidFill>
              </a:rPr>
              <a:t>       </a:t>
            </a:r>
            <a:r>
              <a:rPr lang="hu-HU" sz="2400" b="1" i="1" dirty="0" smtClean="0"/>
              <a:t>szimbólummal ellátott felsorolás</a:t>
            </a:r>
          </a:p>
          <a:p>
            <a:pPr>
              <a:buNone/>
            </a:pPr>
            <a:endParaRPr lang="hu-HU" sz="2400" b="1" i="1" dirty="0" smtClean="0"/>
          </a:p>
          <a:p>
            <a:pPr>
              <a:buNone/>
            </a:pPr>
            <a:r>
              <a:rPr lang="hu-HU" sz="2400" b="1" i="1" dirty="0" smtClean="0"/>
              <a:t>        számmal ellátott felsorolás                                  </a:t>
            </a:r>
          </a:p>
          <a:p>
            <a:pPr>
              <a:buNone/>
            </a:pPr>
            <a:endParaRPr lang="hu-HU" sz="2400" b="1" i="1" dirty="0" smtClean="0"/>
          </a:p>
          <a:p>
            <a:pPr>
              <a:buNone/>
            </a:pPr>
            <a:r>
              <a:rPr lang="hu-HU" sz="2400" b="1" i="1" dirty="0" smtClean="0"/>
              <a:t>          többszintű felsorolás                     </a:t>
            </a:r>
          </a:p>
          <a:p>
            <a:pPr>
              <a:buNone/>
            </a:pPr>
            <a:r>
              <a:rPr lang="hu-HU" sz="2400" b="1" i="1" dirty="0" smtClean="0"/>
              <a:t>                                                                    </a:t>
            </a:r>
            <a:r>
              <a:rPr lang="hu-HU" sz="1800" b="1" i="1" dirty="0" smtClean="0"/>
              <a:t> </a:t>
            </a:r>
          </a:p>
          <a:p>
            <a:pPr>
              <a:buNone/>
            </a:pPr>
            <a:endParaRPr lang="hu-HU" sz="2400" b="1" i="1" dirty="0" smtClean="0"/>
          </a:p>
          <a:p>
            <a:pPr>
              <a:buNone/>
            </a:pPr>
            <a:r>
              <a:rPr lang="hu-HU" sz="2400" b="1" i="1" u="sng" dirty="0" smtClean="0">
                <a:solidFill>
                  <a:srgbClr val="FF0000"/>
                </a:solidFill>
              </a:rPr>
              <a:t>                                                                                      </a:t>
            </a:r>
          </a:p>
          <a:p>
            <a:pPr>
              <a:buNone/>
            </a:pPr>
            <a:endParaRPr lang="hu-HU" sz="2400" b="1" i="1" u="sng" dirty="0">
              <a:solidFill>
                <a:srgbClr val="FF000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 t="12500" b="12500"/>
          <a:stretch>
            <a:fillRect/>
          </a:stretch>
        </p:blipFill>
        <p:spPr bwMode="auto">
          <a:xfrm>
            <a:off x="4499992" y="2780928"/>
            <a:ext cx="43204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2780928"/>
            <a:ext cx="43204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2780928"/>
            <a:ext cx="43204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églalap 11"/>
          <p:cNvSpPr/>
          <p:nvPr/>
        </p:nvSpPr>
        <p:spPr>
          <a:xfrm>
            <a:off x="539552" y="3356992"/>
            <a:ext cx="432048" cy="43204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Téglalap 12"/>
          <p:cNvSpPr/>
          <p:nvPr/>
        </p:nvSpPr>
        <p:spPr>
          <a:xfrm>
            <a:off x="539552" y="4221088"/>
            <a:ext cx="432048" cy="43204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Téglalap 13"/>
          <p:cNvSpPr/>
          <p:nvPr/>
        </p:nvSpPr>
        <p:spPr>
          <a:xfrm>
            <a:off x="539552" y="5157192"/>
            <a:ext cx="432048" cy="43204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2052" name="Picture 4" descr="C:\Users\a\Pictures\Microsoft Médiatár\00282748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11960" y="5445224"/>
            <a:ext cx="1219200" cy="1219200"/>
          </a:xfrm>
          <a:prstGeom prst="rect">
            <a:avLst/>
          </a:prstGeom>
          <a:noFill/>
        </p:spPr>
      </p:pic>
      <p:sp>
        <p:nvSpPr>
          <p:cNvPr id="19" name="Téglalap 18"/>
          <p:cNvSpPr/>
          <p:nvPr/>
        </p:nvSpPr>
        <p:spPr>
          <a:xfrm>
            <a:off x="5508104" y="5877272"/>
            <a:ext cx="35283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hu-HU" sz="1400" b="1" i="1" dirty="0" smtClean="0"/>
              <a:t>(A helyes válasz</a:t>
            </a:r>
          </a:p>
          <a:p>
            <a:pPr>
              <a:buNone/>
            </a:pPr>
            <a:r>
              <a:rPr lang="hu-HU" sz="1400" b="1" i="1" dirty="0" smtClean="0"/>
              <a:t>  a bal gomb kattintásával!)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8 -0.01064 L -0.43316 0.0839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9" y="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74746E-6 L -0.55903 0.20976 " pathEditMode="relative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74746E-6 L -0.2993 0.34621 " pathEditMode="relative" ptsTypes="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4.Tabulátor beállítások</a:t>
            </a:r>
            <a:endParaRPr lang="hu-HU" b="1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algn="just">
              <a:buNone/>
            </a:pPr>
            <a:r>
              <a:rPr lang="hu-HU" sz="2400" b="1" i="1" dirty="0" smtClean="0"/>
              <a:t>       A tabulátorok általában beállított mennyiségű szóközt (8 karakter) jelentenek.</a:t>
            </a:r>
          </a:p>
          <a:p>
            <a:pPr algn="just">
              <a:buNone/>
            </a:pPr>
            <a:endParaRPr lang="hu-HU" sz="2400" b="1" i="1" dirty="0" smtClean="0"/>
          </a:p>
          <a:p>
            <a:pPr algn="just">
              <a:buNone/>
            </a:pPr>
            <a:endParaRPr lang="hu-HU" sz="2400" b="1" i="1" dirty="0" smtClean="0"/>
          </a:p>
          <a:p>
            <a:pPr algn="just">
              <a:buNone/>
            </a:pPr>
            <a:r>
              <a:rPr lang="hu-HU" sz="1800" b="1" i="1" dirty="0" smtClean="0"/>
              <a:t>                                      </a:t>
            </a:r>
            <a:r>
              <a:rPr lang="hu-HU" sz="1600" b="1" i="1" dirty="0" smtClean="0"/>
              <a:t>(Ebben a mezőben adhatjuk meg a tabulátor értékeket.)</a:t>
            </a:r>
          </a:p>
          <a:p>
            <a:pPr algn="just">
              <a:buNone/>
            </a:pPr>
            <a:r>
              <a:rPr lang="hu-HU" sz="2400" b="1" i="1" dirty="0" smtClean="0"/>
              <a:t>Tabulátorokkal a szöveget:</a:t>
            </a:r>
          </a:p>
          <a:p>
            <a:pPr algn="just">
              <a:buNone/>
            </a:pPr>
            <a:r>
              <a:rPr lang="hu-HU" sz="2400" b="1" i="1" dirty="0" smtClean="0"/>
              <a:t>                               Jobbra – </a:t>
            </a:r>
            <a:r>
              <a:rPr lang="hu-HU" sz="1600" b="1" i="1" dirty="0" smtClean="0"/>
              <a:t>a szöveg jobb szélét rögzíti, a szöveg balra folyik</a:t>
            </a:r>
          </a:p>
          <a:p>
            <a:pPr algn="just">
              <a:buNone/>
            </a:pPr>
            <a:r>
              <a:rPr lang="hu-HU" sz="2400" b="1" i="1" dirty="0" smtClean="0"/>
              <a:t>igazíthatjuk        Balra  - </a:t>
            </a:r>
            <a:r>
              <a:rPr lang="hu-HU" sz="1600" b="1" i="1" dirty="0" smtClean="0"/>
              <a:t>a kezdőszöveget jobb oldalon rögzíti, a szöveg jobbra folyik</a:t>
            </a:r>
            <a:endParaRPr lang="hu-HU" sz="2400" b="1" i="1" dirty="0" smtClean="0"/>
          </a:p>
          <a:p>
            <a:pPr algn="ctr">
              <a:buNone/>
            </a:pPr>
            <a:r>
              <a:rPr lang="hu-HU" sz="2400" b="1" i="1" dirty="0" smtClean="0"/>
              <a:t>                              középre-</a:t>
            </a:r>
            <a:r>
              <a:rPr lang="hu-HU" sz="1600" b="1" i="1" dirty="0" smtClean="0"/>
              <a:t> a szöveg középen rögzül, a szöveg a középtől két oldalt                                                       egyenlő távolságra terjed ki</a:t>
            </a:r>
            <a:endParaRPr lang="hu-HU" sz="2400" b="1" i="1" dirty="0" smtClean="0"/>
          </a:p>
          <a:p>
            <a:pPr algn="just">
              <a:buNone/>
            </a:pPr>
            <a:endParaRPr lang="hu-HU" sz="2400" b="1" i="1" dirty="0" smtClean="0"/>
          </a:p>
          <a:p>
            <a:pPr algn="just">
              <a:buNone/>
            </a:pPr>
            <a:endParaRPr lang="hu-HU" sz="2400" b="1" i="1" dirty="0" smtClean="0"/>
          </a:p>
          <a:p>
            <a:pPr algn="just">
              <a:buNone/>
            </a:pPr>
            <a:endParaRPr lang="hu-HU" sz="2400" b="1" i="1" dirty="0" smtClean="0"/>
          </a:p>
          <a:p>
            <a:pPr algn="just">
              <a:buNone/>
            </a:pPr>
            <a:endParaRPr lang="hu-HU" sz="2400" b="1" i="1" dirty="0" smtClean="0"/>
          </a:p>
          <a:p>
            <a:pPr algn="just">
              <a:buNone/>
            </a:pPr>
            <a:endParaRPr lang="hu-HU" sz="2400" b="1" i="1" dirty="0" smtClean="0"/>
          </a:p>
          <a:p>
            <a:pPr algn="just">
              <a:buNone/>
            </a:pPr>
            <a:endParaRPr lang="hu-HU" sz="2400" b="1" i="1" dirty="0" smtClean="0"/>
          </a:p>
          <a:p>
            <a:pPr algn="just">
              <a:buNone/>
            </a:pPr>
            <a:endParaRPr lang="hu-HU" sz="2400" b="1" i="1" dirty="0" smtClean="0"/>
          </a:p>
          <a:p>
            <a:pPr algn="just">
              <a:buNone/>
            </a:pPr>
            <a:endParaRPr lang="hu-HU" sz="2400" b="1" i="1" dirty="0" smtClean="0"/>
          </a:p>
          <a:p>
            <a:pPr algn="just">
              <a:buNone/>
            </a:pPr>
            <a:endParaRPr lang="hu-HU" sz="2400" b="1" i="1" dirty="0" smtClean="0"/>
          </a:p>
          <a:p>
            <a:pPr algn="just">
              <a:buNone/>
            </a:pPr>
            <a:endParaRPr lang="hu-HU" sz="2400" b="1" i="1" dirty="0"/>
          </a:p>
        </p:txBody>
      </p:sp>
      <p:pic>
        <p:nvPicPr>
          <p:cNvPr id="1028" name="Picture 4" descr="C:\Users\a\Downloads\ZA00114647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420888"/>
            <a:ext cx="3505200" cy="457200"/>
          </a:xfrm>
          <a:prstGeom prst="rect">
            <a:avLst/>
          </a:prstGeom>
          <a:noFill/>
        </p:spPr>
      </p:pic>
      <p:sp>
        <p:nvSpPr>
          <p:cNvPr id="7" name="Lefelé nyíl 6"/>
          <p:cNvSpPr/>
          <p:nvPr/>
        </p:nvSpPr>
        <p:spPr>
          <a:xfrm rot="10800000">
            <a:off x="4644008" y="2852936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Bal oldali kapcsos zárójel 7"/>
          <p:cNvSpPr/>
          <p:nvPr/>
        </p:nvSpPr>
        <p:spPr>
          <a:xfrm>
            <a:off x="2339752" y="4221088"/>
            <a:ext cx="155448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029" name="Picture 5" descr="C:\Users\a\Downloads\w7_tabulator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5805264"/>
            <a:ext cx="6007100" cy="6096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552728"/>
          </a:xfrm>
        </p:spPr>
        <p:txBody>
          <a:bodyPr/>
          <a:lstStyle/>
          <a:p>
            <a:pPr>
              <a:buNone/>
            </a:pPr>
            <a:r>
              <a:rPr lang="hu-HU" sz="2400" b="1" i="1" dirty="0" smtClean="0"/>
              <a:t>         A tabulátorok elé speciális karakterek is beszúrhatók. Speciális karakterek: (kötőjelek, pontok, vonalak) </a:t>
            </a:r>
          </a:p>
          <a:p>
            <a:pPr>
              <a:buNone/>
            </a:pPr>
            <a:r>
              <a:rPr lang="hu-HU" sz="2400" b="1" i="1" dirty="0" smtClean="0"/>
              <a:t>        </a:t>
            </a:r>
            <a:r>
              <a:rPr lang="hu-HU" sz="2400" b="1" i="1" u="sng" dirty="0" smtClean="0"/>
              <a:t>Decimális:</a:t>
            </a:r>
            <a:r>
              <a:rPr lang="hu-HU" sz="2400" b="1" i="1" dirty="0" smtClean="0"/>
              <a:t>  Latin eredetű szó. Jelentése: tizedes, tízes rendszerhez tartozó. </a:t>
            </a:r>
          </a:p>
          <a:p>
            <a:pPr>
              <a:buNone/>
            </a:pPr>
            <a:r>
              <a:rPr lang="hu-HU" sz="2400" b="1" i="1" dirty="0" smtClean="0"/>
              <a:t>       A decimális tabulátor a számokat a számjegyek  számától függetlenül  a tizedesvessző köré igazítja. A tizedesvessző mindig ugyanott marad. Nem lehet másik karakter mellé igazítani (pl. kötőjel vagy és). </a:t>
            </a:r>
          </a:p>
          <a:p>
            <a:pPr>
              <a:buNone/>
            </a:pPr>
            <a:r>
              <a:rPr lang="hu-HU" sz="2400" b="1" i="1" dirty="0" smtClean="0"/>
              <a:t>      </a:t>
            </a:r>
          </a:p>
          <a:p>
            <a:pPr>
              <a:buNone/>
            </a:pPr>
            <a:endParaRPr lang="hu-HU" sz="2400" b="1" i="1" dirty="0" smtClean="0"/>
          </a:p>
          <a:p>
            <a:pPr>
              <a:buNone/>
            </a:pPr>
            <a:endParaRPr lang="hu-HU" sz="2400" b="1" i="1" dirty="0" smtClean="0"/>
          </a:p>
          <a:p>
            <a:pPr>
              <a:buNone/>
            </a:pPr>
            <a:endParaRPr lang="hu-HU" sz="2400" b="1" i="1" dirty="0" smtClean="0"/>
          </a:p>
          <a:p>
            <a:pPr>
              <a:buNone/>
            </a:pPr>
            <a:r>
              <a:rPr lang="hu-HU" sz="2400" b="1" i="1" dirty="0" smtClean="0"/>
              <a:t>     A tabulátort eltávolíthatjuk </a:t>
            </a:r>
          </a:p>
          <a:p>
            <a:pPr>
              <a:buNone/>
            </a:pPr>
            <a:r>
              <a:rPr lang="hu-HU" sz="2400" b="1" i="1" dirty="0" smtClean="0"/>
              <a:t>   a  pozíció lista segítségével.</a:t>
            </a:r>
          </a:p>
          <a:p>
            <a:pPr>
              <a:buNone/>
            </a:pPr>
            <a:endParaRPr lang="hu-HU" sz="2400" b="1" i="1" dirty="0" smtClean="0"/>
          </a:p>
          <a:p>
            <a:pPr>
              <a:buNone/>
            </a:pPr>
            <a:endParaRPr lang="hu-HU" sz="2400" b="1" i="1" dirty="0" smtClean="0"/>
          </a:p>
          <a:p>
            <a:pPr>
              <a:buNone/>
            </a:pPr>
            <a:endParaRPr lang="hu-HU" sz="2400" b="1" i="1" dirty="0" smtClean="0"/>
          </a:p>
          <a:p>
            <a:pPr>
              <a:buNone/>
            </a:pPr>
            <a:endParaRPr lang="hu-HU" sz="2400" b="1" i="1" dirty="0" smtClean="0"/>
          </a:p>
          <a:p>
            <a:pPr>
              <a:buNone/>
            </a:pPr>
            <a:r>
              <a:rPr lang="hu-HU" sz="2400" b="1" i="1" dirty="0" smtClean="0"/>
              <a:t>                                                           </a:t>
            </a:r>
          </a:p>
          <a:p>
            <a:pPr>
              <a:buNone/>
            </a:pPr>
            <a:endParaRPr lang="hu-HU" sz="2400" b="1" i="1" dirty="0" smtClean="0"/>
          </a:p>
          <a:p>
            <a:pPr>
              <a:buNone/>
            </a:pPr>
            <a:r>
              <a:rPr lang="hu-HU" sz="2400" b="1" i="1" dirty="0" smtClean="0"/>
              <a:t>                                                    </a:t>
            </a:r>
          </a:p>
          <a:p>
            <a:pPr>
              <a:buNone/>
            </a:pPr>
            <a:endParaRPr lang="hu-HU" sz="2400" b="1" i="1" dirty="0" smtClean="0"/>
          </a:p>
          <a:p>
            <a:pPr>
              <a:buNone/>
            </a:pPr>
            <a:endParaRPr lang="hu-HU" sz="2400" b="1" i="1" dirty="0" smtClean="0"/>
          </a:p>
          <a:p>
            <a:pPr>
              <a:buNone/>
            </a:pPr>
            <a:endParaRPr lang="hu-HU" sz="2400" b="1" i="1" dirty="0" smtClean="0"/>
          </a:p>
          <a:p>
            <a:pPr>
              <a:buNone/>
            </a:pPr>
            <a:endParaRPr lang="hu-HU" sz="2400" b="1" i="1" dirty="0"/>
          </a:p>
        </p:txBody>
      </p:sp>
      <p:pic>
        <p:nvPicPr>
          <p:cNvPr id="5" name="Picture 2" descr="C:\Users\a\Downloads\tab_opci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140968"/>
            <a:ext cx="3070844" cy="3484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573016"/>
            <a:ext cx="8229600" cy="3096344"/>
          </a:xfrm>
        </p:spPr>
        <p:txBody>
          <a:bodyPr/>
          <a:lstStyle/>
          <a:p>
            <a:r>
              <a:rPr lang="hu-H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hu-H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u-H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hu-H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u-H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hu-H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u-H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hu-H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u-H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5.Szegély és mintázat</a:t>
            </a:r>
            <a:br>
              <a:rPr lang="hu-H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hu-HU" b="1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4098" name="Picture 2" descr="C:\Users\a\Downloads\w7_oldalszegely_beall_1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4104456" cy="3168352"/>
          </a:xfrm>
          <a:prstGeom prst="rect">
            <a:avLst/>
          </a:prstGeom>
          <a:noFill/>
        </p:spPr>
      </p:pic>
      <p:pic>
        <p:nvPicPr>
          <p:cNvPr id="4099" name="Picture 3" descr="C:\Users\a\Downloads\w7_oldalszegely_beall_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908720"/>
            <a:ext cx="4032448" cy="439248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</p:spPr>
        <p:txBody>
          <a:bodyPr/>
          <a:lstStyle/>
          <a:p>
            <a:pPr>
              <a:buNone/>
            </a:pPr>
            <a:r>
              <a:rPr lang="hu-HU" sz="2400" b="1" i="1" dirty="0" smtClean="0"/>
              <a:t>      A bekezdés csoport megfelelő ikonjával(szegély és mintázat) a szövegünkhöz különböző szegélyeket készíthetünk.                               Beállíthatjuk a szöveg hátterét, készíthetünk köré mintázatot. Továbbá állíthatunk a szegély vonalának vastagságán, meghatározhatjuk a vonal stílusát, színét és helyét. </a:t>
            </a:r>
          </a:p>
          <a:p>
            <a:pPr>
              <a:buNone/>
            </a:pPr>
            <a:r>
              <a:rPr lang="hu-HU" sz="2400" b="1" i="1" dirty="0" smtClean="0"/>
              <a:t>      </a:t>
            </a:r>
          </a:p>
          <a:p>
            <a:pPr>
              <a:buNone/>
            </a:pPr>
            <a:endParaRPr lang="hu-HU" sz="2400" b="1" i="1" dirty="0" smtClean="0"/>
          </a:p>
          <a:p>
            <a:pPr>
              <a:buNone/>
            </a:pPr>
            <a:endParaRPr lang="hu-HU" sz="2400" b="1" i="1" dirty="0" smtClean="0"/>
          </a:p>
          <a:p>
            <a:pPr>
              <a:buNone/>
            </a:pPr>
            <a:r>
              <a:rPr lang="hu-HU" sz="2400" b="1" i="1" dirty="0" smtClean="0"/>
              <a:t>      A szegély és mintázat ikonjának legördülő menüpontjával gyorsan készíthetünk szegélyt szövegünk minden oldalához, vagy kijelölt bekezdésekhez. </a:t>
            </a:r>
          </a:p>
          <a:p>
            <a:pPr>
              <a:buNone/>
            </a:pPr>
            <a:r>
              <a:rPr lang="hu-HU" sz="2400" b="1" i="1" dirty="0" smtClean="0"/>
              <a:t>       Különböző előre megadott típusokból választhatunk. Egyéni típust alkalmazunk, ha csak a bekezdésnek egy meghatározott oldalához, vagy oldalaihoz akarunk szegélyt készíteni.</a:t>
            </a:r>
            <a:endParaRPr lang="hu-HU" sz="2400" b="1" i="1" dirty="0"/>
          </a:p>
        </p:txBody>
      </p:sp>
      <p:pic>
        <p:nvPicPr>
          <p:cNvPr id="5" name="Picture 2" descr="C:\Users\a\Downloads\fa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564904"/>
            <a:ext cx="489654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Feladat!</a:t>
            </a:r>
            <a:endParaRPr lang="hu-HU" b="1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/>
          <a:lstStyle/>
          <a:p>
            <a:pPr algn="ctr">
              <a:buNone/>
            </a:pPr>
            <a:r>
              <a:rPr lang="hu-HU" sz="2400" b="1" i="1" dirty="0" smtClean="0">
                <a:solidFill>
                  <a:srgbClr val="FF0000"/>
                </a:solidFill>
              </a:rPr>
              <a:t>Formázd meg a lenti szöveget az alábbiak szerint!</a:t>
            </a:r>
          </a:p>
          <a:p>
            <a:r>
              <a:rPr lang="hu-HU" sz="2400" b="1" i="1" dirty="0" smtClean="0">
                <a:solidFill>
                  <a:srgbClr val="FF0000"/>
                </a:solidFill>
              </a:rPr>
              <a:t>A cím legyen középen,</a:t>
            </a:r>
          </a:p>
          <a:p>
            <a:r>
              <a:rPr lang="hu-HU" sz="2400" b="1" i="1" dirty="0" smtClean="0">
                <a:solidFill>
                  <a:srgbClr val="FF0000"/>
                </a:solidFill>
              </a:rPr>
              <a:t>a szöveg  balra igazított,sorkizárt,</a:t>
            </a:r>
          </a:p>
          <a:p>
            <a:r>
              <a:rPr lang="hu-HU" sz="2400" b="1" i="1" dirty="0" smtClean="0">
                <a:solidFill>
                  <a:srgbClr val="FF0000"/>
                </a:solidFill>
              </a:rPr>
              <a:t>a háttér legyen kék,a szegély tetszés szerinti,</a:t>
            </a:r>
          </a:p>
          <a:p>
            <a:r>
              <a:rPr lang="hu-HU" sz="2400" b="1" i="1" dirty="0" smtClean="0">
                <a:solidFill>
                  <a:srgbClr val="FF0000"/>
                </a:solidFill>
              </a:rPr>
              <a:t>a sorok balról és jobbról is 1cm-re behúzva,</a:t>
            </a:r>
          </a:p>
          <a:p>
            <a:r>
              <a:rPr lang="hu-HU" sz="2400" b="1" i="1" dirty="0" smtClean="0">
                <a:solidFill>
                  <a:srgbClr val="FF0000"/>
                </a:solidFill>
              </a:rPr>
              <a:t>Készítsd el 2 bekezdéssel,a párbeszéd legyen felsorolással!</a:t>
            </a:r>
            <a:endParaRPr lang="hu-HU" sz="24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hu-HU" sz="1800" b="1" i="1" dirty="0" smtClean="0"/>
              <a:t>       A hídon</a:t>
            </a:r>
            <a:endParaRPr lang="hu-HU" sz="1800" b="1" i="1" dirty="0" smtClean="0"/>
          </a:p>
          <a:p>
            <a:pPr>
              <a:buNone/>
            </a:pPr>
            <a:r>
              <a:rPr lang="hu-HU" sz="1800" b="1" i="1" dirty="0" smtClean="0"/>
              <a:t>       Óriási dugó a Szabadság hídon. A sor csak araszolva halad. Egy türelmetlen hölgy fordul gondterhelten a taxisofőrhöz :</a:t>
            </a:r>
            <a:r>
              <a:rPr lang="hu-HU" sz="1800" b="1" i="1" dirty="0" err="1" smtClean="0"/>
              <a:t>-Mondja</a:t>
            </a:r>
            <a:r>
              <a:rPr lang="hu-HU" sz="1800" b="1" i="1" dirty="0" smtClean="0"/>
              <a:t>, kérem nem tudna egy kicsit gyorsabban menni? –én tudnék asszonyom- duzzog a taxis-,de nem hagyhatom itt a kocsimat.</a:t>
            </a:r>
            <a:endParaRPr lang="hu-HU" sz="1800" b="1" i="1" dirty="0"/>
          </a:p>
        </p:txBody>
      </p:sp>
      <p:pic>
        <p:nvPicPr>
          <p:cNvPr id="4" name="Picture 4" descr="C:\Users\a\Pictures\Microsoft Médiatár\0028274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5445224"/>
            <a:ext cx="1219200" cy="1219200"/>
          </a:xfrm>
          <a:prstGeom prst="rect">
            <a:avLst/>
          </a:prstGeom>
          <a:noFill/>
        </p:spPr>
      </p:pic>
      <p:pic>
        <p:nvPicPr>
          <p:cNvPr id="5" name="Picture 4" descr="C:\Users\a\Downloads\medium-smiley-080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196752"/>
            <a:ext cx="476250" cy="40957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Forrásmunkák</a:t>
            </a:r>
            <a:endParaRPr lang="hu-HU" b="1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b="1" i="1" dirty="0" smtClean="0">
                <a:hlinkClick r:id="rId2"/>
              </a:rPr>
              <a:t>Informatika ingyenes elektronikus tananyag</a:t>
            </a:r>
            <a:endParaRPr lang="hu-HU" sz="2800" b="1" i="1" dirty="0" smtClean="0"/>
          </a:p>
          <a:p>
            <a:r>
              <a:rPr lang="hu-HU" sz="2800" b="1" i="1" dirty="0" smtClean="0">
                <a:hlinkClick r:id="rId3"/>
              </a:rPr>
              <a:t>A bekezdésformázás alapjai</a:t>
            </a:r>
            <a:r>
              <a:rPr lang="hu-HU" sz="2800" b="1" i="1" dirty="0" smtClean="0"/>
              <a:t> </a:t>
            </a:r>
          </a:p>
          <a:p>
            <a:r>
              <a:rPr lang="hu-HU" sz="2800" b="1" i="1" dirty="0" smtClean="0">
                <a:hlinkClick r:id="rId4"/>
              </a:rPr>
              <a:t>Sulinet</a:t>
            </a:r>
            <a:endParaRPr lang="hu-HU" sz="2800" b="1" i="1" dirty="0" smtClean="0"/>
          </a:p>
          <a:p>
            <a:r>
              <a:rPr lang="hu-HU" sz="2800" b="1" i="1" dirty="0" smtClean="0">
                <a:hlinkClick r:id="rId5"/>
              </a:rPr>
              <a:t>ECDL web</a:t>
            </a:r>
            <a:endParaRPr lang="hu-HU" sz="2800" b="1" i="1" dirty="0" smtClean="0"/>
          </a:p>
          <a:p>
            <a:r>
              <a:rPr lang="hu-HU" sz="2800" b="1" i="1" dirty="0" smtClean="0">
                <a:hlinkClick r:id="rId6"/>
              </a:rPr>
              <a:t>Bekezdésformázás</a:t>
            </a:r>
            <a:endParaRPr lang="hu-HU" sz="2800" b="1" i="1" dirty="0" smtClean="0"/>
          </a:p>
          <a:p>
            <a:r>
              <a:rPr lang="hu-HU" sz="2800" b="1" i="1" dirty="0" smtClean="0">
                <a:hlinkClick r:id="rId7"/>
              </a:rPr>
              <a:t>A bekezdésformázás párbeszédpanel</a:t>
            </a:r>
            <a:endParaRPr lang="hu-HU" sz="2800" b="1" i="1" dirty="0" smtClean="0"/>
          </a:p>
          <a:p>
            <a:r>
              <a:rPr lang="hu-HU" sz="2800" b="1" i="1" dirty="0" smtClean="0">
                <a:hlinkClick r:id="rId8"/>
              </a:rPr>
              <a:t>Wikipedia</a:t>
            </a:r>
            <a:endParaRPr lang="hu-HU" sz="2800" b="1" i="1" dirty="0" smtClean="0"/>
          </a:p>
          <a:p>
            <a:r>
              <a:rPr lang="hu-HU" sz="2800" b="1" i="1" dirty="0" smtClean="0">
                <a:hlinkClick r:id="rId9"/>
              </a:rPr>
              <a:t>Decimális jelentése</a:t>
            </a:r>
            <a:endParaRPr lang="hu-HU" sz="2800" b="1" i="1" dirty="0" smtClean="0"/>
          </a:p>
          <a:p>
            <a:r>
              <a:rPr lang="hu-HU" sz="2800" b="1" i="1" dirty="0" smtClean="0">
                <a:hlinkClick r:id="rId10"/>
              </a:rPr>
              <a:t>Mintázatok</a:t>
            </a:r>
            <a:endParaRPr lang="hu-HU" sz="2800" b="1" i="1" dirty="0" smtClean="0"/>
          </a:p>
          <a:p>
            <a:pPr>
              <a:buNone/>
            </a:pPr>
            <a:endParaRPr lang="hu-HU" sz="2800" b="1" i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96144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Mit jelent a bekezdésformázás?</a:t>
            </a:r>
            <a:endParaRPr lang="hu-HU" b="1" i="1" dirty="0" smtClean="0"/>
          </a:p>
        </p:txBody>
      </p:sp>
      <p:sp>
        <p:nvSpPr>
          <p:cNvPr id="3075" name="Tartalom helye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>
              <a:buNone/>
            </a:pPr>
            <a:r>
              <a:rPr lang="hu-HU" sz="2800" b="1" i="1" dirty="0" smtClean="0"/>
              <a:t>    Amikor írásban új gondolatot kezdünk,azt új bekezdéssel jelöljük. „A bekezdésformázások egy teljes bekezdésre vonatkoznak. Egy bekezdés az ENTER billentyű két leütése között található szövegrész.” </a:t>
            </a:r>
            <a:r>
              <a:rPr lang="hu-HU" sz="1600" b="1" i="1" dirty="0" smtClean="0">
                <a:solidFill>
                  <a:srgbClr val="FF0000"/>
                </a:solidFill>
              </a:rPr>
              <a:t>(</a:t>
            </a:r>
            <a:r>
              <a:rPr lang="hu-HU" sz="1600" b="1" i="1" dirty="0" smtClean="0">
                <a:solidFill>
                  <a:srgbClr val="FF0000"/>
                </a:solidFill>
                <a:hlinkClick r:id="rId2"/>
              </a:rPr>
              <a:t>http://informatika.gtportal.eu/index.php?f0=w3_bek_form_100</a:t>
            </a:r>
            <a:r>
              <a:rPr lang="hu-HU" sz="1600" b="1" i="1" dirty="0" smtClean="0">
                <a:solidFill>
                  <a:srgbClr val="FF0000"/>
                </a:solidFill>
              </a:rPr>
              <a:t>) </a:t>
            </a:r>
          </a:p>
          <a:p>
            <a:pPr>
              <a:buNone/>
            </a:pPr>
            <a:r>
              <a:rPr lang="hu-HU" sz="2800" b="1" i="1" dirty="0" smtClean="0">
                <a:solidFill>
                  <a:srgbClr val="FF0000"/>
                </a:solidFill>
              </a:rPr>
              <a:t>    </a:t>
            </a:r>
            <a:r>
              <a:rPr lang="hu-HU" sz="2800" b="1" i="1" dirty="0" smtClean="0"/>
              <a:t>Bekezdésformázásra minden szövegszerkesztő program képes. Legelterjedtebbek a Microsoft Word és az </a:t>
            </a:r>
            <a:r>
              <a:rPr lang="hu-HU" sz="2800" b="1" dirty="0" err="1" smtClean="0"/>
              <a:t>OpenOffice.org</a:t>
            </a:r>
            <a:r>
              <a:rPr lang="hu-HU" sz="2800" b="1" dirty="0" smtClean="0"/>
              <a:t> </a:t>
            </a:r>
            <a:r>
              <a:rPr lang="hu-HU" sz="2800" b="1" dirty="0" err="1" smtClean="0"/>
              <a:t>Writer</a:t>
            </a:r>
            <a:r>
              <a:rPr lang="hu-HU" sz="2800" b="1" i="1" dirty="0" smtClean="0"/>
              <a:t> különböző változatai.</a:t>
            </a:r>
            <a:endParaRPr lang="hu-HU" sz="2800" b="1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69360"/>
          </a:xfrm>
          <a:scene3d>
            <a:camera prst="perspectiveHeroicExtremeRightFacing"/>
            <a:lightRig rig="threePt" dir="t"/>
          </a:scene3d>
        </p:spPr>
        <p:txBody>
          <a:bodyPr/>
          <a:lstStyle/>
          <a:p>
            <a:pPr algn="r">
              <a:buNone/>
            </a:pPr>
            <a:r>
              <a:rPr lang="hu-HU" sz="60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</a:t>
            </a:r>
            <a:r>
              <a:rPr lang="hu-HU" sz="48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Köszönöm a figyelmet!</a:t>
            </a:r>
            <a:endParaRPr lang="hu-HU" sz="4800" b="1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026" name="Picture 2" descr="C:\Users\a\Downloads\integetőszmájli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5301208"/>
            <a:ext cx="1047750" cy="104775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112568"/>
          </a:xfrm>
        </p:spPr>
        <p:txBody>
          <a:bodyPr/>
          <a:lstStyle/>
          <a:p>
            <a:pPr algn="ctr">
              <a:buNone/>
            </a:pPr>
            <a:r>
              <a:rPr lang="hu-HU" sz="2400" b="1" i="1" dirty="0" smtClean="0"/>
              <a:t>Bekezdésformázás előtt két lehetőségünk van:  </a:t>
            </a:r>
          </a:p>
          <a:p>
            <a:pPr>
              <a:buNone/>
            </a:pPr>
            <a:endParaRPr lang="hu-HU" sz="2800" b="1" i="1" dirty="0" smtClean="0"/>
          </a:p>
          <a:p>
            <a:pPr>
              <a:buNone/>
            </a:pPr>
            <a:endParaRPr lang="hu-HU" sz="2800" b="1" i="1" dirty="0" smtClean="0"/>
          </a:p>
          <a:p>
            <a:pPr>
              <a:buNone/>
            </a:pPr>
            <a:r>
              <a:rPr lang="hu-HU" sz="1800" b="1" i="1" dirty="0" smtClean="0"/>
              <a:t>                            Kurzor elhelyezése            Az egész bekezdés kijelölése</a:t>
            </a:r>
          </a:p>
          <a:p>
            <a:pPr>
              <a:buNone/>
            </a:pPr>
            <a:r>
              <a:rPr lang="hu-HU" sz="1800" b="1" i="1" dirty="0" smtClean="0"/>
              <a:t>                a formázandó bekezdésben</a:t>
            </a:r>
          </a:p>
          <a:p>
            <a:pPr>
              <a:buNone/>
            </a:pPr>
            <a:r>
              <a:rPr lang="hu-HU" sz="2400" b="1" i="1" dirty="0" smtClean="0"/>
              <a:t>       </a:t>
            </a:r>
          </a:p>
          <a:p>
            <a:pPr>
              <a:buNone/>
            </a:pPr>
            <a:r>
              <a:rPr lang="hu-HU" sz="2400" b="1" i="1" dirty="0" smtClean="0"/>
              <a:t> </a:t>
            </a:r>
            <a:r>
              <a:rPr lang="hu-HU" sz="2400" b="1" i="1" dirty="0" smtClean="0"/>
              <a:t>       Gyors </a:t>
            </a:r>
            <a:r>
              <a:rPr lang="hu-HU" sz="2400" b="1" i="1" dirty="0" smtClean="0"/>
              <a:t>formázást végezhetünk a kezdőlap menüpont bekezdés ikoncsoport tagjaival.</a:t>
            </a:r>
            <a:endParaRPr lang="hu-HU" sz="2400" b="1" i="1" dirty="0" smtClean="0"/>
          </a:p>
          <a:p>
            <a:pPr>
              <a:buNone/>
            </a:pPr>
            <a:r>
              <a:rPr lang="hu-HU" sz="2800" b="1" i="1" dirty="0" smtClean="0"/>
              <a:t>     </a:t>
            </a:r>
            <a:r>
              <a:rPr lang="hu-HU" sz="2800" b="1" i="1" dirty="0" smtClean="0"/>
              <a:t>  </a:t>
            </a:r>
            <a:r>
              <a:rPr lang="hu-HU" sz="2400" b="1" i="1" u="sng" dirty="0" smtClean="0"/>
              <a:t>Lágy sortörés: </a:t>
            </a:r>
            <a:r>
              <a:rPr lang="hu-HU" sz="2400" b="1" i="1" dirty="0" smtClean="0"/>
              <a:t>ha egy szövegrészt új sorban szeretnénk kezdeni és nem akarunk új bekezdést alkalmazni, lehetőségünk van kézi sortörésre. Ehhez a shift+enter kombinációra van szükségünk.</a:t>
            </a:r>
            <a:endParaRPr lang="hu-HU" sz="2400" b="1" i="1" dirty="0" smtClean="0"/>
          </a:p>
          <a:p>
            <a:pPr>
              <a:buNone/>
            </a:pPr>
            <a:r>
              <a:rPr lang="hu-HU" sz="2400" b="1" i="1" dirty="0" smtClean="0"/>
              <a:t>   </a:t>
            </a:r>
            <a:r>
              <a:rPr lang="hu-HU" sz="2400" b="1" i="1" dirty="0" smtClean="0"/>
              <a:t>    </a:t>
            </a:r>
            <a:endParaRPr lang="hu-HU" sz="2400" b="1" i="1" dirty="0" smtClean="0"/>
          </a:p>
          <a:p>
            <a:pPr>
              <a:buNone/>
            </a:pPr>
            <a:endParaRPr lang="hu-HU" sz="2800" b="1" i="1" dirty="0"/>
          </a:p>
        </p:txBody>
      </p:sp>
      <p:sp>
        <p:nvSpPr>
          <p:cNvPr id="4" name="Lefelé nyíl 3"/>
          <p:cNvSpPr/>
          <p:nvPr/>
        </p:nvSpPr>
        <p:spPr>
          <a:xfrm rot="2231198">
            <a:off x="2870524" y="2253089"/>
            <a:ext cx="484632" cy="966260"/>
          </a:xfrm>
          <a:prstGeom prst="downArrow">
            <a:avLst>
              <a:gd name="adj1" fmla="val 50000"/>
              <a:gd name="adj2" fmla="val 477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Lefelé nyíl 4"/>
          <p:cNvSpPr/>
          <p:nvPr/>
        </p:nvSpPr>
        <p:spPr>
          <a:xfrm rot="19371650">
            <a:off x="4458170" y="2251939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2051" name="Picture 3" descr="E:\rajz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8791575" cy="12192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pPr algn="l"/>
            <a:r>
              <a:rPr lang="hu-H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Formázási lehetőségek: </a:t>
            </a:r>
            <a:br>
              <a:rPr lang="hu-H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>  </a:t>
            </a:r>
            <a:r>
              <a:rPr lang="hu-HU" sz="2400" b="1" i="1" dirty="0" smtClean="0"/>
              <a:t>1. Igazítások: Balra, Jobbra, Középre, Sorkizárt</a:t>
            </a:r>
            <a:br>
              <a:rPr lang="hu-HU" sz="2400" b="1" i="1" dirty="0" smtClean="0"/>
            </a:br>
            <a:r>
              <a:rPr lang="hu-HU" sz="2400" b="1" i="1" dirty="0" smtClean="0"/>
              <a:t>   a). Térköz állítása </a:t>
            </a:r>
            <a:br>
              <a:rPr lang="hu-HU" sz="2400" b="1" i="1" dirty="0" smtClean="0"/>
            </a:br>
            <a:r>
              <a:rPr lang="hu-HU" sz="2400" b="1" i="1" dirty="0" smtClean="0"/>
              <a:t>   b). Sorköz állítása </a:t>
            </a:r>
            <a:br>
              <a:rPr lang="hu-HU" sz="2400" b="1" i="1" dirty="0" smtClean="0"/>
            </a:br>
            <a:r>
              <a:rPr lang="hu-HU" sz="2400" b="1" i="1" dirty="0" smtClean="0"/>
              <a:t>   2. Behúzások: Függő, Első sor behúzás   </a:t>
            </a:r>
            <a:br>
              <a:rPr lang="hu-HU" sz="2400" b="1" i="1" dirty="0" smtClean="0"/>
            </a:br>
            <a:r>
              <a:rPr lang="hu-HU" sz="2400" b="1" i="1" dirty="0" smtClean="0"/>
              <a:t>   3. Felsorolás és számozás </a:t>
            </a:r>
            <a:br>
              <a:rPr lang="hu-HU" sz="2400" b="1" i="1" dirty="0" smtClean="0"/>
            </a:br>
            <a:r>
              <a:rPr lang="hu-HU" sz="2400" b="1" i="1" dirty="0" smtClean="0"/>
              <a:t>   4. Tabulátor beállítások                                       </a:t>
            </a:r>
            <a:r>
              <a:rPr lang="hu-HU" sz="1800" b="1" i="1" dirty="0" smtClean="0"/>
              <a:t>(2007-es Word részlet)</a:t>
            </a:r>
            <a:r>
              <a:rPr lang="hu-HU" sz="2400" b="1" i="1" dirty="0" smtClean="0"/>
              <a:t/>
            </a:r>
            <a:br>
              <a:rPr lang="hu-HU" sz="2400" b="1" i="1" dirty="0" smtClean="0"/>
            </a:br>
            <a:r>
              <a:rPr lang="hu-HU" sz="2400" b="1" i="1" dirty="0" smtClean="0"/>
              <a:t>   5. Szegély és mintázat</a:t>
            </a:r>
            <a:r>
              <a:rPr lang="hu-HU" sz="24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          </a:t>
            </a:r>
            <a:r>
              <a:rPr lang="hu-HU" sz="28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hu-HU" sz="28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u-HU" sz="28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             </a:t>
            </a:r>
            <a:r>
              <a:rPr lang="hu-HU" sz="18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</a:rPr>
              <a:t>A mini pult egy részlete</a:t>
            </a:r>
            <a:r>
              <a:rPr lang="hu-H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hu-H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u-H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br>
              <a:rPr lang="hu-H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hu-HU" sz="18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</a:rPr>
              <a:t>A mini pult megjelenik, ha kijelölünk egy szövegrészt,vagy bekezdést.</a:t>
            </a:r>
            <a:r>
              <a:rPr lang="hu-H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hu-H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hu-HU" b="1" i="1" dirty="0">
              <a:solidFill>
                <a:srgbClr val="FF0000"/>
              </a:solidFill>
            </a:endParaRPr>
          </a:p>
        </p:txBody>
      </p:sp>
      <p:sp>
        <p:nvSpPr>
          <p:cNvPr id="5" name="Lefelé nyíl 4"/>
          <p:cNvSpPr/>
          <p:nvPr/>
        </p:nvSpPr>
        <p:spPr>
          <a:xfrm rot="16200000">
            <a:off x="5205220" y="4667988"/>
            <a:ext cx="288032" cy="8343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7" name="Tartalom helye 3" descr="bekezdésform...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940152" y="4509120"/>
            <a:ext cx="2543175" cy="1104900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Feladat!</a:t>
            </a:r>
            <a:endParaRPr lang="hu-HU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pPr algn="ctr">
              <a:buNone/>
            </a:pPr>
            <a:r>
              <a:rPr lang="hu-HU" b="1" i="1" dirty="0" smtClean="0"/>
              <a:t>Igaz-hamis állítás</a:t>
            </a:r>
          </a:p>
          <a:p>
            <a:pPr>
              <a:buNone/>
            </a:pPr>
            <a:r>
              <a:rPr lang="hu-HU" b="1" i="1" dirty="0" smtClean="0"/>
              <a:t>            </a:t>
            </a:r>
            <a:r>
              <a:rPr lang="hu-HU" sz="2000" b="1" i="1" dirty="0" smtClean="0"/>
              <a:t>Egy bekezdés mindig az első üres sorig tart.</a:t>
            </a:r>
          </a:p>
          <a:p>
            <a:pPr>
              <a:buNone/>
            </a:pPr>
            <a:r>
              <a:rPr lang="hu-HU" b="1" i="1" dirty="0" smtClean="0"/>
              <a:t>          </a:t>
            </a:r>
            <a:r>
              <a:rPr lang="hu-HU" sz="2000" b="1" i="1" dirty="0" smtClean="0"/>
              <a:t>A bekezdésformázások egy bekezdésen belül is több félék lehetnek.</a:t>
            </a:r>
          </a:p>
          <a:p>
            <a:pPr>
              <a:buNone/>
            </a:pPr>
            <a:r>
              <a:rPr lang="hu-HU" b="1" i="1" dirty="0" smtClean="0"/>
              <a:t>           </a:t>
            </a:r>
            <a:r>
              <a:rPr lang="hu-HU" sz="2000" b="1" i="1" dirty="0" smtClean="0"/>
              <a:t>A bekezdésformázások egy teljes bekezdésre vonatkoznak.   </a:t>
            </a:r>
          </a:p>
          <a:p>
            <a:pPr algn="ctr">
              <a:buNone/>
            </a:pPr>
            <a:r>
              <a:rPr lang="hu-HU" sz="2000" b="1" i="1" dirty="0" smtClean="0"/>
              <a:t>              Bekezdésformázásra használhatjuk a Kezdőlap menüszalag vagy a Mini pult ikonjait és a Bekezdés párbeszédpanelt.</a:t>
            </a:r>
          </a:p>
          <a:p>
            <a:pPr algn="ctr">
              <a:buNone/>
            </a:pPr>
            <a:endParaRPr lang="hu-HU" sz="2000" b="1" i="1" dirty="0" smtClean="0"/>
          </a:p>
          <a:p>
            <a:pPr>
              <a:buNone/>
            </a:pPr>
            <a:r>
              <a:rPr lang="hu-HU" sz="1400" b="1" i="1" dirty="0" smtClean="0"/>
              <a:t>(A helyes válasz</a:t>
            </a:r>
          </a:p>
          <a:p>
            <a:pPr>
              <a:buNone/>
            </a:pPr>
            <a:r>
              <a:rPr lang="hu-HU" sz="1400" b="1" i="1" dirty="0" smtClean="0"/>
              <a:t>  a bal gomb kattintásával!)</a:t>
            </a:r>
          </a:p>
          <a:p>
            <a:pPr>
              <a:buNone/>
            </a:pPr>
            <a:r>
              <a:rPr lang="hu-HU" b="1" i="1" dirty="0" smtClean="0"/>
              <a:t>          </a:t>
            </a:r>
          </a:p>
          <a:p>
            <a:pPr>
              <a:buNone/>
            </a:pPr>
            <a:endParaRPr lang="hu-HU" sz="2400" b="1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hu-HU" b="1" i="1" dirty="0" smtClean="0"/>
              <a:t>               </a:t>
            </a:r>
          </a:p>
          <a:p>
            <a:pPr>
              <a:buNone/>
            </a:pPr>
            <a:r>
              <a:rPr lang="hu-HU" b="1" i="1" dirty="0" smtClean="0"/>
              <a:t>          </a:t>
            </a:r>
          </a:p>
          <a:p>
            <a:pPr>
              <a:buNone/>
            </a:pPr>
            <a:endParaRPr lang="hu-HU" b="1" i="1" dirty="0" smtClean="0"/>
          </a:p>
          <a:p>
            <a:pPr>
              <a:buNone/>
            </a:pPr>
            <a:endParaRPr lang="hu-HU" b="1" i="1" dirty="0"/>
          </a:p>
        </p:txBody>
      </p:sp>
      <p:sp>
        <p:nvSpPr>
          <p:cNvPr id="4" name="Téglalap 3"/>
          <p:cNvSpPr/>
          <p:nvPr/>
        </p:nvSpPr>
        <p:spPr>
          <a:xfrm>
            <a:off x="971600" y="2276872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H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971600" y="2852936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H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971600" y="3429000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I</a:t>
            </a:r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971600" y="3933056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I</a:t>
            </a:r>
            <a:endParaRPr lang="hu-HU" dirty="0"/>
          </a:p>
        </p:txBody>
      </p:sp>
      <p:pic>
        <p:nvPicPr>
          <p:cNvPr id="1028" name="Picture 4" descr="C:\Users\a\Downloads\medium-smiley-080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196752"/>
            <a:ext cx="476250" cy="409575"/>
          </a:xfrm>
          <a:prstGeom prst="rect">
            <a:avLst/>
          </a:prstGeom>
          <a:noFill/>
        </p:spPr>
      </p:pic>
      <p:pic>
        <p:nvPicPr>
          <p:cNvPr id="5122" name="Picture 2" descr="C:\Users\a\Pictures\Microsoft Médiatár\0028274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5085184"/>
            <a:ext cx="1219200" cy="12192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91264" cy="1162050"/>
          </a:xfrm>
        </p:spPr>
        <p:txBody>
          <a:bodyPr/>
          <a:lstStyle/>
          <a:p>
            <a:pPr algn="ctr"/>
            <a:r>
              <a:rPr lang="hu-HU" sz="44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1.Igazítások</a:t>
            </a:r>
            <a:endParaRPr lang="hu-HU" sz="4400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5018236"/>
          </a:xfrm>
        </p:spPr>
        <p:txBody>
          <a:bodyPr/>
          <a:lstStyle/>
          <a:p>
            <a:r>
              <a:rPr lang="hu-HU" sz="2800" b="1" i="1" u="sng" dirty="0" smtClean="0"/>
              <a:t>Az igazítás: </a:t>
            </a:r>
            <a:r>
              <a:rPr lang="hu-HU" sz="1800" b="1" i="1" dirty="0" smtClean="0"/>
              <a:t>azt jelenti, hogy a bekezdés sorai milyen módon helyezkednek el egymáshoz viszonyítva. </a:t>
            </a:r>
          </a:p>
          <a:p>
            <a:r>
              <a:rPr lang="hu-HU" sz="2400" b="1" i="1" u="sng" dirty="0" smtClean="0"/>
              <a:t>Négy lehetőség </a:t>
            </a:r>
            <a:r>
              <a:rPr lang="hu-HU" sz="1800" b="1" i="1" dirty="0" smtClean="0"/>
              <a:t>lehet:</a:t>
            </a:r>
          </a:p>
          <a:p>
            <a:pPr>
              <a:buFont typeface="Wingdings" pitchFamily="2" charset="2"/>
              <a:buChar char="Ø"/>
            </a:pPr>
            <a:r>
              <a:rPr lang="hu-HU" sz="1800" b="1" i="1" u="sng" dirty="0" smtClean="0">
                <a:solidFill>
                  <a:srgbClr val="FF0000"/>
                </a:solidFill>
              </a:rPr>
              <a:t>Balra zár</a:t>
            </a:r>
            <a:r>
              <a:rPr lang="hu-HU" sz="1800" b="1" i="1" dirty="0" smtClean="0">
                <a:solidFill>
                  <a:srgbClr val="FF0000"/>
                </a:solidFill>
              </a:rPr>
              <a:t>:</a:t>
            </a:r>
            <a:r>
              <a:rPr lang="hu-HU" sz="1800" b="1" i="1" dirty="0" smtClean="0"/>
              <a:t> az egymást követő sorok mindegyike bal oldalra kerül.</a:t>
            </a:r>
          </a:p>
          <a:p>
            <a:pPr>
              <a:buFont typeface="Wingdings" pitchFamily="2" charset="2"/>
              <a:buChar char="Ø"/>
            </a:pPr>
            <a:r>
              <a:rPr lang="hu-HU" sz="1800" b="1" i="1" u="sng" dirty="0" smtClean="0">
                <a:solidFill>
                  <a:srgbClr val="FF0000"/>
                </a:solidFill>
              </a:rPr>
              <a:t>Középre zár: </a:t>
            </a:r>
            <a:r>
              <a:rPr lang="hu-HU" sz="1800" b="1" i="1" dirty="0" smtClean="0"/>
              <a:t>a sorok a lap közepére kerülnek. </a:t>
            </a:r>
          </a:p>
          <a:p>
            <a:pPr>
              <a:buFont typeface="Wingdings" pitchFamily="2" charset="2"/>
              <a:buChar char="Ø"/>
            </a:pPr>
            <a:r>
              <a:rPr lang="hu-HU" sz="1800" b="1" i="1" u="sng" dirty="0" smtClean="0">
                <a:solidFill>
                  <a:srgbClr val="FF0000"/>
                </a:solidFill>
              </a:rPr>
              <a:t>Jobbra zár: </a:t>
            </a:r>
            <a:r>
              <a:rPr lang="hu-HU" sz="1800" b="1" i="1" dirty="0" smtClean="0"/>
              <a:t>az egymást követő sorok mindegyike jobb oldalra kerül.</a:t>
            </a:r>
          </a:p>
          <a:p>
            <a:pPr>
              <a:buFont typeface="Wingdings" pitchFamily="2" charset="2"/>
              <a:buChar char="Ø"/>
            </a:pPr>
            <a:r>
              <a:rPr lang="hu-HU" sz="1800" b="1" i="1" u="sng" dirty="0" smtClean="0">
                <a:solidFill>
                  <a:srgbClr val="FF0000"/>
                </a:solidFill>
              </a:rPr>
              <a:t>Sorkizárt: </a:t>
            </a:r>
            <a:r>
              <a:rPr lang="hu-HU" sz="1800" b="1" i="1" dirty="0" smtClean="0"/>
              <a:t> javítja a szöveg külalakját, a bekezdés jobb és bal oldala egy síkba esik.</a:t>
            </a:r>
            <a:endParaRPr lang="hu-HU" sz="1800" b="1" i="1" u="sng" dirty="0" smtClean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a\Downloads\Word_0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772816"/>
            <a:ext cx="3829050" cy="448627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hu-HU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Feladat!</a:t>
            </a:r>
            <a:endParaRPr lang="hu-HU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/>
          <a:lstStyle/>
          <a:p>
            <a:pPr algn="ctr">
              <a:buNone/>
            </a:pPr>
            <a:r>
              <a:rPr lang="hu-HU" b="1" i="1" dirty="0" smtClean="0"/>
              <a:t>Bekezdés igazítása</a:t>
            </a:r>
          </a:p>
          <a:p>
            <a:pPr algn="ctr">
              <a:buNone/>
            </a:pPr>
            <a:r>
              <a:rPr lang="hu-HU" sz="2400" b="1" i="1" u="sng" dirty="0" smtClean="0">
                <a:solidFill>
                  <a:srgbClr val="FF0000"/>
                </a:solidFill>
              </a:rPr>
              <a:t>Húzd a megfelelő helyre!</a:t>
            </a:r>
          </a:p>
          <a:p>
            <a:pPr algn="r">
              <a:buNone/>
            </a:pPr>
            <a:r>
              <a:rPr lang="hu-HU" sz="2000" b="1" i="1" dirty="0" smtClean="0"/>
              <a:t>                                    </a:t>
            </a:r>
          </a:p>
          <a:p>
            <a:pPr algn="r">
              <a:buNone/>
            </a:pPr>
            <a:endParaRPr lang="hu-HU" sz="2000" b="1" i="1" dirty="0" smtClean="0"/>
          </a:p>
          <a:p>
            <a:pPr algn="r">
              <a:buNone/>
            </a:pPr>
            <a:endParaRPr lang="hu-HU" sz="2000" b="1" i="1" dirty="0" smtClean="0"/>
          </a:p>
          <a:p>
            <a:pPr>
              <a:buFont typeface="Wingdings" pitchFamily="2" charset="2"/>
              <a:buChar char="Ø"/>
            </a:pPr>
            <a:r>
              <a:rPr lang="hu-HU" sz="2000" b="1" i="1" dirty="0" smtClean="0"/>
              <a:t> a bekezdés minden sora a jobb oldali margóhoz igazodik.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hu-HU" sz="2000" b="1" i="1" dirty="0" smtClean="0"/>
              <a:t> a bekezdés minden sora mindkét szélső margóhoz igazodik.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hu-HU" sz="2000" b="1" i="1" dirty="0" smtClean="0"/>
              <a:t> a bekezdés minden sora a bal oldali margóhoz igazodik.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hu-HU" sz="2000" b="1" i="1" dirty="0" smtClean="0"/>
              <a:t>a bekezdés minden sora a két szélső margóhoz képest </a:t>
            </a:r>
          </a:p>
          <a:p>
            <a:pPr>
              <a:buNone/>
            </a:pPr>
            <a:r>
              <a:rPr lang="hu-HU" sz="2000" b="1" i="1" dirty="0" smtClean="0"/>
              <a:t>      középen helyezkedik el.                                              </a:t>
            </a:r>
          </a:p>
          <a:p>
            <a:pPr>
              <a:buNone/>
            </a:pPr>
            <a:r>
              <a:rPr lang="hu-HU" sz="2000" b="1" i="1" dirty="0" smtClean="0"/>
              <a:t>                                                                                               </a:t>
            </a:r>
            <a:r>
              <a:rPr lang="hu-HU" sz="1400" b="1" i="1" dirty="0" smtClean="0"/>
              <a:t>(A helyes válasz</a:t>
            </a:r>
          </a:p>
          <a:p>
            <a:pPr>
              <a:buNone/>
            </a:pPr>
            <a:r>
              <a:rPr lang="hu-HU" sz="2000" b="1" i="1" dirty="0" smtClean="0"/>
              <a:t>                                                                                                </a:t>
            </a:r>
            <a:r>
              <a:rPr lang="hu-HU" sz="1400" b="1" i="1" dirty="0" smtClean="0"/>
              <a:t>a bal gomb kattintásával!)</a:t>
            </a:r>
          </a:p>
          <a:p>
            <a:pPr>
              <a:lnSpc>
                <a:spcPct val="150000"/>
              </a:lnSpc>
              <a:buNone/>
            </a:pPr>
            <a:endParaRPr lang="hu-HU" sz="2000" b="1" i="1" dirty="0"/>
          </a:p>
        </p:txBody>
      </p:sp>
      <p:sp>
        <p:nvSpPr>
          <p:cNvPr id="4" name="Téglalap 3"/>
          <p:cNvSpPr/>
          <p:nvPr/>
        </p:nvSpPr>
        <p:spPr>
          <a:xfrm>
            <a:off x="467544" y="2564904"/>
            <a:ext cx="180020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Jobbra igazított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2699792" y="2564904"/>
            <a:ext cx="180020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Középre igazított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4788024" y="2564904"/>
            <a:ext cx="194421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Balra igazított</a:t>
            </a:r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6876256" y="2564904"/>
            <a:ext cx="165618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Sorkizárt</a:t>
            </a:r>
            <a:endParaRPr lang="hu-HU" dirty="0"/>
          </a:p>
        </p:txBody>
      </p:sp>
      <p:pic>
        <p:nvPicPr>
          <p:cNvPr id="8" name="Picture 4" descr="C:\Users\a\Downloads\medium-smiley-080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052736"/>
            <a:ext cx="476250" cy="409575"/>
          </a:xfrm>
          <a:prstGeom prst="rect">
            <a:avLst/>
          </a:prstGeom>
          <a:noFill/>
        </p:spPr>
      </p:pic>
      <p:pic>
        <p:nvPicPr>
          <p:cNvPr id="4098" name="Picture 2" descr="C:\Users\a\Pictures\Microsoft Médiatár\0028274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5517232"/>
            <a:ext cx="1219200" cy="12192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323 0.01573 L 0.72049 0.1415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" y="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81 -0.00532 L 0.43715 0.4038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" y="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483 0.00532 L 0.23247 0.3095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341 0.02614 L 0.05903 0.2255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404664"/>
            <a:ext cx="4114800" cy="6336704"/>
          </a:xfrm>
        </p:spPr>
        <p:txBody>
          <a:bodyPr/>
          <a:lstStyle/>
          <a:p>
            <a:pPr algn="just"/>
            <a:endParaRPr lang="hu-HU" sz="2000" b="1" i="1" dirty="0" smtClean="0"/>
          </a:p>
          <a:p>
            <a:pPr algn="just"/>
            <a:endParaRPr lang="hu-HU" sz="2000" b="1" i="1" dirty="0" smtClean="0"/>
          </a:p>
          <a:p>
            <a:pPr algn="just"/>
            <a:r>
              <a:rPr lang="hu-HU" sz="2000" b="1" i="1" dirty="0" smtClean="0"/>
              <a:t>A bekezdés panel jobb alsó sarkában található nyílra kattintva előhozhatjuk a „bekezdés” ablakot.</a:t>
            </a:r>
          </a:p>
          <a:p>
            <a:pPr algn="just"/>
            <a:r>
              <a:rPr lang="hu-HU" sz="2000" b="1" i="1" dirty="0" smtClean="0"/>
              <a:t>A bekezdések első sorát egy vagy két karakternyivel beljebb kezdjük. Felsorolásnál  viszont a sorok a margóhoz közelebb kerülnek.               </a:t>
            </a:r>
          </a:p>
          <a:p>
            <a:pPr algn="just"/>
            <a:endParaRPr lang="hu-HU" sz="2000" b="1" i="1" dirty="0" smtClean="0"/>
          </a:p>
          <a:p>
            <a:pPr algn="just"/>
            <a:r>
              <a:rPr lang="hu-HU" sz="2000" b="1" i="1" dirty="0" smtClean="0"/>
              <a:t>függő behúzásról beszélünk.</a:t>
            </a:r>
          </a:p>
          <a:p>
            <a:pPr algn="just"/>
            <a:r>
              <a:rPr lang="hu-HU" sz="2000" b="1" i="1" u="sng" dirty="0" smtClean="0"/>
              <a:t>Térköz:</a:t>
            </a:r>
          </a:p>
          <a:p>
            <a:pPr algn="just"/>
            <a:r>
              <a:rPr lang="hu-HU" sz="2000" b="1" i="1" dirty="0" smtClean="0"/>
              <a:t> 1.jellemzi a függőleges elrendezést.</a:t>
            </a:r>
          </a:p>
          <a:p>
            <a:pPr algn="just"/>
            <a:r>
              <a:rPr lang="hu-HU" sz="2000" b="1" i="1" dirty="0" smtClean="0"/>
              <a:t>2.jelentheti a </a:t>
            </a:r>
            <a:r>
              <a:rPr lang="hu-HU" sz="2000" b="1" i="1" u="sng" dirty="0" smtClean="0"/>
              <a:t>sorközt</a:t>
            </a:r>
          </a:p>
          <a:p>
            <a:pPr algn="just"/>
            <a:endParaRPr lang="hu-HU" sz="2000" b="1" i="1" dirty="0" smtClean="0"/>
          </a:p>
          <a:p>
            <a:pPr algn="just"/>
            <a:endParaRPr lang="hu-HU" sz="2000" b="1" i="1" dirty="0" smtClean="0"/>
          </a:p>
          <a:p>
            <a:pPr algn="just"/>
            <a:r>
              <a:rPr lang="hu-HU" sz="2000" b="1" i="1" dirty="0" smtClean="0"/>
              <a:t>(a bekezdés sorainak távolsága)</a:t>
            </a:r>
          </a:p>
          <a:p>
            <a:r>
              <a:rPr lang="hu-HU" sz="1800" b="1" i="1" u="sng" dirty="0" smtClean="0"/>
              <a:t>            </a:t>
            </a:r>
            <a:endParaRPr lang="hu-HU" sz="1800" b="1" i="1" u="sng" dirty="0"/>
          </a:p>
        </p:txBody>
      </p:sp>
      <p:sp>
        <p:nvSpPr>
          <p:cNvPr id="9" name="Lefelé nyíl 8"/>
          <p:cNvSpPr/>
          <p:nvPr/>
        </p:nvSpPr>
        <p:spPr>
          <a:xfrm rot="12787051">
            <a:off x="8274208" y="2705920"/>
            <a:ext cx="484632" cy="7803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Lefelé nyíl 11"/>
          <p:cNvSpPr/>
          <p:nvPr/>
        </p:nvSpPr>
        <p:spPr>
          <a:xfrm>
            <a:off x="1691680" y="3429000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Lefelé nyíl 12"/>
          <p:cNvSpPr/>
          <p:nvPr/>
        </p:nvSpPr>
        <p:spPr>
          <a:xfrm rot="2553460">
            <a:off x="1893883" y="5250840"/>
            <a:ext cx="252186" cy="4832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2050" name="Picture 2" descr="C:\Users\a\Downloads\bekezdésform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196753"/>
            <a:ext cx="3888432" cy="1512167"/>
          </a:xfrm>
          <a:prstGeom prst="rect">
            <a:avLst/>
          </a:prstGeom>
          <a:noFill/>
        </p:spPr>
      </p:pic>
      <p:pic>
        <p:nvPicPr>
          <p:cNvPr id="2" name="Picture 2" descr="C:\Users\a\Downloads\WordPad_0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789040"/>
            <a:ext cx="2705100" cy="2038350"/>
          </a:xfrm>
          <a:prstGeom prst="rect">
            <a:avLst/>
          </a:prstGeom>
          <a:noFill/>
        </p:spPr>
      </p:pic>
      <p:sp>
        <p:nvSpPr>
          <p:cNvPr id="8" name="Akciógomb: Tovább vagy Következő 7">
            <a:hlinkClick r:id="rId4" action="ppaction://hlinksldjump" highlightClick="1"/>
          </p:cNvPr>
          <p:cNvSpPr/>
          <p:nvPr/>
        </p:nvSpPr>
        <p:spPr>
          <a:xfrm>
            <a:off x="3563888" y="3717032"/>
            <a:ext cx="720080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260648"/>
            <a:ext cx="5486400" cy="864096"/>
          </a:xfrm>
        </p:spPr>
        <p:txBody>
          <a:bodyPr/>
          <a:lstStyle/>
          <a:p>
            <a:pPr algn="ctr"/>
            <a:r>
              <a:rPr lang="hu-HU" sz="44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2.Behúzás</a:t>
            </a:r>
            <a:endParaRPr lang="hu-HU" sz="4400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07504" y="4293096"/>
            <a:ext cx="8784976" cy="2448272"/>
          </a:xfrm>
        </p:spPr>
        <p:txBody>
          <a:bodyPr/>
          <a:lstStyle/>
          <a:p>
            <a:r>
              <a:rPr lang="hu-HU" sz="2000" b="1" i="1" dirty="0" smtClean="0"/>
              <a:t>Ha a szövegen szeretnénk igazítani, alkalmazhatjuk a </a:t>
            </a:r>
            <a:r>
              <a:rPr lang="hu-HU" sz="2000" b="1" i="1" u="sng" dirty="0" smtClean="0"/>
              <a:t>„behúzás”</a:t>
            </a:r>
            <a:r>
              <a:rPr lang="hu-HU" sz="2000" b="1" i="1" dirty="0" smtClean="0"/>
              <a:t> sort. A behúzás a bekezdés bal és jobb oldalának margótól való távolságát jelenti.</a:t>
            </a:r>
          </a:p>
          <a:p>
            <a:pPr algn="ctr"/>
            <a:r>
              <a:rPr lang="hu-HU" sz="2000" b="1" i="1" u="sng" dirty="0" smtClean="0"/>
              <a:t>Behúzás típusok: </a:t>
            </a:r>
          </a:p>
          <a:p>
            <a:pPr algn="ctr">
              <a:buFont typeface="Courier New" pitchFamily="49" charset="0"/>
              <a:buChar char="o"/>
            </a:pPr>
            <a:r>
              <a:rPr lang="hu-HU" sz="2000" b="1" i="1" dirty="0" smtClean="0"/>
              <a:t>Bal oldali</a:t>
            </a:r>
          </a:p>
          <a:p>
            <a:pPr algn="ctr">
              <a:buFont typeface="Courier New" pitchFamily="49" charset="0"/>
              <a:buChar char="o"/>
            </a:pPr>
            <a:r>
              <a:rPr lang="hu-HU" sz="2000" b="1" i="1" dirty="0" smtClean="0"/>
              <a:t>Jobb oldali</a:t>
            </a:r>
          </a:p>
          <a:p>
            <a:pPr algn="ctr">
              <a:buFont typeface="Courier New" pitchFamily="49" charset="0"/>
              <a:buChar char="o"/>
            </a:pPr>
            <a:r>
              <a:rPr lang="hu-HU" sz="2000" b="1" i="1" dirty="0" smtClean="0"/>
              <a:t>Függő</a:t>
            </a:r>
          </a:p>
          <a:p>
            <a:pPr algn="ctr">
              <a:buFont typeface="Courier New" pitchFamily="49" charset="0"/>
              <a:buChar char="o"/>
            </a:pPr>
            <a:r>
              <a:rPr lang="hu-HU" sz="2000" b="1" i="1" dirty="0" smtClean="0"/>
              <a:t>Első sor</a:t>
            </a:r>
          </a:p>
          <a:p>
            <a:endParaRPr lang="hu-HU" dirty="0"/>
          </a:p>
        </p:txBody>
      </p:sp>
      <p:pic>
        <p:nvPicPr>
          <p:cNvPr id="3075" name="Picture 3" descr="C:\Users\a\Downloads\w7_behuz_m1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8391" r="18391"/>
          <a:stretch>
            <a:fillRect/>
          </a:stretch>
        </p:blipFill>
        <p:spPr bwMode="auto">
          <a:xfrm>
            <a:off x="2627784" y="1556793"/>
            <a:ext cx="4650904" cy="2016223"/>
          </a:xfrm>
          <a:prstGeom prst="rect">
            <a:avLst/>
          </a:prstGeom>
          <a:noFill/>
        </p:spPr>
      </p:pic>
      <p:sp>
        <p:nvSpPr>
          <p:cNvPr id="7" name="Akciógomb: Vissza vagy Előző 6">
            <a:hlinkClick r:id="rId3" action="ppaction://hlinksldjump" highlightClick="1"/>
          </p:cNvPr>
          <p:cNvSpPr/>
          <p:nvPr/>
        </p:nvSpPr>
        <p:spPr>
          <a:xfrm>
            <a:off x="5004048" y="6093296"/>
            <a:ext cx="720080" cy="36004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Ellipszis feliratnak 8"/>
          <p:cNvSpPr/>
          <p:nvPr/>
        </p:nvSpPr>
        <p:spPr>
          <a:xfrm rot="1532100">
            <a:off x="7251675" y="2372025"/>
            <a:ext cx="914400" cy="61264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 smtClean="0"/>
              <a:t>Bal oldali behúzás</a:t>
            </a:r>
            <a:endParaRPr lang="hu-HU" sz="1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894</TotalTime>
  <Words>1013</Words>
  <Application>Microsoft Office PowerPoint</Application>
  <PresentationFormat>Diavetítés a képernyőre (4:3 oldalarány)</PresentationFormat>
  <Paragraphs>182</Paragraphs>
  <Slides>20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1" baseType="lpstr">
      <vt:lpstr>Office-téma</vt:lpstr>
      <vt:lpstr>  Bekezdésformázás</vt:lpstr>
      <vt:lpstr>Mit jelent a bekezdésformázás?</vt:lpstr>
      <vt:lpstr>3. dia</vt:lpstr>
      <vt:lpstr>Formázási lehetőségek:     1. Igazítások: Balra, Jobbra, Középre, Sorkizárt    a). Térköz állítása     b). Sorköz állítása     2. Behúzások: Függő, Első sor behúzás       3. Felsorolás és számozás     4. Tabulátor beállítások                                       (2007-es Word részlet)    5. Szegély és mintázat                                        A mini pult egy részlete   A mini pult megjelenik, ha kijelölünk egy szövegrészt,vagy bekezdést. </vt:lpstr>
      <vt:lpstr>Feladat!</vt:lpstr>
      <vt:lpstr>1.Igazítások</vt:lpstr>
      <vt:lpstr>Feladat!</vt:lpstr>
      <vt:lpstr>8. dia</vt:lpstr>
      <vt:lpstr>2.Behúzás</vt:lpstr>
      <vt:lpstr>3.Felsorolás és számozás</vt:lpstr>
      <vt:lpstr>11. dia</vt:lpstr>
      <vt:lpstr>12. dia</vt:lpstr>
      <vt:lpstr>Feladat!</vt:lpstr>
      <vt:lpstr>4.Tabulátor beállítások</vt:lpstr>
      <vt:lpstr>15. dia</vt:lpstr>
      <vt:lpstr>    5.Szegély és mintázat </vt:lpstr>
      <vt:lpstr>17. dia</vt:lpstr>
      <vt:lpstr>Feladat!</vt:lpstr>
      <vt:lpstr>Forrásmunkák</vt:lpstr>
      <vt:lpstr>20.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a</dc:creator>
  <cp:lastModifiedBy>a</cp:lastModifiedBy>
  <cp:revision>93</cp:revision>
  <dcterms:created xsi:type="dcterms:W3CDTF">2011-02-27T16:45:54Z</dcterms:created>
  <dcterms:modified xsi:type="dcterms:W3CDTF">2011-03-06T10:00:18Z</dcterms:modified>
</cp:coreProperties>
</file>