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9"/>
  </p:notesMasterIdLst>
  <p:sldIdLst>
    <p:sldId id="258" r:id="rId3"/>
    <p:sldId id="259" r:id="rId4"/>
    <p:sldId id="257" r:id="rId5"/>
    <p:sldId id="261" r:id="rId6"/>
    <p:sldId id="262" r:id="rId7"/>
    <p:sldId id="269" r:id="rId8"/>
    <p:sldId id="263" r:id="rId9"/>
    <p:sldId id="264" r:id="rId10"/>
    <p:sldId id="268" r:id="rId11"/>
    <p:sldId id="271" r:id="rId12"/>
    <p:sldId id="265" r:id="rId13"/>
    <p:sldId id="270" r:id="rId14"/>
    <p:sldId id="266" r:id="rId15"/>
    <p:sldId id="272" r:id="rId16"/>
    <p:sldId id="267" r:id="rId17"/>
    <p:sldId id="260" r:id="rId1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B0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79" autoAdjust="0"/>
    <p:restoredTop sz="94660"/>
  </p:normalViewPr>
  <p:slideViewPr>
    <p:cSldViewPr>
      <p:cViewPr>
        <p:scale>
          <a:sx n="60" d="100"/>
          <a:sy n="60" d="100"/>
        </p:scale>
        <p:origin x="-91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C388A-FA69-41CE-89D1-4F289EEA55AD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FD0C2-6B08-48C6-B534-5E836F82E94A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10</a:t>
            </a:fld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12</a:t>
            </a:fld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13</a:t>
            </a:fld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14</a:t>
            </a:fld>
            <a:endParaRPr lang="hu-H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15</a:t>
            </a:fld>
            <a:endParaRPr lang="hu-H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16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4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5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6</a:t>
            </a:fld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7</a:t>
            </a:fld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8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D0C2-6B08-48C6-B534-5E836F82E94A}" type="slidenum">
              <a:rPr lang="hu-HU" smtClean="0"/>
              <a:pPr/>
              <a:t>9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FD036-9594-4E46-9859-52E5142B1608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833F2-FE31-41C9-9DB2-D1B2B0492CE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E62A8-C056-4DAE-8C67-811DD735B10D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36695-88B3-4D57-B252-DADCED393E7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406A9-D4C3-4F2C-BE1A-2399AF0EC08D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0070B-D58B-414F-A5B4-62AB8ABA44C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3D336-2565-45E0-9D30-DD250E08BB3C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A437B-5E68-42C0-A0D3-DA7C4084B6D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528F4-A6A8-4BD3-8CD9-C50F0F89F6C8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278C5-1664-4D3A-A564-4CCD06BE95D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F91AC-72D0-4809-88A0-40C0C3ADD6FA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DEEAB-D724-49A3-B0B0-3919A21A31B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390B1-4A9C-4774-940C-F90BD6E912B3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18D07-63C6-4784-A2EB-67D48928B7E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91956-392E-4C32-9FE5-2220BBE05A3C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AB613-2DD2-412C-A74A-CEB7F4E9D74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89FB5-72F9-4F0C-8247-3D039BAE8F8B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E79E3-818E-4F46-9C90-B9DE163A652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16D70-DAFA-413E-A049-EF4A72D7AD50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A91E1-69C5-4538-8C17-06085E00457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BD48F-0CA0-48FE-BB95-96B22A525133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2008C-7830-4C8F-8DE2-E7E5A993F4D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smtClean="0"/>
              <a:t>Kép beszúrásához kattintson az ikonra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7F47540-6D21-478F-8A54-05A7CF3659D5}" type="datetimeFigureOut">
              <a:rPr lang="hu-HU" smtClean="0"/>
              <a:pPr/>
              <a:t>2011.03.11.</a:t>
            </a:fld>
            <a:endParaRPr lang="hu-H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hu-H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A7BA289-B23B-43F0-A825-260073728D81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DA2A83-06E6-4A7F-9661-9FB5CB7B0ADD}" type="datetimeFigureOut">
              <a:rPr lang="fr-FR"/>
              <a:pPr>
                <a:defRPr/>
              </a:pPr>
              <a:t>11/03/2011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8CB09C-FA5D-4AA9-853F-02D6AAB928D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file:///\\up-server\tanulo\K&#214;Z&#214;S\Gery2010\P&#225;ly&#225;zat\Bekezd&#233;sform&#225;z&#225;s%20-%20&#214;sszek&#246;t&#246;s\Bekezd&#233;sform&#225;z&#225;s\Bekezd&#233;sform&#225;z&#225;s.html" TargetMode="External"/><Relationship Id="rId3" Type="http://schemas.openxmlformats.org/officeDocument/2006/relationships/image" Target="../media/image33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hyperlink" Target="file:///\\up-server\tanulo\K&#214;Z&#214;S\Gery2010\P&#225;ly&#225;zat\Bekezd&#233;sform&#225;z&#225;s%20-%20Tetris%208%20k&#233;rd&#233;ses\Bekezd&#233;sform&#225;z&#225;s\Bekezd&#233;sform&#225;z&#225;s.html" TargetMode="External"/><Relationship Id="rId4" Type="http://schemas.openxmlformats.org/officeDocument/2006/relationships/slide" Target="slide3.xml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5.png"/><Relationship Id="rId5" Type="http://schemas.openxmlformats.org/officeDocument/2006/relationships/slide" Target="slide6.xml"/><Relationship Id="rId10" Type="http://schemas.openxmlformats.org/officeDocument/2006/relationships/slide" Target="slide13.xml"/><Relationship Id="rId4" Type="http://schemas.openxmlformats.org/officeDocument/2006/relationships/slide" Target="slide5.xml"/><Relationship Id="rId9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3.xm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1012825"/>
          </a:xfrm>
          <a:effectLst>
            <a:reflection blurRad="6350" stA="50000" endA="300" endPos="90000" dist="50800" dir="5400000" sy="-100000" algn="bl" rotWithShape="0"/>
          </a:effectLst>
          <a:scene3d>
            <a:camera prst="isometricOffAxis1Right"/>
            <a:lightRig rig="threePt" dir="t"/>
          </a:scene3d>
        </p:spPr>
        <p:txBody>
          <a:bodyPr/>
          <a:lstStyle/>
          <a:p>
            <a:r>
              <a:rPr lang="hu-HU" sz="4800" b="1" dirty="0" smtClean="0">
                <a:solidFill>
                  <a:srgbClr val="28B0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Bekezdésformázás</a:t>
            </a:r>
            <a:endParaRPr lang="fr-CA" sz="4800" b="1" dirty="0" smtClean="0">
              <a:solidFill>
                <a:srgbClr val="28B0B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3071802" y="4500546"/>
            <a:ext cx="6072198" cy="2357454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hu-HU" sz="2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Iskola neve, címe</a:t>
            </a:r>
            <a:r>
              <a:rPr lang="hu-HU" sz="2200" dirty="0" smtClean="0">
                <a:solidFill>
                  <a:schemeClr val="tx1"/>
                </a:solidFill>
                <a:latin typeface="Lucida Sans" pitchFamily="34" charset="0"/>
              </a:rPr>
              <a:t>: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hu-HU" sz="2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ucida Sans" pitchFamily="34" charset="0"/>
              </a:rPr>
              <a:t>Dr. Török Béla Óvoda, Általános Iskola, Speciális Szakiskola, Egységes Gyógypedagógiai Módszertani Intézmény, Diákotthon és Gyermekotthon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hu-HU" sz="2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ucida Sans" pitchFamily="34" charset="0"/>
              </a:rPr>
              <a:t>1144. Budapest, Újváros park 1.</a:t>
            </a:r>
            <a:endParaRPr lang="hu-HU" sz="2200" b="1" i="1" dirty="0">
              <a:solidFill>
                <a:schemeClr val="accent6">
                  <a:lumMod val="60000"/>
                  <a:lumOff val="40000"/>
                </a:schemeClr>
              </a:solidFill>
              <a:latin typeface="Lucida Sans" pitchFamily="34" charset="0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0" y="3500438"/>
            <a:ext cx="50006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hu-HU" sz="2200" dirty="0">
                <a:solidFill>
                  <a:srgbClr val="FFC000"/>
                </a:solidFill>
                <a:latin typeface="Lucida Sans" pitchFamily="34" charset="0"/>
              </a:rPr>
              <a:t>Készítette</a:t>
            </a:r>
            <a:r>
              <a:rPr lang="hu-HU" sz="2200" dirty="0">
                <a:latin typeface="Lucida Sans" pitchFamily="34" charset="0"/>
              </a:rPr>
              <a:t>: </a:t>
            </a:r>
            <a:r>
              <a:rPr lang="hu-HU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Lucida Sans" pitchFamily="34" charset="0"/>
              </a:rPr>
              <a:t>Csapó Gergő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hu-HU" sz="2200" dirty="0">
                <a:solidFill>
                  <a:srgbClr val="FFC000"/>
                </a:solidFill>
                <a:latin typeface="Lucida Sans" pitchFamily="34" charset="0"/>
              </a:rPr>
              <a:t>Felkészítő tanár</a:t>
            </a:r>
            <a:r>
              <a:rPr lang="hu-HU" sz="2200" dirty="0">
                <a:latin typeface="Lucida Sans" pitchFamily="34" charset="0"/>
              </a:rPr>
              <a:t>: </a:t>
            </a:r>
            <a:r>
              <a:rPr lang="hu-HU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Lucida Sans" pitchFamily="34" charset="0"/>
              </a:rPr>
              <a:t>Blazsán</a:t>
            </a:r>
            <a:r>
              <a:rPr lang="hu-HU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Lucida Sans" pitchFamily="34" charset="0"/>
              </a:rPr>
              <a:t> Gabriella</a:t>
            </a:r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2123728" y="274638"/>
            <a:ext cx="7020272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Tabulátor</a:t>
            </a:r>
            <a:r>
              <a:rPr lang="hu-HU" sz="4000" dirty="0" smtClean="0">
                <a:solidFill>
                  <a:srgbClr val="28B0BE"/>
                </a:solidFill>
                <a:latin typeface="Lucida Sans" pitchFamily="34" charset="0"/>
              </a:rPr>
              <a:t> és beállítások</a:t>
            </a:r>
            <a:endParaRPr lang="fr-CA" sz="4000" dirty="0" smtClean="0">
              <a:solidFill>
                <a:srgbClr val="28B0BE"/>
              </a:solidFill>
              <a:latin typeface="Lucida Sans" pitchFamily="34" charset="0"/>
            </a:endParaRPr>
          </a:p>
        </p:txBody>
      </p:sp>
      <p:sp>
        <p:nvSpPr>
          <p:cNvPr id="4" name="Akciógomb: Kezdő dia 3">
            <a:hlinkClick r:id="rId3" action="ppaction://hlinksldjump" highlightClick="1"/>
          </p:cNvPr>
          <p:cNvSpPr/>
          <p:nvPr/>
        </p:nvSpPr>
        <p:spPr>
          <a:xfrm>
            <a:off x="8358182" y="621505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4860032" y="6380946"/>
            <a:ext cx="33553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 a 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tananyaghoz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061986"/>
            <a:ext cx="2500330" cy="3081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azetta 7"/>
          <p:cNvSpPr/>
          <p:nvPr/>
        </p:nvSpPr>
        <p:spPr>
          <a:xfrm>
            <a:off x="7271792" y="3641034"/>
            <a:ext cx="1872208" cy="288032"/>
          </a:xfrm>
          <a:prstGeom prst="bevel">
            <a:avLst/>
          </a:prstGeom>
          <a:solidFill>
            <a:srgbClr val="28B0BE"/>
          </a:solidFill>
          <a:ln>
            <a:solidFill>
              <a:srgbClr val="28B0BE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skerville Old Face" pitchFamily="18" charset="0"/>
              </a:rPr>
              <a:t>Minta</a:t>
            </a:r>
            <a:endParaRPr lang="hu-H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askerville Old Fac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139566"/>
            <a:ext cx="7429520" cy="200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Egyenes összekötő nyíllal 12"/>
          <p:cNvCxnSpPr/>
          <p:nvPr/>
        </p:nvCxnSpPr>
        <p:spPr>
          <a:xfrm rot="10800000">
            <a:off x="1285852" y="1928802"/>
            <a:ext cx="4857784" cy="2286016"/>
          </a:xfrm>
          <a:prstGeom prst="straightConnector1">
            <a:avLst/>
          </a:prstGeom>
          <a:ln w="38100">
            <a:solidFill>
              <a:srgbClr val="28B0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rot="10800000">
            <a:off x="1714480" y="3357562"/>
            <a:ext cx="4857784" cy="2286016"/>
          </a:xfrm>
          <a:prstGeom prst="straightConnector1">
            <a:avLst/>
          </a:prstGeom>
          <a:ln w="38100">
            <a:solidFill>
              <a:srgbClr val="28B0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728" y="3143248"/>
            <a:ext cx="2000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199" y="3143248"/>
            <a:ext cx="2000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églalap 14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6" name="Akciógomb: Tovább vagy Következő 15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804248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Szegély</a:t>
            </a:r>
            <a:r>
              <a:rPr lang="hu-HU" sz="4000" dirty="0" smtClean="0">
                <a:solidFill>
                  <a:srgbClr val="28B0BE"/>
                </a:solidFill>
                <a:latin typeface="Lucida Sans" pitchFamily="34" charset="0"/>
              </a:rPr>
              <a:t> és </a:t>
            </a:r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Mintázat</a:t>
            </a:r>
            <a:endParaRPr lang="fr-CA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2285984" y="1290420"/>
            <a:ext cx="6858016" cy="5090908"/>
          </a:xfrm>
        </p:spPr>
        <p:txBody>
          <a:bodyPr/>
          <a:lstStyle/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</a:t>
            </a: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bekezdések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köré rajzolható </a:t>
            </a:r>
            <a:r>
              <a:rPr lang="hu-H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szegélyt</a:t>
            </a:r>
            <a:r>
              <a:rPr lang="hu-HU" sz="20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,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és a </a:t>
            </a:r>
            <a:r>
              <a:rPr lang="hu-H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háttérszínt is beállíthatjuk</a:t>
            </a:r>
            <a:r>
              <a:rPr lang="hu-HU" sz="2000" b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.</a:t>
            </a:r>
          </a:p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</a:t>
            </a:r>
            <a:r>
              <a:rPr lang="hu-H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szegélyek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típusát, stílusát, vastagságát, színét, helyét beállíthatjuk a szegélyt jelölő eszköz melletti kis nyílra kattintva. A legalsó paranccsal megnyitható a Szegély és mintázat párbeszédpanel.</a:t>
            </a:r>
          </a:p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Megadható a szegély:</a:t>
            </a:r>
          </a:p>
          <a:p>
            <a:pPr marL="0" indent="0" algn="just">
              <a:buNone/>
            </a:pPr>
            <a:r>
              <a:rPr lang="hu-HU" sz="2000" i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hatásköre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: Egész bekezdés, egy szövegrész.</a:t>
            </a:r>
          </a:p>
          <a:p>
            <a:pPr marL="0" indent="0" algn="just">
              <a:buNone/>
            </a:pPr>
            <a:r>
              <a:rPr lang="hu-HU" sz="2000" i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típusa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: Nincs, Körül, Árnyék, Térhatás, Egyéni.</a:t>
            </a:r>
          </a:p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És jobb oldalt további beállításai: Színe, stílusa, vastagsága.</a:t>
            </a:r>
          </a:p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Ha a bekezdésnek nem mindegyik oldalára akarunk szegélyt, akkor az Egyéni beállítást választjuk.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00174"/>
            <a:ext cx="143830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764704"/>
            <a:ext cx="152292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zövegdoboz 12"/>
          <p:cNvSpPr txBox="1"/>
          <p:nvPr/>
        </p:nvSpPr>
        <p:spPr>
          <a:xfrm>
            <a:off x="5940152" y="5589240"/>
            <a:ext cx="22751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Továbblépés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Akciógomb: Kezdő dia 13">
            <a:hlinkClick r:id="rId5" action="ppaction://hlinksldjump" highlightClick="1"/>
          </p:cNvPr>
          <p:cNvSpPr/>
          <p:nvPr/>
        </p:nvSpPr>
        <p:spPr>
          <a:xfrm>
            <a:off x="8358182" y="621505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Szövegdoboz 14"/>
          <p:cNvSpPr txBox="1"/>
          <p:nvPr/>
        </p:nvSpPr>
        <p:spPr>
          <a:xfrm>
            <a:off x="4860032" y="6380946"/>
            <a:ext cx="33553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 a 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tananyaghoz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kciógomb: Tovább vagy Következő 10">
            <a:hlinkClick r:id="" action="ppaction://hlinkshowjump?jump=nextslide" highlightClick="1"/>
          </p:cNvPr>
          <p:cNvSpPr/>
          <p:nvPr/>
        </p:nvSpPr>
        <p:spPr>
          <a:xfrm>
            <a:off x="8358214" y="5429264"/>
            <a:ext cx="785786" cy="642942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Téglalap 11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6" name="Akciógomb: Tovább vagy Következő 15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uiExpand="1" build="p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804248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Szegély</a:t>
            </a:r>
            <a:r>
              <a:rPr lang="hu-HU" sz="4000" dirty="0" smtClean="0">
                <a:solidFill>
                  <a:srgbClr val="28B0BE"/>
                </a:solidFill>
                <a:latin typeface="Lucida Sans" pitchFamily="34" charset="0"/>
              </a:rPr>
              <a:t> és </a:t>
            </a:r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Mintázat</a:t>
            </a:r>
            <a:endParaRPr lang="fr-CA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2285984" y="1290420"/>
            <a:ext cx="6858016" cy="5090908"/>
          </a:xfrm>
        </p:spPr>
        <p:txBody>
          <a:bodyPr/>
          <a:lstStyle/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</a:t>
            </a:r>
            <a:r>
              <a:rPr lang="hu-H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mintázat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a szöveg kiemelésére szolgál. Ügyelni kell arra, hogy a kiemelő szín ne rontsa a szöveg olvashatóságát. Az egynemű, egymáshoz hasonló színek nyomtatáskor olvashatatlanná tehetik a szöveget.</a:t>
            </a:r>
          </a:p>
        </p:txBody>
      </p:sp>
      <p:sp>
        <p:nvSpPr>
          <p:cNvPr id="4" name="Akciógomb: Kezdő dia 3">
            <a:hlinkClick r:id="rId3" action="ppaction://hlinksldjump" highlightClick="1"/>
          </p:cNvPr>
          <p:cNvSpPr/>
          <p:nvPr/>
        </p:nvSpPr>
        <p:spPr>
          <a:xfrm>
            <a:off x="8358182" y="621505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4860032" y="6380946"/>
            <a:ext cx="33553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 a 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tananyaghoz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764704"/>
            <a:ext cx="152292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9" y="2564904"/>
            <a:ext cx="3779911" cy="29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2564904"/>
            <a:ext cx="385567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azetta 11"/>
          <p:cNvSpPr/>
          <p:nvPr/>
        </p:nvSpPr>
        <p:spPr>
          <a:xfrm>
            <a:off x="2267744" y="2636912"/>
            <a:ext cx="1872208" cy="288032"/>
          </a:xfrm>
          <a:prstGeom prst="bevel">
            <a:avLst/>
          </a:prstGeom>
          <a:solidFill>
            <a:srgbClr val="28B0BE"/>
          </a:solidFill>
          <a:ln>
            <a:solidFill>
              <a:srgbClr val="28B0BE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skerville Old Face" pitchFamily="18" charset="0"/>
              </a:rPr>
              <a:t>Minta</a:t>
            </a:r>
            <a:endParaRPr lang="hu-H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askerville Old Face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3140968"/>
            <a:ext cx="737126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églalap 12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4" name="Akciógomb: Tovább vagy Következő 13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5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82960"/>
          </a:xfrm>
        </p:spPr>
        <p:txBody>
          <a:bodyPr/>
          <a:lstStyle/>
          <a:p>
            <a:pPr eaLnBrk="0" hangingPunct="0">
              <a:defRPr/>
            </a:pPr>
            <a:r>
              <a:rPr lang="hu-HU" sz="30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 pitchFamily="34" charset="0"/>
              </a:rPr>
              <a:t>Ellenőrző feladatok / Jó tanácsok</a:t>
            </a:r>
            <a:endParaRPr lang="fr-CA" sz="30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5123" name="Espace réservé du contenu 4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447506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hu-HU" sz="2200" b="1" dirty="0" smtClean="0">
                <a:solidFill>
                  <a:srgbClr val="28B0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Igaz vagy Hamis? Döntsd el te!</a:t>
            </a:r>
          </a:p>
          <a:p>
            <a:pPr>
              <a:spcAft>
                <a:spcPts val="600"/>
              </a:spcAft>
              <a:buNone/>
            </a:pPr>
            <a:r>
              <a:rPr lang="hu-HU" sz="2200" dirty="0" smtClean="0">
                <a:solidFill>
                  <a:schemeClr val="bg1"/>
                </a:solidFill>
                <a:latin typeface="Baskerville Old Face" pitchFamily="18" charset="0"/>
              </a:rPr>
              <a:t>Igaz, hogy a tabulátoroknál elfogadható a szóköz?</a:t>
            </a:r>
          </a:p>
          <a:p>
            <a:pPr>
              <a:spcAft>
                <a:spcPts val="600"/>
              </a:spcAft>
              <a:buNone/>
            </a:pPr>
            <a:r>
              <a:rPr lang="hu-HU" sz="2200" dirty="0" smtClean="0">
                <a:solidFill>
                  <a:schemeClr val="bg1"/>
                </a:solidFill>
                <a:latin typeface="Baskerville Old Face" pitchFamily="18" charset="0"/>
              </a:rPr>
              <a:t>Érdemes használni betűszínt mintázat készítéskor!</a:t>
            </a:r>
          </a:p>
          <a:p>
            <a:pPr>
              <a:spcAft>
                <a:spcPts val="600"/>
              </a:spcAft>
              <a:buNone/>
            </a:pPr>
            <a:r>
              <a:rPr lang="hu-HU" sz="2200" dirty="0" smtClean="0">
                <a:solidFill>
                  <a:schemeClr val="bg1"/>
                </a:solidFill>
                <a:latin typeface="Baskerville Old Face" pitchFamily="18" charset="0"/>
              </a:rPr>
              <a:t>A bekezdésjelek Shifttel készíthetőek?</a:t>
            </a:r>
          </a:p>
          <a:p>
            <a:pPr>
              <a:spcAft>
                <a:spcPts val="600"/>
              </a:spcAft>
              <a:buNone/>
            </a:pPr>
            <a:r>
              <a:rPr lang="hu-HU" sz="2200" dirty="0" smtClean="0">
                <a:solidFill>
                  <a:schemeClr val="bg1"/>
                </a:solidFill>
                <a:latin typeface="Baskerville Old Face" pitchFamily="18" charset="0"/>
              </a:rPr>
              <a:t>Egy bekezdés egy Enterrel végződik?</a:t>
            </a:r>
          </a:p>
          <a:p>
            <a:pPr>
              <a:spcAft>
                <a:spcPts val="600"/>
              </a:spcAft>
              <a:buNone/>
            </a:pPr>
            <a:r>
              <a:rPr lang="hu-HU" sz="2200" dirty="0" smtClean="0">
                <a:solidFill>
                  <a:schemeClr val="bg1"/>
                </a:solidFill>
                <a:latin typeface="Baskerville Old Face" pitchFamily="18" charset="0"/>
              </a:rPr>
              <a:t>Minden felsorolás egy bekezdés?</a:t>
            </a:r>
          </a:p>
          <a:p>
            <a:pPr>
              <a:spcAft>
                <a:spcPts val="600"/>
              </a:spcAft>
              <a:buNone/>
            </a:pPr>
            <a:r>
              <a:rPr lang="hu-HU" sz="2200" dirty="0" smtClean="0">
                <a:solidFill>
                  <a:schemeClr val="bg1"/>
                </a:solidFill>
                <a:latin typeface="Baskerville Old Face" pitchFamily="18" charset="0"/>
              </a:rPr>
              <a:t>Minden esetben ki kell jelölni a szöveget formázáskor?</a:t>
            </a:r>
          </a:p>
          <a:p>
            <a:pPr>
              <a:spcAft>
                <a:spcPts val="600"/>
              </a:spcAft>
              <a:buNone/>
            </a:pPr>
            <a:r>
              <a:rPr lang="hu-HU" sz="2200" dirty="0" smtClean="0">
                <a:solidFill>
                  <a:schemeClr val="bg1"/>
                </a:solidFill>
                <a:latin typeface="Baskerville Old Face" pitchFamily="18" charset="0"/>
              </a:rPr>
              <a:t>Az Igazítás mindig a teljes bekezdésre vonatkozik?</a:t>
            </a:r>
          </a:p>
          <a:p>
            <a:pPr>
              <a:spcAft>
                <a:spcPts val="600"/>
              </a:spcAft>
              <a:buNone/>
            </a:pPr>
            <a:r>
              <a:rPr lang="hu-HU" sz="2200" dirty="0" smtClean="0">
                <a:solidFill>
                  <a:schemeClr val="bg1"/>
                </a:solidFill>
                <a:latin typeface="Baskerville Old Face" pitchFamily="18" charset="0"/>
              </a:rPr>
              <a:t>A behúzás a szöveg margóhoz történő távolságának megadása?</a:t>
            </a:r>
          </a:p>
          <a:p>
            <a:pPr>
              <a:spcAft>
                <a:spcPts val="600"/>
              </a:spcAft>
              <a:buNone/>
            </a:pPr>
            <a:r>
              <a:rPr lang="hu-HU" sz="2200" dirty="0" smtClean="0">
                <a:solidFill>
                  <a:schemeClr val="bg1"/>
                </a:solidFill>
                <a:latin typeface="Baskerville Old Face" pitchFamily="18" charset="0"/>
              </a:rPr>
              <a:t>A vonalzó elérhető a bekezdés párbeszédpanelben!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hu-HU" sz="1800" dirty="0" smtClean="0">
                <a:solidFill>
                  <a:schemeClr val="bg1"/>
                </a:solidFill>
                <a:latin typeface="Baskerville Old Face" pitchFamily="18" charset="0"/>
              </a:rPr>
              <a:t>Pár jó tanács: Mindig kapcsold be a vonalzót, és a minden látszik eszközt, ha dolgozni kezdesz.</a:t>
            </a:r>
            <a:endParaRPr lang="fr-CA" sz="1800" dirty="0" smtClean="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3131840" y="6380946"/>
            <a:ext cx="50834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Nem megy? </a:t>
            </a:r>
            <a:r>
              <a:rPr lang="hu-HU" sz="2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Irány:</a:t>
            </a:r>
            <a:r>
              <a:rPr lang="hu-HU" sz="2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tananyaghoz </a:t>
            </a:r>
            <a:r>
              <a:rPr lang="hu-HU" sz="2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Fazetta 6"/>
          <p:cNvSpPr/>
          <p:nvPr/>
        </p:nvSpPr>
        <p:spPr>
          <a:xfrm>
            <a:off x="7668344" y="2711200"/>
            <a:ext cx="1071570" cy="285752"/>
          </a:xfrm>
          <a:prstGeom prst="bevel">
            <a:avLst/>
          </a:prstGeom>
          <a:solidFill>
            <a:srgbClr val="002060"/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500" b="1" dirty="0">
                <a:solidFill>
                  <a:srgbClr val="28B0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Igaz</a:t>
            </a:r>
          </a:p>
        </p:txBody>
      </p:sp>
      <p:sp>
        <p:nvSpPr>
          <p:cNvPr id="8" name="Fazetta 7"/>
          <p:cNvSpPr/>
          <p:nvPr/>
        </p:nvSpPr>
        <p:spPr>
          <a:xfrm>
            <a:off x="7668344" y="1268760"/>
            <a:ext cx="1071570" cy="285752"/>
          </a:xfrm>
          <a:prstGeom prst="bevel">
            <a:avLst/>
          </a:prstGeom>
          <a:solidFill>
            <a:srgbClr val="FFC000"/>
          </a:solidFill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5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Hamis</a:t>
            </a:r>
          </a:p>
        </p:txBody>
      </p:sp>
      <p:sp>
        <p:nvSpPr>
          <p:cNvPr id="9" name="Fazetta 8"/>
          <p:cNvSpPr/>
          <p:nvPr/>
        </p:nvSpPr>
        <p:spPr>
          <a:xfrm>
            <a:off x="7668344" y="3215256"/>
            <a:ext cx="1071570" cy="285752"/>
          </a:xfrm>
          <a:prstGeom prst="bevel">
            <a:avLst/>
          </a:prstGeom>
          <a:solidFill>
            <a:srgbClr val="002060"/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500" b="1" dirty="0">
                <a:solidFill>
                  <a:srgbClr val="28B0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Igaz</a:t>
            </a:r>
          </a:p>
        </p:txBody>
      </p:sp>
      <p:sp>
        <p:nvSpPr>
          <p:cNvPr id="10" name="Fazetta 9"/>
          <p:cNvSpPr/>
          <p:nvPr/>
        </p:nvSpPr>
        <p:spPr>
          <a:xfrm>
            <a:off x="7668344" y="4077072"/>
            <a:ext cx="1071570" cy="285752"/>
          </a:xfrm>
          <a:prstGeom prst="bevel">
            <a:avLst/>
          </a:prstGeom>
          <a:solidFill>
            <a:srgbClr val="002060"/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500" b="1" dirty="0">
                <a:solidFill>
                  <a:srgbClr val="28B0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Igaz</a:t>
            </a:r>
          </a:p>
        </p:txBody>
      </p:sp>
      <p:sp>
        <p:nvSpPr>
          <p:cNvPr id="11" name="Fazetta 10"/>
          <p:cNvSpPr/>
          <p:nvPr/>
        </p:nvSpPr>
        <p:spPr>
          <a:xfrm>
            <a:off x="7668344" y="1775096"/>
            <a:ext cx="1071570" cy="285752"/>
          </a:xfrm>
          <a:prstGeom prst="bevel">
            <a:avLst/>
          </a:prstGeom>
          <a:solidFill>
            <a:srgbClr val="FFC000"/>
          </a:solidFill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5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Hamis</a:t>
            </a:r>
          </a:p>
        </p:txBody>
      </p:sp>
      <p:sp>
        <p:nvSpPr>
          <p:cNvPr id="12" name="Fazetta 11"/>
          <p:cNvSpPr/>
          <p:nvPr/>
        </p:nvSpPr>
        <p:spPr>
          <a:xfrm>
            <a:off x="7668344" y="2279152"/>
            <a:ext cx="1071570" cy="285752"/>
          </a:xfrm>
          <a:prstGeom prst="bevel">
            <a:avLst/>
          </a:prstGeom>
          <a:solidFill>
            <a:srgbClr val="FFC000"/>
          </a:solidFill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5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Hamis</a:t>
            </a:r>
          </a:p>
        </p:txBody>
      </p:sp>
      <p:sp>
        <p:nvSpPr>
          <p:cNvPr id="13" name="Fazetta 12"/>
          <p:cNvSpPr/>
          <p:nvPr/>
        </p:nvSpPr>
        <p:spPr>
          <a:xfrm>
            <a:off x="7668344" y="3645024"/>
            <a:ext cx="1071570" cy="285752"/>
          </a:xfrm>
          <a:prstGeom prst="bevel">
            <a:avLst/>
          </a:prstGeom>
          <a:solidFill>
            <a:srgbClr val="FFC000"/>
          </a:solidFill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5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Hamis</a:t>
            </a:r>
          </a:p>
        </p:txBody>
      </p:sp>
      <p:sp>
        <p:nvSpPr>
          <p:cNvPr id="14" name="Fazetta 13"/>
          <p:cNvSpPr/>
          <p:nvPr/>
        </p:nvSpPr>
        <p:spPr>
          <a:xfrm>
            <a:off x="7668344" y="4581128"/>
            <a:ext cx="1071570" cy="285752"/>
          </a:xfrm>
          <a:prstGeom prst="bevel">
            <a:avLst/>
          </a:prstGeom>
          <a:solidFill>
            <a:srgbClr val="002060"/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500" b="1" dirty="0">
                <a:solidFill>
                  <a:srgbClr val="28B0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Igaz</a:t>
            </a:r>
          </a:p>
        </p:txBody>
      </p:sp>
      <p:sp>
        <p:nvSpPr>
          <p:cNvPr id="15" name="Fazetta 14"/>
          <p:cNvSpPr/>
          <p:nvPr/>
        </p:nvSpPr>
        <p:spPr>
          <a:xfrm>
            <a:off x="7676894" y="5087464"/>
            <a:ext cx="1071570" cy="285752"/>
          </a:xfrm>
          <a:prstGeom prst="bevel">
            <a:avLst/>
          </a:prstGeom>
          <a:solidFill>
            <a:srgbClr val="FFC000"/>
          </a:solidFill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5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Hamis</a:t>
            </a:r>
          </a:p>
        </p:txBody>
      </p:sp>
      <p:sp>
        <p:nvSpPr>
          <p:cNvPr id="16" name="Szövegdoboz 15"/>
          <p:cNvSpPr txBox="1"/>
          <p:nvPr/>
        </p:nvSpPr>
        <p:spPr>
          <a:xfrm>
            <a:off x="683568" y="13407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>
                <a:solidFill>
                  <a:srgbClr val="28B0BE"/>
                </a:solidFill>
              </a:rPr>
              <a:t>Katt</a:t>
            </a:r>
            <a:r>
              <a:rPr lang="hu-HU" dirty="0" smtClean="0">
                <a:solidFill>
                  <a:srgbClr val="28B0BE"/>
                </a:solidFill>
              </a:rPr>
              <a:t>!</a:t>
            </a:r>
            <a:endParaRPr lang="hu-HU" dirty="0">
              <a:solidFill>
                <a:srgbClr val="28B0BE"/>
              </a:solidFill>
            </a:endParaRPr>
          </a:p>
        </p:txBody>
      </p:sp>
      <p:sp>
        <p:nvSpPr>
          <p:cNvPr id="18" name="Akciógomb: Információ 17">
            <a:hlinkClick r:id="rId4" action="ppaction://hlinksldjump" highlightClick="1"/>
          </p:cNvPr>
          <p:cNvSpPr/>
          <p:nvPr/>
        </p:nvSpPr>
        <p:spPr>
          <a:xfrm>
            <a:off x="8316416" y="6165304"/>
            <a:ext cx="827584" cy="692696"/>
          </a:xfrm>
          <a:prstGeom prst="actionButtonInform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Szövegdoboz 18"/>
          <p:cNvSpPr txBox="1"/>
          <p:nvPr/>
        </p:nvSpPr>
        <p:spPr>
          <a:xfrm>
            <a:off x="467544" y="6156012"/>
            <a:ext cx="7819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Munka  </a:t>
            </a:r>
            <a:r>
              <a:rPr lang="hu-HU" dirty="0" smtClean="0">
                <a:solidFill>
                  <a:schemeClr val="bg1"/>
                </a:solidFill>
              </a:rPr>
              <a:t>közben mindig szánj figyelmet a dokumentum esztétikájára.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0" name="Akciógomb: Tovább vagy Következő 19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Téglalap 20"/>
          <p:cNvSpPr/>
          <p:nvPr/>
        </p:nvSpPr>
        <p:spPr>
          <a:xfrm>
            <a:off x="0" y="0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down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charRg st="452" end="5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123">
                                            <p:txEl>
                                              <p:charRg st="452" end="5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123">
                                            <p:txEl>
                                              <p:charRg st="452" end="5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uiExpand="1" build="p"/>
      <p:bldP spid="5" grpId="0"/>
      <p:bldP spid="5" grpId="1"/>
      <p:bldP spid="8" grpId="0" uiExpand="1" animBg="1"/>
      <p:bldP spid="9" grpId="0" uiExpand="1" animBg="1"/>
      <p:bldP spid="10" grpId="0" uiExpand="1" animBg="1"/>
      <p:bldP spid="11" grpId="0" uiExpand="1" animBg="1"/>
      <p:bldP spid="12" grpId="0" uiExpand="1" animBg="1"/>
      <p:bldP spid="13" grpId="0" uiExpand="1" animBg="1"/>
      <p:bldP spid="14" grpId="0" uiExpand="1" animBg="1"/>
      <p:bldP spid="15" grpId="0" animBg="1"/>
      <p:bldP spid="16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eaLnBrk="0" hangingPunct="0">
              <a:defRPr/>
            </a:pPr>
            <a:r>
              <a:rPr lang="hu-HU" sz="30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 pitchFamily="34" charset="0"/>
              </a:rPr>
              <a:t>Ellenőrző </a:t>
            </a:r>
            <a:r>
              <a:rPr lang="hu-HU" sz="30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 pitchFamily="34" charset="0"/>
              </a:rPr>
              <a:t>feladatok / Jó tanácsok</a:t>
            </a:r>
            <a:endParaRPr lang="fr-CA" sz="30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3131840" y="6380946"/>
            <a:ext cx="50834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Nem megy? </a:t>
            </a:r>
            <a:r>
              <a:rPr lang="hu-HU" sz="2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Irány:</a:t>
            </a:r>
            <a:r>
              <a:rPr lang="hu-HU" sz="2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tananyaghoz </a:t>
            </a:r>
            <a:r>
              <a:rPr lang="hu-HU" sz="2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Akciógomb: Információ 17">
            <a:hlinkClick r:id="rId4" action="ppaction://hlinksldjump" highlightClick="1"/>
          </p:cNvPr>
          <p:cNvSpPr/>
          <p:nvPr/>
        </p:nvSpPr>
        <p:spPr>
          <a:xfrm>
            <a:off x="8316416" y="6165304"/>
            <a:ext cx="827584" cy="692696"/>
          </a:xfrm>
          <a:prstGeom prst="actionButtonInform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928662" y="1214422"/>
            <a:ext cx="42862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500" b="1" dirty="0" smtClean="0">
                <a:solidFill>
                  <a:srgbClr val="28B0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Játékos feladatok</a:t>
            </a:r>
            <a:endParaRPr lang="hu-HU" sz="2500" b="1" dirty="0">
              <a:solidFill>
                <a:srgbClr val="28B0B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pic>
        <p:nvPicPr>
          <p:cNvPr id="1026" name="Picture 2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1214422"/>
            <a:ext cx="4000496" cy="2323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62974" y="2492896"/>
            <a:ext cx="268102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églalap 23"/>
          <p:cNvSpPr/>
          <p:nvPr/>
        </p:nvSpPr>
        <p:spPr>
          <a:xfrm rot="1686958">
            <a:off x="5253454" y="2742371"/>
            <a:ext cx="19011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Minta</a:t>
            </a:r>
            <a:endParaRPr lang="hu-H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Akciógomb: Vissza vagy Előző 12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BackPreviou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4" name="Akciógomb: Tovább vagy Következő 13">
            <a:hlinkClick r:id="" action="ppaction://hlinkshowjump?jump=nextslide" highlightClick="1"/>
          </p:cNvPr>
          <p:cNvSpPr/>
          <p:nvPr/>
        </p:nvSpPr>
        <p:spPr>
          <a:xfrm>
            <a:off x="571472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5" name="Téglalap 14"/>
          <p:cNvSpPr/>
          <p:nvPr/>
        </p:nvSpPr>
        <p:spPr>
          <a:xfrm>
            <a:off x="0" y="0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1331640" y="1628800"/>
            <a:ext cx="3680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A  képekre kattintva indítható a játék.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683568" y="220486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Megjegyzés:  a játékokat tartalmazó mappákat mellékeltem a pályázathoz</a:t>
            </a:r>
            <a:endParaRPr lang="hu-H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" name="Picture 2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99592" y="3429000"/>
            <a:ext cx="406942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églalap 24"/>
          <p:cNvSpPr/>
          <p:nvPr/>
        </p:nvSpPr>
        <p:spPr>
          <a:xfrm rot="1686958">
            <a:off x="2373135" y="4614578"/>
            <a:ext cx="19011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Minta</a:t>
            </a:r>
            <a:endParaRPr lang="hu-H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  <p:bldP spid="24" grpId="0"/>
      <p:bldP spid="19" grpId="0"/>
      <p:bldP spid="20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0" y="2928934"/>
            <a:ext cx="9144000" cy="1143000"/>
          </a:xfrm>
        </p:spPr>
        <p:txBody>
          <a:bodyPr/>
          <a:lstStyle/>
          <a:p>
            <a:pPr eaLnBrk="0" hangingPunct="0">
              <a:defRPr/>
            </a:pPr>
            <a:r>
              <a:rPr lang="hu-HU" sz="3000" b="1" dirty="0" smtClean="0">
                <a:ln w="6350"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 pitchFamily="34" charset="0"/>
              </a:rPr>
              <a:t>Köszönöm, hogy a témába csöppentél.</a:t>
            </a:r>
            <a:br>
              <a:rPr lang="hu-HU" sz="3000" b="1" dirty="0" smtClean="0">
                <a:ln w="6350"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 pitchFamily="34" charset="0"/>
              </a:rPr>
            </a:br>
            <a:r>
              <a:rPr lang="hu-HU" sz="3000" b="1" dirty="0" smtClean="0">
                <a:ln w="6350"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Lucida Sans" pitchFamily="34" charset="0"/>
              </a:rPr>
              <a:t>Használd az új tudást, ha szükség lesz rá.</a:t>
            </a:r>
            <a:endParaRPr lang="fr-CA" sz="3000" b="1" dirty="0" smtClean="0">
              <a:ln w="6350"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Lucida Sans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500570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églalap 4"/>
          <p:cNvSpPr/>
          <p:nvPr/>
        </p:nvSpPr>
        <p:spPr>
          <a:xfrm>
            <a:off x="539552" y="404664"/>
            <a:ext cx="7992888" cy="76944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4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 e k e z d é s f o r m á z á s</a:t>
            </a:r>
            <a:endParaRPr lang="hu-HU" sz="4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28B0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Források</a:t>
            </a:r>
            <a:endParaRPr lang="hu-HU" sz="4000" dirty="0">
              <a:solidFill>
                <a:srgbClr val="28B0B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23728" y="1600200"/>
            <a:ext cx="7020272" cy="5257800"/>
          </a:xfrm>
        </p:spPr>
        <p:txBody>
          <a:bodyPr/>
          <a:lstStyle/>
          <a:p>
            <a:pPr marL="0" indent="0" fontAlgn="auto">
              <a:spcAft>
                <a:spcPts val="120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http://hu.wikipedia.org/wiki/ </a:t>
            </a:r>
          </a:p>
          <a:p>
            <a:pPr marL="0" indent="0" fontAlgn="auto">
              <a:spcAft>
                <a:spcPts val="120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http://informatika.gtportal.eu/index.php?f0=w3_bek_form</a:t>
            </a:r>
          </a:p>
          <a:p>
            <a:pPr marL="0" indent="0" fontAlgn="auto">
              <a:spcAft>
                <a:spcPts val="120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http://sdt.sulinet.hu/Player/default.aspx?g=f4f9368a-6aed-4746-9b67-45c5203d5277&amp;v=1&amp;b=5&amp;cid=55f5ea81-d756-4e8f-8b75-113836ccd07 </a:t>
            </a:r>
          </a:p>
          <a:p>
            <a:pPr marL="536575" indent="-400050" algn="ctr" fontAlgn="auto">
              <a:spcAft>
                <a:spcPts val="60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hu-HU" sz="2200" i="1" dirty="0" smtClean="0">
                <a:solidFill>
                  <a:srgbClr val="28B0BE"/>
                </a:solidFill>
                <a:latin typeface="Baskerville Old Face" pitchFamily="18" charset="0"/>
              </a:rPr>
              <a:t>A képek forrásai:</a:t>
            </a:r>
          </a:p>
          <a:p>
            <a:pPr marL="536575" indent="-400050" algn="ctr" fontAlgn="auto">
              <a:spcAft>
                <a:spcPts val="60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hu-HU" sz="2200" dirty="0" err="1" smtClean="0">
                <a:solidFill>
                  <a:srgbClr val="28B0BE"/>
                </a:solidFill>
              </a:rPr>
              <a:t>integritas.asz.hu</a:t>
            </a:r>
            <a:endParaRPr lang="hu-HU" sz="2200" dirty="0" smtClean="0">
              <a:solidFill>
                <a:srgbClr val="28B0BE"/>
              </a:solidFill>
            </a:endParaRPr>
          </a:p>
          <a:p>
            <a:pPr marL="536575" indent="-400050" algn="ctr" fontAlgn="auto">
              <a:spcAft>
                <a:spcPts val="60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hu-HU" sz="2200" dirty="0" err="1" smtClean="0">
                <a:solidFill>
                  <a:srgbClr val="28B0BE"/>
                </a:solidFill>
              </a:rPr>
              <a:t>suwanneemedical.net</a:t>
            </a:r>
            <a:endParaRPr lang="hu-HU" sz="2200" i="1" dirty="0" smtClean="0">
              <a:solidFill>
                <a:srgbClr val="28B0BE"/>
              </a:solidFill>
              <a:latin typeface="Baskerville Old Face" pitchFamily="18" charset="0"/>
            </a:endParaRPr>
          </a:p>
          <a:p>
            <a:pPr marL="536575" indent="-400050" algn="ctr" fontAlgn="auto">
              <a:spcAft>
                <a:spcPts val="60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hu-HU" sz="2200" i="1" dirty="0" smtClean="0">
                <a:solidFill>
                  <a:srgbClr val="28B0BE"/>
                </a:solidFill>
                <a:latin typeface="Baskerville Old Face" pitchFamily="18" charset="0"/>
              </a:rPr>
              <a:t>részben saját készítésből állítottam össze.</a:t>
            </a:r>
          </a:p>
        </p:txBody>
      </p:sp>
      <p:sp>
        <p:nvSpPr>
          <p:cNvPr id="5" name="Téglalap 4"/>
          <p:cNvSpPr/>
          <p:nvPr/>
        </p:nvSpPr>
        <p:spPr>
          <a:xfrm>
            <a:off x="67026" y="116632"/>
            <a:ext cx="432048" cy="6001643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  <a:alpha val="71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Akciógomb: Tovább vagy Következő 5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877272"/>
            <a:ext cx="7848872" cy="97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480720" cy="1143000"/>
          </a:xfrm>
        </p:spPr>
        <p:txBody>
          <a:bodyPr/>
          <a:lstStyle/>
          <a:p>
            <a:r>
              <a:rPr lang="hu-HU" dirty="0" smtClean="0">
                <a:solidFill>
                  <a:srgbClr val="28B0BE"/>
                </a:solidFill>
                <a:latin typeface="Lucida Sans" pitchFamily="34" charset="0"/>
              </a:rPr>
              <a:t>Mi a </a:t>
            </a:r>
            <a:r>
              <a:rPr lang="hu-H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bekezdés</a:t>
            </a:r>
            <a:r>
              <a:rPr lang="hu-HU" dirty="0" smtClean="0">
                <a:solidFill>
                  <a:srgbClr val="28B0BE"/>
                </a:solidFill>
                <a:latin typeface="Lucida Sans" pitchFamily="34" charset="0"/>
              </a:rPr>
              <a:t>?</a:t>
            </a:r>
            <a:endParaRPr lang="fr-CA" dirty="0" smtClean="0">
              <a:solidFill>
                <a:schemeClr val="bg1"/>
              </a:solidFill>
              <a:latin typeface="Lucida Sans" pitchFamily="34" charset="0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2276780" y="1214422"/>
            <a:ext cx="6543692" cy="4714908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buNone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A dokumentumban egy gondolatot egy </a:t>
            </a: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bekezdésbe írunk</a:t>
            </a: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.  A bekezdés végén </a:t>
            </a:r>
            <a:r>
              <a:rPr lang="hu-HU" sz="2200" b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bekezdésjel</a:t>
            </a: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 látható, ha a </a:t>
            </a:r>
            <a:r>
              <a:rPr lang="hu-HU" sz="2200" b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Minden látszik  </a:t>
            </a: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eszközre kattintunk.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A gomb segítségével megjeleníthetőek és elrejthetőek a nyomtatásban nem látható karakterek.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A bekezdésjel az </a:t>
            </a:r>
            <a:r>
              <a:rPr lang="hu-HU" sz="2200" b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Enter</a:t>
            </a: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 lenyomására zárja a bekezdést, valamint tárolja a bekezdés formázását.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A bekezdések formázásához használatos eszközöket a menüszalag </a:t>
            </a:r>
            <a:r>
              <a:rPr lang="hu-HU" sz="2200" b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Kezdőlap</a:t>
            </a: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 nevű lapjának </a:t>
            </a:r>
            <a:r>
              <a:rPr lang="hu-HU" sz="2200" b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Bekezdés</a:t>
            </a: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 csoportjában találjuk. A részleteket a csoport jobb alsó sarkának kis nyilára kattintva láthatjuk.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A formázás hatása az egész bekezdésre vonatkozik.</a:t>
            </a:r>
            <a:endParaRPr lang="fr-CA" sz="2200" dirty="0" smtClean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6228184" y="6525344"/>
            <a:ext cx="288032" cy="260648"/>
          </a:xfrm>
          <a:prstGeom prst="rect">
            <a:avLst/>
          </a:prstGeom>
          <a:noFill/>
          <a:ln>
            <a:solidFill>
              <a:srgbClr val="28B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églalap 6"/>
          <p:cNvSpPr/>
          <p:nvPr/>
        </p:nvSpPr>
        <p:spPr>
          <a:xfrm>
            <a:off x="1259632" y="5877272"/>
            <a:ext cx="7848872" cy="928670"/>
          </a:xfrm>
          <a:prstGeom prst="rect">
            <a:avLst/>
          </a:prstGeom>
          <a:noFill/>
          <a:ln w="38100">
            <a:solidFill>
              <a:srgbClr val="28B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Téglalap 9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0"/>
            <a:ext cx="1259632" cy="132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kciógomb: Tovább vagy Következő 8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uiExpand="1" build="p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948264" cy="1143000"/>
          </a:xfrm>
        </p:spPr>
        <p:txBody>
          <a:bodyPr/>
          <a:lstStyle/>
          <a:p>
            <a:pPr algn="l"/>
            <a:r>
              <a:rPr lang="hu-HU" dirty="0" smtClean="0">
                <a:solidFill>
                  <a:srgbClr val="28B0BE"/>
                </a:solidFill>
                <a:latin typeface="Lucida Sans" pitchFamily="34" charset="0"/>
              </a:rPr>
              <a:t>Legfontosabb bekezdés műveletek</a:t>
            </a:r>
            <a:endParaRPr lang="hu-HU" dirty="0">
              <a:solidFill>
                <a:srgbClr val="28B0BE"/>
              </a:solidFill>
              <a:latin typeface="Lucida Sans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67744" y="1772816"/>
            <a:ext cx="4429156" cy="4525963"/>
          </a:xfrm>
        </p:spPr>
        <p:txBody>
          <a:bodyPr/>
          <a:lstStyle/>
          <a:p>
            <a:r>
              <a:rPr lang="hu-HU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Bekezdés </a:t>
            </a:r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hlinkClick r:id="rId3" action="ppaction://hlinksldjump"/>
              </a:rPr>
              <a:t>Igazítás</a:t>
            </a:r>
            <a:r>
              <a:rPr lang="hu-HU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a</a:t>
            </a:r>
          </a:p>
          <a:p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hlinkClick r:id="rId4" action="ppaction://hlinksldjump"/>
              </a:rPr>
              <a:t>Térköz</a:t>
            </a:r>
            <a:r>
              <a:rPr lang="hu-HU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  <a:hlinkClick r:id="rId4" action="ppaction://hlinksldjump"/>
              </a:rPr>
              <a:t> és </a:t>
            </a:r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hlinkClick r:id="rId4" action="ppaction://hlinksldjump"/>
              </a:rPr>
              <a:t>Sorköz</a:t>
            </a:r>
            <a:endParaRPr lang="hu-H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  <a:p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hlinkClick r:id="rId5" action="ppaction://hlinksldjump"/>
              </a:rPr>
              <a:t>Behúzás</a:t>
            </a:r>
            <a:r>
              <a:rPr lang="hu-HU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ok</a:t>
            </a:r>
          </a:p>
          <a:p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hlinkClick r:id="rId6" action="ppaction://hlinksldjump"/>
              </a:rPr>
              <a:t>Felsorolás</a:t>
            </a:r>
            <a:r>
              <a:rPr lang="hu-HU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  <a:hlinkClick r:id="rId6" action="ppaction://hlinksldjump"/>
              </a:rPr>
              <a:t> és </a:t>
            </a:r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hlinkClick r:id="rId6" action="ppaction://hlinksldjump"/>
              </a:rPr>
              <a:t>Számozás</a:t>
            </a:r>
            <a:endParaRPr lang="hu-H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  <a:p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hlinkClick r:id="rId7" action="ppaction://hlinksldjump"/>
              </a:rPr>
              <a:t>Tabulátor</a:t>
            </a:r>
            <a:r>
              <a:rPr lang="hu-HU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 és beállítások</a:t>
            </a:r>
          </a:p>
          <a:p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hlinkClick r:id="rId8" action="ppaction://hlinksldjump"/>
              </a:rPr>
              <a:t>Szegély </a:t>
            </a:r>
            <a:r>
              <a:rPr lang="hu-HU" dirty="0" smtClean="0">
                <a:solidFill>
                  <a:schemeClr val="accent6">
                    <a:lumMod val="50000"/>
                  </a:schemeClr>
                </a:solidFill>
                <a:latin typeface="Baskerville Old Face" pitchFamily="18" charset="0"/>
              </a:rPr>
              <a:t>és </a:t>
            </a:r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hlinkClick r:id="rId9" action="ppaction://hlinksldjump"/>
              </a:rPr>
              <a:t>Mintázat</a:t>
            </a:r>
            <a:endParaRPr lang="hu-H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5004048" y="6380946"/>
            <a:ext cx="32112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Irány: </a:t>
            </a:r>
            <a:r>
              <a:rPr lang="hu-HU" sz="25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Tesztkérdések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Csoportba foglalás 8"/>
          <p:cNvGrpSpPr/>
          <p:nvPr/>
        </p:nvGrpSpPr>
        <p:grpSpPr>
          <a:xfrm>
            <a:off x="8100392" y="6001261"/>
            <a:ext cx="1043608" cy="856739"/>
            <a:chOff x="8100392" y="6001261"/>
            <a:chExt cx="1043608" cy="856739"/>
          </a:xfrm>
        </p:grpSpPr>
        <p:sp>
          <p:nvSpPr>
            <p:cNvPr id="8" name="Akciógomb: Egyéni 7">
              <a:hlinkClick r:id="rId10" action="ppaction://hlinksldjump" highlightClick="1"/>
            </p:cNvPr>
            <p:cNvSpPr/>
            <p:nvPr/>
          </p:nvSpPr>
          <p:spPr>
            <a:xfrm>
              <a:off x="8100392" y="6021288"/>
              <a:ext cx="1043608" cy="836712"/>
            </a:xfrm>
            <a:prstGeom prst="actionButtonBlank">
              <a:avLst/>
            </a:prstGeom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pic>
          <p:nvPicPr>
            <p:cNvPr id="1026" name="Picture 2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16416" y="6001261"/>
              <a:ext cx="683568" cy="856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églalap 11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3" name="Akciógomb: Tovább vagy Következő 12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28B0BE"/>
                </a:solidFill>
                <a:latin typeface="Lucida Sans" pitchFamily="34" charset="0"/>
              </a:rPr>
              <a:t>Bekezdés </a:t>
            </a:r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Igazítás</a:t>
            </a:r>
            <a:r>
              <a:rPr lang="hu-HU" sz="4000" dirty="0" smtClean="0">
                <a:solidFill>
                  <a:srgbClr val="28B0BE"/>
                </a:solidFill>
                <a:latin typeface="Lucida Sans" pitchFamily="34" charset="0"/>
              </a:rPr>
              <a:t>a</a:t>
            </a:r>
            <a:endParaRPr lang="fr-CA" sz="4000" dirty="0" smtClean="0">
              <a:solidFill>
                <a:srgbClr val="28B0BE"/>
              </a:solidFill>
              <a:latin typeface="Lucida Sans" pitchFamily="34" charset="0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2339752" y="1571612"/>
            <a:ext cx="6804248" cy="4572032"/>
          </a:xfrm>
        </p:spPr>
        <p:txBody>
          <a:bodyPr/>
          <a:lstStyle/>
          <a:p>
            <a:pPr marL="0" indent="0">
              <a:buNone/>
            </a:pP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bekezdés </a:t>
            </a:r>
            <a:r>
              <a:rPr lang="hu-HU" sz="2500" b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Igazítása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a szöveg elhelyezését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jelenti a margókhoz képest.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szöveg elhelyezése négyféle lehet a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dokumentumban:</a:t>
            </a:r>
          </a:p>
          <a:p>
            <a:pPr marL="0" indent="0">
              <a:buNone/>
            </a:pPr>
            <a:r>
              <a:rPr lang="hu-HU" sz="2500" i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Balra-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,</a:t>
            </a:r>
            <a:endParaRPr lang="hu-HU" sz="2500" dirty="0" smtClean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  <a:p>
            <a:pPr marL="0" indent="0" algn="ctr">
              <a:buNone/>
            </a:pPr>
            <a:r>
              <a:rPr lang="hu-HU" sz="2500" i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Középre-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,</a:t>
            </a:r>
            <a:endParaRPr lang="hu-HU" sz="2500" dirty="0" smtClean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  <a:p>
            <a:pPr marL="0" indent="0" algn="r">
              <a:buNone/>
            </a:pPr>
            <a:r>
              <a:rPr lang="hu-HU" sz="2500" i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Jobbra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igazított,</a:t>
            </a:r>
          </a:p>
          <a:p>
            <a:pPr marL="0" indent="0" algn="just">
              <a:buNone/>
            </a:pP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és </a:t>
            </a:r>
            <a:r>
              <a:rPr lang="hu-HU" sz="2500" i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sorkizárt</a:t>
            </a:r>
            <a:r>
              <a:rPr lang="hu-HU" sz="2500" i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.</a:t>
            </a:r>
            <a:endParaRPr lang="hu-HU" sz="2500" dirty="0" smtClean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  <a:p>
            <a:pPr marL="0" indent="0">
              <a:buNone/>
            </a:pP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Az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Igazítás mindig a teljes bekezdésre vonatkozik.</a:t>
            </a:r>
          </a:p>
          <a:p>
            <a:pPr marL="0" indent="0">
              <a:buNone/>
            </a:pP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Az Igazítás parancsai a Kezdőlap Bekezdés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csoportjában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is megtalálhatók, a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leggyakrabban használt műveletek 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között.</a:t>
            </a:r>
            <a:endParaRPr lang="fr-CA" sz="2500" dirty="0" smtClean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8" name="Akciógomb: Kezdő dia 7">
            <a:hlinkClick r:id="rId3" action="ppaction://hlinksldjump" highlightClick="1"/>
          </p:cNvPr>
          <p:cNvSpPr/>
          <p:nvPr/>
        </p:nvSpPr>
        <p:spPr>
          <a:xfrm>
            <a:off x="8358182" y="621505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212976"/>
            <a:ext cx="6286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3717032"/>
            <a:ext cx="6286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4368" y="3212976"/>
            <a:ext cx="6286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4077072"/>
            <a:ext cx="6286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zövegdoboz 11"/>
          <p:cNvSpPr txBox="1"/>
          <p:nvPr/>
        </p:nvSpPr>
        <p:spPr>
          <a:xfrm>
            <a:off x="4860032" y="6380946"/>
            <a:ext cx="33553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 a 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tananyaghoz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4" name="Akciógomb: Tovább vagy Következő 13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uiExpand="1" build="p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2195736" y="116632"/>
            <a:ext cx="6948264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Térköz</a:t>
            </a:r>
            <a:r>
              <a:rPr lang="hu-HU" sz="4000" dirty="0" smtClean="0">
                <a:solidFill>
                  <a:srgbClr val="28B0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 </a:t>
            </a:r>
            <a:r>
              <a:rPr lang="hu-HU" sz="4000" dirty="0" smtClean="0">
                <a:solidFill>
                  <a:srgbClr val="28B0BE"/>
                </a:solidFill>
                <a:latin typeface="Lucida Sans" pitchFamily="34" charset="0"/>
              </a:rPr>
              <a:t>és </a:t>
            </a:r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Sorköz</a:t>
            </a:r>
            <a:endParaRPr lang="fr-CA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2071670" y="1052736"/>
            <a:ext cx="7072330" cy="1781960"/>
          </a:xfrm>
        </p:spPr>
        <p:txBody>
          <a:bodyPr/>
          <a:lstStyle/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Ha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nagy mennyiségű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szöveget kell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elhelyezni,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akkor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könnyebb olvashatóságot a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térköz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alkalmazásával segíthetjük.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cím mindig a témához tartozó szövegrészhez legyen közelebb.</a:t>
            </a:r>
          </a:p>
          <a:p>
            <a:pPr marL="0" indent="0" algn="just">
              <a:spcAft>
                <a:spcPts val="7200"/>
              </a:spcAft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térköz a Bekezdés csoport jobb alsó sarkának kis nyilával érhető el. Lehet a bekezdés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Előtt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(e) is hely, és a bekezdés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Után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(a) is.</a:t>
            </a:r>
          </a:p>
        </p:txBody>
      </p:sp>
      <p:sp>
        <p:nvSpPr>
          <p:cNvPr id="4" name="Akciógomb: Kezdő dia 3">
            <a:hlinkClick r:id="rId3" action="ppaction://hlinksldjump" highlightClick="1"/>
          </p:cNvPr>
          <p:cNvSpPr/>
          <p:nvPr/>
        </p:nvSpPr>
        <p:spPr>
          <a:xfrm>
            <a:off x="8358182" y="621505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441281"/>
            <a:ext cx="1071570" cy="78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zövegdoboz 12"/>
          <p:cNvSpPr txBox="1"/>
          <p:nvPr/>
        </p:nvSpPr>
        <p:spPr>
          <a:xfrm>
            <a:off x="4860032" y="6380946"/>
            <a:ext cx="33553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 a 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tananyaghoz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780928"/>
            <a:ext cx="4032448" cy="120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églalap 14"/>
          <p:cNvSpPr/>
          <p:nvPr/>
        </p:nvSpPr>
        <p:spPr>
          <a:xfrm>
            <a:off x="2123728" y="4077072"/>
            <a:ext cx="702027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</a:t>
            </a:r>
            <a:r>
              <a:rPr lang="hu-HU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sorköz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az egy bekezdésen belüli sorok távolsága. 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Ez 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Bekezdés csoport, Térköz csoportjának parancsaival állítható be. Elérhető a leggyakrabban használt ikonoknál is.</a:t>
            </a:r>
          </a:p>
          <a:p>
            <a:pPr algn="just"/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sorköz lehet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Szimpla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,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Másfél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,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Dupla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,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Legalább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,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Pontosan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, </a:t>
            </a:r>
            <a:r>
              <a:rPr lang="hu-HU" sz="20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Többszörös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.</a:t>
            </a:r>
            <a:endParaRPr lang="fr-CA" dirty="0" smtClean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9771" y="5266311"/>
            <a:ext cx="3356645" cy="110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5877272"/>
            <a:ext cx="233405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736" y="2996952"/>
            <a:ext cx="2354349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Fazetta 18"/>
          <p:cNvSpPr/>
          <p:nvPr/>
        </p:nvSpPr>
        <p:spPr>
          <a:xfrm>
            <a:off x="2195736" y="2708920"/>
            <a:ext cx="1872208" cy="288032"/>
          </a:xfrm>
          <a:prstGeom prst="bevel">
            <a:avLst/>
          </a:prstGeom>
          <a:solidFill>
            <a:srgbClr val="28B0BE"/>
          </a:solidFill>
          <a:ln>
            <a:solidFill>
              <a:srgbClr val="28B0BE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skerville Old Face" pitchFamily="18" charset="0"/>
              </a:rPr>
              <a:t>Minta</a:t>
            </a:r>
            <a:endParaRPr lang="hu-H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askerville Old Face" pitchFamily="18" charset="0"/>
            </a:endParaRPr>
          </a:p>
        </p:txBody>
      </p:sp>
      <p:sp>
        <p:nvSpPr>
          <p:cNvPr id="20" name="Fazetta 19"/>
          <p:cNvSpPr/>
          <p:nvPr/>
        </p:nvSpPr>
        <p:spPr>
          <a:xfrm>
            <a:off x="2411760" y="5661248"/>
            <a:ext cx="1872208" cy="288032"/>
          </a:xfrm>
          <a:prstGeom prst="bevel">
            <a:avLst/>
          </a:prstGeom>
          <a:solidFill>
            <a:srgbClr val="28B0BE"/>
          </a:solidFill>
          <a:ln>
            <a:solidFill>
              <a:srgbClr val="28B0BE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skerville Old Face" pitchFamily="18" charset="0"/>
              </a:rPr>
              <a:t>Minta</a:t>
            </a:r>
            <a:endParaRPr lang="hu-H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askerville Old Face" pitchFamily="18" charset="0"/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7" name="Akciógomb: Tovább vagy Következő 16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uiExpand="1" build="p"/>
      <p:bldP spid="13" grpId="0"/>
      <p:bldP spid="15" grpId="0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2195736" y="116632"/>
            <a:ext cx="6948264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Behúzás</a:t>
            </a:r>
            <a:endParaRPr lang="fr-CA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4" name="Akciógomb: Kezdő dia 3">
            <a:hlinkClick r:id="rId3" action="ppaction://hlinksldjump" highlightClick="1"/>
          </p:cNvPr>
          <p:cNvSpPr/>
          <p:nvPr/>
        </p:nvSpPr>
        <p:spPr>
          <a:xfrm>
            <a:off x="8358182" y="621505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Espace réservé du contenu 4"/>
          <p:cNvSpPr txBox="1">
            <a:spLocks/>
          </p:cNvSpPr>
          <p:nvPr/>
        </p:nvSpPr>
        <p:spPr bwMode="auto">
          <a:xfrm>
            <a:off x="2071638" y="1142984"/>
            <a:ext cx="7072362" cy="271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u-H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Behúzást</a:t>
            </a:r>
            <a:r>
              <a:rPr kumimoji="0" lang="hu-HU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 </a:t>
            </a:r>
            <a:r>
              <a:rPr kumimoji="0" lang="hu-HU" sz="2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alkalmazunk, ha </a:t>
            </a:r>
            <a:r>
              <a:rPr kumimoji="0" lang="hu-HU" sz="2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a sorok margóktól való távolságát adjuk meg.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sz="2200" b="1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A behúzás lehet: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Baloldali </a:t>
            </a:r>
            <a:r>
              <a:rPr lang="hu-H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behúzás </a:t>
            </a:r>
            <a:r>
              <a:rPr lang="hu-HU" sz="2200" dirty="0" smtClean="0">
                <a:latin typeface="Baskerville Old Face" pitchFamily="18" charset="0"/>
              </a:rPr>
              <a:t>(</a:t>
            </a:r>
            <a:r>
              <a:rPr lang="hu-HU" sz="2200" dirty="0" err="1" smtClean="0">
                <a:latin typeface="Baskerville Old Face" pitchFamily="18" charset="0"/>
              </a:rPr>
              <a:t>Behúzás</a:t>
            </a:r>
            <a:r>
              <a:rPr lang="hu-HU" sz="2200" dirty="0" smtClean="0">
                <a:latin typeface="Baskerville Old Face" pitchFamily="18" charset="0"/>
              </a:rPr>
              <a:t> növelése), </a:t>
            </a:r>
            <a:endParaRPr lang="hu-H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Jobb </a:t>
            </a:r>
            <a:r>
              <a:rPr lang="hu-H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oldali behúzás</a:t>
            </a:r>
            <a:r>
              <a:rPr lang="hu-HU" sz="2200" b="1" dirty="0" smtClean="0">
                <a:latin typeface="Baskerville Old Face" pitchFamily="18" charset="0"/>
              </a:rPr>
              <a:t> </a:t>
            </a:r>
            <a:r>
              <a:rPr lang="hu-HU" sz="2200" dirty="0" smtClean="0">
                <a:latin typeface="Baskerville Old Face" pitchFamily="18" charset="0"/>
              </a:rPr>
              <a:t>(</a:t>
            </a:r>
            <a:r>
              <a:rPr lang="hu-HU" sz="2200" dirty="0" err="1" smtClean="0">
                <a:latin typeface="Baskerville Old Face" pitchFamily="18" charset="0"/>
              </a:rPr>
              <a:t>Behúzás</a:t>
            </a:r>
            <a:r>
              <a:rPr lang="hu-HU" sz="2200" dirty="0" smtClean="0">
                <a:latin typeface="Baskerville Old Face" pitchFamily="18" charset="0"/>
              </a:rPr>
              <a:t> csökkenése), </a:t>
            </a:r>
            <a:endParaRPr lang="hu-HU" sz="2200" dirty="0" smtClean="0">
              <a:latin typeface="Baskerville Old Face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Függő </a:t>
            </a:r>
            <a:r>
              <a:rPr lang="hu-H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behúzás </a:t>
            </a:r>
            <a:r>
              <a:rPr lang="hu-HU" sz="2200" dirty="0" smtClean="0">
                <a:latin typeface="Baskerville Old Face" pitchFamily="18" charset="0"/>
              </a:rPr>
              <a:t>(A behúzás minden sorát, kivéve az elsőt), </a:t>
            </a:r>
            <a:endParaRPr lang="hu-HU" sz="2200" dirty="0" smtClean="0">
              <a:latin typeface="Baskerville Old Face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Első </a:t>
            </a:r>
            <a:r>
              <a:rPr lang="hu-H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sor </a:t>
            </a:r>
            <a:r>
              <a:rPr lang="hu-HU" sz="2200" dirty="0" smtClean="0">
                <a:latin typeface="Baskerville Old Face" pitchFamily="18" charset="0"/>
              </a:rPr>
              <a:t>(egyértelműen az első sor behúzása).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kumimoji="0" lang="hu-HU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A behúzás </a:t>
            </a:r>
            <a:r>
              <a:rPr lang="hu-HU" sz="2200" dirty="0" smtClean="0">
                <a:latin typeface="Baskerville Old Face" pitchFamily="18" charset="0"/>
              </a:rPr>
              <a:t>elérhető a </a:t>
            </a:r>
            <a:r>
              <a:rPr kumimoji="0" lang="hu-HU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leggyakoribb eszközöknél </a:t>
            </a:r>
            <a:r>
              <a:rPr kumimoji="0" lang="hu-HU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is, </a:t>
            </a:r>
            <a:r>
              <a:rPr kumimoji="0" lang="hu-HU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vagy</a:t>
            </a:r>
            <a:r>
              <a:rPr kumimoji="0" lang="hu-HU" sz="2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 a bekezdés párbeszédpanelben.</a:t>
            </a:r>
            <a:endParaRPr kumimoji="0" lang="fr-CA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2348880"/>
            <a:ext cx="1357322" cy="66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zövegdoboz 13"/>
          <p:cNvSpPr txBox="1"/>
          <p:nvPr/>
        </p:nvSpPr>
        <p:spPr>
          <a:xfrm>
            <a:off x="4860032" y="6380946"/>
            <a:ext cx="33553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 a 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tananyaghoz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255368"/>
            <a:ext cx="3648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4941168"/>
            <a:ext cx="5220072" cy="122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azetta 15"/>
          <p:cNvSpPr/>
          <p:nvPr/>
        </p:nvSpPr>
        <p:spPr>
          <a:xfrm>
            <a:off x="2555776" y="4797152"/>
            <a:ext cx="1872208" cy="288032"/>
          </a:xfrm>
          <a:prstGeom prst="bevel">
            <a:avLst/>
          </a:prstGeom>
          <a:solidFill>
            <a:srgbClr val="28B0BE"/>
          </a:solidFill>
          <a:ln>
            <a:solidFill>
              <a:srgbClr val="28B0BE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skerville Old Face" pitchFamily="18" charset="0"/>
              </a:rPr>
              <a:t>Minta</a:t>
            </a:r>
            <a:endParaRPr lang="hu-H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askerville Old Face" pitchFamily="18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3" name="Akciógomb: Tovább vagy Következő 12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10" grpId="0" build="p"/>
      <p:bldP spid="14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2267744" y="116632"/>
            <a:ext cx="6861448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Felsorolás</a:t>
            </a:r>
            <a:r>
              <a:rPr lang="hu-HU" sz="4000" dirty="0" smtClean="0">
                <a:solidFill>
                  <a:srgbClr val="28B0BE"/>
                </a:solidFill>
                <a:latin typeface="Lucida Sans" pitchFamily="34" charset="0"/>
              </a:rPr>
              <a:t> és </a:t>
            </a:r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Számozás</a:t>
            </a:r>
            <a:endParaRPr lang="fr-CA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2214546" y="1071546"/>
            <a:ext cx="6929454" cy="5381790"/>
          </a:xfrm>
        </p:spPr>
        <p:txBody>
          <a:bodyPr/>
          <a:lstStyle/>
          <a:p>
            <a:pPr marL="0" indent="0">
              <a:buNone/>
            </a:pPr>
            <a:r>
              <a:rPr lang="hu-HU" sz="22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Ha szeretnénk elemeket felsorolni, vagy a szöveget több csoportba helyezni, akkor </a:t>
            </a:r>
            <a:r>
              <a:rPr lang="hu-HU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felsorolás és számozás</a:t>
            </a:r>
            <a:r>
              <a:rPr lang="hu-HU" sz="22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t kell alkalmaznunk.</a:t>
            </a:r>
          </a:p>
          <a:p>
            <a:pPr marL="0" indent="0">
              <a:buNone/>
            </a:pPr>
            <a:r>
              <a:rPr lang="hu-HU" sz="22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felsorolás három fajtája:</a:t>
            </a:r>
          </a:p>
          <a:p>
            <a:pPr marL="0" indent="0">
              <a:spcAft>
                <a:spcPts val="3000"/>
              </a:spcAft>
              <a:buNone/>
            </a:pPr>
            <a:r>
              <a:rPr lang="hu-HU" sz="25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Szimbólum:</a:t>
            </a:r>
          </a:p>
          <a:p>
            <a:pPr marL="0" indent="0">
              <a:spcAft>
                <a:spcPts val="3000"/>
              </a:spcAft>
              <a:buNone/>
            </a:pPr>
            <a:r>
              <a:rPr lang="hu-HU" sz="25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Szám:</a:t>
            </a:r>
          </a:p>
          <a:p>
            <a:pPr marL="0" indent="0">
              <a:spcAft>
                <a:spcPts val="3000"/>
              </a:spcAft>
              <a:buNone/>
            </a:pP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és </a:t>
            </a:r>
            <a:r>
              <a:rPr lang="hu-HU" sz="25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több szintű felsorolás</a:t>
            </a:r>
            <a:r>
              <a:rPr lang="hu-HU" sz="25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:</a:t>
            </a:r>
          </a:p>
          <a:p>
            <a:pPr marL="0" indent="0">
              <a:buNone/>
            </a:pPr>
            <a:r>
              <a:rPr lang="hu-HU" sz="22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felsorolás és számozás megtalálható a leggyakoribb műveleteknél.</a:t>
            </a:r>
            <a:br>
              <a:rPr lang="hu-HU" sz="22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</a:br>
            <a:r>
              <a:rPr lang="hu-HU" sz="22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Fontos tudni: </a:t>
            </a:r>
            <a:r>
              <a:rPr lang="hu-HU" sz="2200" i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Minden felsorolás egy bekezdés. Minden bekezdés enterrel zárul.</a:t>
            </a:r>
            <a:endParaRPr lang="fr-CA" sz="2200" i="1" dirty="0" smtClean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4" name="Akciógomb: Kezdő dia 3">
            <a:hlinkClick r:id="rId3" action="ppaction://hlinksldjump" highlightClick="1"/>
          </p:cNvPr>
          <p:cNvSpPr/>
          <p:nvPr/>
        </p:nvSpPr>
        <p:spPr>
          <a:xfrm>
            <a:off x="8358182" y="621505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4860032" y="6380946"/>
            <a:ext cx="33553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 a 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tananyaghoz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114121" y="3143248"/>
            <a:ext cx="957549" cy="928954"/>
            <a:chOff x="7905" y="1560"/>
            <a:chExt cx="1692" cy="1605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grpSp>
          <p:nvGrpSpPr>
            <p:cNvPr id="6152" name="Group 8"/>
            <p:cNvGrpSpPr>
              <a:grpSpLocks/>
            </p:cNvGrpSpPr>
            <p:nvPr/>
          </p:nvGrpSpPr>
          <p:grpSpPr bwMode="auto">
            <a:xfrm>
              <a:off x="7905" y="1560"/>
              <a:ext cx="1515" cy="1605"/>
              <a:chOff x="5205" y="1065"/>
              <a:chExt cx="1515" cy="1605"/>
            </a:xfrm>
          </p:grpSpPr>
          <p:sp>
            <p:nvSpPr>
              <p:cNvPr id="6153" name="AutoShape 9"/>
              <p:cNvSpPr>
                <a:spLocks noChangeArrowheads="1"/>
              </p:cNvSpPr>
              <p:nvPr/>
            </p:nvSpPr>
            <p:spPr bwMode="auto">
              <a:xfrm>
                <a:off x="5205" y="1065"/>
                <a:ext cx="1515" cy="1605"/>
              </a:xfrm>
              <a:prstGeom prst="roundRect">
                <a:avLst>
                  <a:gd name="adj" fmla="val 16667"/>
                </a:avLst>
              </a:prstGeom>
              <a:noFill/>
              <a:ln w="31750">
                <a:solidFill>
                  <a:srgbClr val="4F81BD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hu-HU"/>
              </a:p>
            </p:txBody>
          </p:sp>
          <p:cxnSp>
            <p:nvCxnSpPr>
              <p:cNvPr id="6154" name="AutoShape 10"/>
              <p:cNvCxnSpPr>
                <a:cxnSpLocks noChangeShapeType="1"/>
              </p:cNvCxnSpPr>
              <p:nvPr/>
            </p:nvCxnSpPr>
            <p:spPr bwMode="auto">
              <a:xfrm>
                <a:off x="5710" y="1435"/>
                <a:ext cx="1010" cy="3"/>
              </a:xfrm>
              <a:prstGeom prst="straightConnector1">
                <a:avLst/>
              </a:prstGeom>
              <a:noFill/>
              <a:ln w="127000">
                <a:solidFill>
                  <a:srgbClr val="548DD4"/>
                </a:solidFill>
                <a:round/>
                <a:headEnd/>
                <a:tailEnd/>
              </a:ln>
            </p:spPr>
          </p:cxnSp>
          <p:cxnSp>
            <p:nvCxnSpPr>
              <p:cNvPr id="6155" name="AutoShape 11"/>
              <p:cNvCxnSpPr>
                <a:cxnSpLocks noChangeShapeType="1"/>
              </p:cNvCxnSpPr>
              <p:nvPr/>
            </p:nvCxnSpPr>
            <p:spPr bwMode="auto">
              <a:xfrm>
                <a:off x="5710" y="1929"/>
                <a:ext cx="1010" cy="3"/>
              </a:xfrm>
              <a:prstGeom prst="straightConnector1">
                <a:avLst/>
              </a:prstGeom>
              <a:noFill/>
              <a:ln w="127000">
                <a:solidFill>
                  <a:srgbClr val="548DD4"/>
                </a:solidFill>
                <a:round/>
                <a:headEnd/>
                <a:tailEnd/>
              </a:ln>
            </p:spPr>
          </p:cxnSp>
          <p:cxnSp>
            <p:nvCxnSpPr>
              <p:cNvPr id="6156" name="AutoShape 12"/>
              <p:cNvCxnSpPr>
                <a:cxnSpLocks noChangeShapeType="1"/>
              </p:cNvCxnSpPr>
              <p:nvPr/>
            </p:nvCxnSpPr>
            <p:spPr bwMode="auto">
              <a:xfrm>
                <a:off x="5710" y="2420"/>
                <a:ext cx="1010" cy="3"/>
              </a:xfrm>
              <a:prstGeom prst="straightConnector1">
                <a:avLst/>
              </a:prstGeom>
              <a:noFill/>
              <a:ln w="127000">
                <a:solidFill>
                  <a:srgbClr val="548DD4"/>
                </a:solidFill>
                <a:round/>
                <a:headEnd/>
                <a:tailEnd/>
              </a:ln>
            </p:spPr>
          </p:cxnSp>
        </p:grpSp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7905" y="1683"/>
              <a:ext cx="1692" cy="1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u-HU" sz="1100" b="1" i="0" u="none" strike="noStrike" cap="none" normalizeH="0" baseline="0" dirty="0" smtClean="0">
                  <a:ln>
                    <a:noFill/>
                  </a:ln>
                  <a:solidFill>
                    <a:srgbClr val="548DD4"/>
                  </a:solidFill>
                  <a:effectLst/>
                  <a:latin typeface="Berlin Sans FB Demi" pitchFamily="34" charset="0"/>
                </a:rPr>
                <a:t>1.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u-HU" sz="1100" b="1" i="0" u="none" strike="noStrike" cap="none" normalizeH="0" baseline="0" dirty="0" smtClean="0">
                  <a:ln>
                    <a:noFill/>
                  </a:ln>
                  <a:solidFill>
                    <a:srgbClr val="548DD4"/>
                  </a:solidFill>
                  <a:effectLst/>
                  <a:latin typeface="Berlin Sans FB Demi" pitchFamily="34" charset="0"/>
                </a:rPr>
                <a:t>2.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u-HU" sz="1100" b="1" i="0" u="none" strike="noStrike" cap="none" normalizeH="0" baseline="0" dirty="0" smtClean="0">
                  <a:ln>
                    <a:noFill/>
                  </a:ln>
                  <a:solidFill>
                    <a:srgbClr val="548DD4"/>
                  </a:solidFill>
                  <a:effectLst/>
                  <a:latin typeface="Berlin Sans FB Demi" pitchFamily="34" charset="0"/>
                </a:rPr>
                <a:t>3.</a:t>
              </a:r>
              <a:endParaRPr kumimoji="0" lang="hu-H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6193" name="Picture 4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22248" y="1928802"/>
            <a:ext cx="977984" cy="10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194" name="Picture 5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1962" y="4143380"/>
            <a:ext cx="1039708" cy="99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6" name="Téglalap 15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7" name="Akciógomb: Tovább vagy Következő 16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10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0" dur="10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uiExpand="1" build="p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2123728" y="274638"/>
            <a:ext cx="7020272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Tabulátor</a:t>
            </a:r>
            <a:r>
              <a:rPr lang="hu-HU" sz="4000" dirty="0" smtClean="0">
                <a:solidFill>
                  <a:srgbClr val="28B0BE"/>
                </a:solidFill>
                <a:latin typeface="Lucida Sans" pitchFamily="34" charset="0"/>
              </a:rPr>
              <a:t> és beállítások</a:t>
            </a:r>
            <a:endParaRPr lang="fr-CA" sz="4000" dirty="0" smtClean="0">
              <a:solidFill>
                <a:srgbClr val="28B0BE"/>
              </a:solidFill>
              <a:latin typeface="Lucida Sans" pitchFamily="34" charset="0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2051720" y="1268760"/>
            <a:ext cx="7092280" cy="4536504"/>
          </a:xfrm>
        </p:spPr>
        <p:txBody>
          <a:bodyPr/>
          <a:lstStyle/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Ha bekapcsoljuk a vonalzót, a tabulátorok láthatóvá válnak. A tabulátorok esztétikusabbá teszik a szöveget. Több fajtája lehet:</a:t>
            </a:r>
          </a:p>
          <a:p>
            <a:pPr marL="0" indent="0" algn="just">
              <a:spcAft>
                <a:spcPts val="3000"/>
              </a:spcAft>
              <a:buNone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Balra igazító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(Gépeléskor a szöveg e ponttól jobbra halad), </a:t>
            </a:r>
          </a:p>
          <a:p>
            <a:pPr marL="0" indent="0" algn="just">
              <a:spcAft>
                <a:spcPts val="3000"/>
              </a:spcAft>
              <a:buNone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Középre igazító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(mindkét irányba halad), </a:t>
            </a:r>
          </a:p>
          <a:p>
            <a:pPr marL="0" indent="0" algn="just">
              <a:spcAft>
                <a:spcPts val="3000"/>
              </a:spcAft>
              <a:buNone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Jobbra igazító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(balra halad), és </a:t>
            </a:r>
          </a:p>
          <a:p>
            <a:pPr marL="0" indent="0" algn="just">
              <a:spcAft>
                <a:spcPts val="3000"/>
              </a:spcAft>
              <a:buNone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Decimális típus 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(a számokat tizedesvesszők körül igazítja el).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628800"/>
            <a:ext cx="6480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420888"/>
            <a:ext cx="6480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4731" y="3186791"/>
            <a:ext cx="644941" cy="67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975606"/>
            <a:ext cx="648072" cy="67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zövegdoboz 18"/>
          <p:cNvSpPr txBox="1"/>
          <p:nvPr/>
        </p:nvSpPr>
        <p:spPr>
          <a:xfrm>
            <a:off x="5940152" y="5589240"/>
            <a:ext cx="22751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Továbblépés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Akciógomb: Kezdő dia 19">
            <a:hlinkClick r:id="rId7" action="ppaction://hlinksldjump" highlightClick="1"/>
          </p:cNvPr>
          <p:cNvSpPr/>
          <p:nvPr/>
        </p:nvSpPr>
        <p:spPr>
          <a:xfrm>
            <a:off x="8358182" y="621505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Szövegdoboz 20"/>
          <p:cNvSpPr txBox="1"/>
          <p:nvPr/>
        </p:nvSpPr>
        <p:spPr>
          <a:xfrm>
            <a:off x="4860032" y="6380946"/>
            <a:ext cx="33553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 a 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tananyaghoz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Akciógomb: Tovább vagy Következő 12">
            <a:hlinkClick r:id="" action="ppaction://hlinkshowjump?jump=nextslide" highlightClick="1"/>
          </p:cNvPr>
          <p:cNvSpPr/>
          <p:nvPr/>
        </p:nvSpPr>
        <p:spPr>
          <a:xfrm>
            <a:off x="8358214" y="5429264"/>
            <a:ext cx="785786" cy="642942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Téglalap 13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5" name="Akciógomb: Tovább vagy Következő 14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uiExpand="1" build="p"/>
      <p:bldP spid="1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3"/>
          <p:cNvSpPr>
            <a:spLocks noGrp="1"/>
          </p:cNvSpPr>
          <p:nvPr>
            <p:ph type="title"/>
          </p:nvPr>
        </p:nvSpPr>
        <p:spPr>
          <a:xfrm>
            <a:off x="2123728" y="274638"/>
            <a:ext cx="7020272" cy="1143000"/>
          </a:xfrm>
        </p:spPr>
        <p:txBody>
          <a:bodyPr/>
          <a:lstStyle/>
          <a:p>
            <a:r>
              <a:rPr lang="hu-H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Tabulátor</a:t>
            </a:r>
            <a:r>
              <a:rPr lang="hu-HU" sz="4000" dirty="0" smtClean="0">
                <a:solidFill>
                  <a:srgbClr val="28B0BE"/>
                </a:solidFill>
                <a:latin typeface="Lucida Sans" pitchFamily="34" charset="0"/>
              </a:rPr>
              <a:t> és beállítások</a:t>
            </a:r>
            <a:endParaRPr lang="fr-CA" sz="4000" dirty="0" smtClean="0">
              <a:solidFill>
                <a:srgbClr val="28B0BE"/>
              </a:solidFill>
              <a:latin typeface="Lucida Sans" pitchFamily="34" charset="0"/>
            </a:endParaRPr>
          </a:p>
        </p:txBody>
      </p:sp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2051720" y="1268760"/>
            <a:ext cx="7092280" cy="3816424"/>
          </a:xfrm>
        </p:spPr>
        <p:txBody>
          <a:bodyPr/>
          <a:lstStyle/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tabulátor a Tabulátor párbeszédpanellel állítható be, amit a vonalzóra kétszer történő kattintással nyithatunk meg.</a:t>
            </a:r>
          </a:p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Alkalmazható vonalkitöltésre is, például </a:t>
            </a:r>
            <a:r>
              <a:rPr lang="hu-HU" sz="2000" dirty="0" err="1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aláíráshelyek</a:t>
            </a: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létrehozásához.</a:t>
            </a:r>
          </a:p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tabulátor alkalmazása minden esetben a TAB billentyű lenyomásával történik meg.</a:t>
            </a:r>
          </a:p>
          <a:p>
            <a:pPr marL="0" indent="0" algn="just">
              <a:buNone/>
            </a:pPr>
            <a:r>
              <a:rPr lang="hu-HU" sz="2000" i="1" dirty="0" smtClean="0">
                <a:solidFill>
                  <a:srgbClr val="28B0BE"/>
                </a:solidFill>
                <a:latin typeface="Baskerville Old Face" pitchFamily="18" charset="0"/>
              </a:rPr>
              <a:t>Nem helyes a szóköz ismételt használatával történő szövegigazítás, mert bekezdésformázáskor a szöveg helyzetére hatással van.</a:t>
            </a:r>
          </a:p>
          <a:p>
            <a:pPr marL="0" indent="0" algn="just">
              <a:buNone/>
            </a:pPr>
            <a:r>
              <a:rPr lang="hu-HU" sz="2000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A tabulátorok beállítása egy bekezdésre szólnak.</a:t>
            </a:r>
          </a:p>
        </p:txBody>
      </p:sp>
      <p:sp>
        <p:nvSpPr>
          <p:cNvPr id="4" name="Akciógomb: Kezdő dia 3">
            <a:hlinkClick r:id="rId3" action="ppaction://hlinksldjump" highlightClick="1"/>
          </p:cNvPr>
          <p:cNvSpPr/>
          <p:nvPr/>
        </p:nvSpPr>
        <p:spPr>
          <a:xfrm>
            <a:off x="8358182" y="6215058"/>
            <a:ext cx="785818" cy="64294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4860032" y="6380946"/>
            <a:ext cx="33553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Vissza a 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tananyaghoz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293096"/>
            <a:ext cx="2081236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zövegdoboz 10"/>
          <p:cNvSpPr txBox="1"/>
          <p:nvPr/>
        </p:nvSpPr>
        <p:spPr>
          <a:xfrm>
            <a:off x="5940152" y="5589240"/>
            <a:ext cx="22751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Továbblépés</a:t>
            </a:r>
            <a:r>
              <a:rPr lang="hu-HU" sz="2500" b="1" i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25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hu-HU" sz="25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Akciógomb: Tovább vagy Következő 12">
            <a:hlinkClick r:id="" action="ppaction://hlinkshowjump?jump=nextslide" highlightClick="1"/>
          </p:cNvPr>
          <p:cNvSpPr/>
          <p:nvPr/>
        </p:nvSpPr>
        <p:spPr>
          <a:xfrm>
            <a:off x="8358214" y="5429264"/>
            <a:ext cx="785786" cy="642942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Téglalap 9"/>
          <p:cNvSpPr/>
          <p:nvPr/>
        </p:nvSpPr>
        <p:spPr>
          <a:xfrm>
            <a:off x="-36512" y="44624"/>
            <a:ext cx="688550" cy="64633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B</a:t>
            </a:r>
            <a:endParaRPr lang="hu-HU" sz="2600" b="1" kern="10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k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e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d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é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f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o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r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m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z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á</a:t>
            </a:r>
          </a:p>
          <a:p>
            <a:pPr algn="ctr"/>
            <a:r>
              <a:rPr lang="hu-HU" sz="2600" b="1" kern="10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onstantia" pitchFamily="18" charset="0"/>
              </a:rPr>
              <a:t>s</a:t>
            </a:r>
            <a:endParaRPr lang="hu-HU" sz="2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onstantia" pitchFamily="18" charset="0"/>
            </a:endParaRPr>
          </a:p>
        </p:txBody>
      </p:sp>
      <p:sp>
        <p:nvSpPr>
          <p:cNvPr id="14" name="Akciógomb: Tovább vagy Következő 13">
            <a:hlinkClick r:id="" action="ppaction://hlinkshowjump?jump=nextslide" highlightClick="1"/>
          </p:cNvPr>
          <p:cNvSpPr/>
          <p:nvPr/>
        </p:nvSpPr>
        <p:spPr>
          <a:xfrm>
            <a:off x="0" y="6429396"/>
            <a:ext cx="571472" cy="428604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5" grpId="0"/>
      <p:bldP spid="11" grpId="0"/>
    </p:bldLst>
  </p:timing>
</p:sld>
</file>

<file path=ppt/theme/theme1.xml><?xml version="1.0" encoding="utf-8"?>
<a:theme xmlns:a="http://schemas.openxmlformats.org/drawingml/2006/main" name="13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13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138</Template>
  <TotalTime>1091</TotalTime>
  <Words>1174</Words>
  <Application>Microsoft Office PowerPoint</Application>
  <PresentationFormat>Diavetítés a képernyőre (4:3 oldalarány)</PresentationFormat>
  <Paragraphs>372</Paragraphs>
  <Slides>16</Slides>
  <Notes>16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16</vt:i4>
      </vt:variant>
    </vt:vector>
  </HeadingPairs>
  <TitlesOfParts>
    <vt:vector size="18" baseType="lpstr">
      <vt:lpstr>138</vt:lpstr>
      <vt:lpstr>1_138</vt:lpstr>
      <vt:lpstr>Bekezdésformázás</vt:lpstr>
      <vt:lpstr>Mi a bekezdés?</vt:lpstr>
      <vt:lpstr>Legfontosabb bekezdés műveletek</vt:lpstr>
      <vt:lpstr>Bekezdés Igazítása</vt:lpstr>
      <vt:lpstr>Térköz és Sorköz</vt:lpstr>
      <vt:lpstr>Behúzás</vt:lpstr>
      <vt:lpstr>Felsorolás és Számozás</vt:lpstr>
      <vt:lpstr>Tabulátor és beállítások</vt:lpstr>
      <vt:lpstr>Tabulátor és beállítások</vt:lpstr>
      <vt:lpstr>Tabulátor és beállítások</vt:lpstr>
      <vt:lpstr>Szegély és Mintázat</vt:lpstr>
      <vt:lpstr>Szegély és Mintázat</vt:lpstr>
      <vt:lpstr>Ellenőrző feladatok / Jó tanácsok</vt:lpstr>
      <vt:lpstr>Ellenőrző feladatok / Jó tanácsok</vt:lpstr>
      <vt:lpstr>Köszönöm, hogy a témába csöppentél. Használd az új tudást, ha szükség lesz rá.</vt:lpstr>
      <vt:lpstr>Források</vt:lpstr>
    </vt:vector>
  </TitlesOfParts>
  <Company>iskola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Bekezdésformázás</dc:title>
  <dc:creator>tanulo</dc:creator>
  <cp:lastModifiedBy>Zsuzsa</cp:lastModifiedBy>
  <cp:revision>114</cp:revision>
  <dcterms:created xsi:type="dcterms:W3CDTF">2011-03-07T09:04:31Z</dcterms:created>
  <dcterms:modified xsi:type="dcterms:W3CDTF">2011-03-11T11:59:56Z</dcterms:modified>
</cp:coreProperties>
</file>