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63" r:id="rId5"/>
    <p:sldId id="258" r:id="rId6"/>
    <p:sldId id="264" r:id="rId7"/>
    <p:sldId id="259" r:id="rId8"/>
    <p:sldId id="260" r:id="rId9"/>
    <p:sldId id="261" r:id="rId10"/>
    <p:sldId id="265" r:id="rId11"/>
    <p:sldId id="262" r:id="rId12"/>
    <p:sldId id="266" r:id="rId13"/>
    <p:sldId id="267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éma alapján készült stílus 2 – 3. jelölőszín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éma alapján készült stílus 2 – 4. jelölőszín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éma alapján készült stílus 2 – 6. jelölőszín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éma alapján készült stílus 1 – 3. jelölőszín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27102A9-8310-4765-A935-A1911B00CA55}" styleName="Világos stílus 1 – 4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Világos stílus 1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Világos stílus 1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Világos stílus 1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Világos stíl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11BD2-1A05-40F4-AABC-06B53097EE26}" type="datetimeFigureOut">
              <a:rPr lang="hu-HU" smtClean="0"/>
              <a:pPr/>
              <a:t>2011.03.07.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786DA-538C-446B-824A-4EBD8EC54AFE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hu-HU" sz="6000" dirty="0" smtClean="0"/>
              <a:t>Bekezdésformázás</a:t>
            </a:r>
            <a:endParaRPr lang="hu-HU" sz="6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85786" y="2500306"/>
            <a:ext cx="7643866" cy="3429024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2">
            <a:schemeClr val="dk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hu-HU" sz="3600" dirty="0" smtClean="0">
                <a:solidFill>
                  <a:schemeClr val="bg1"/>
                </a:solidFill>
              </a:rPr>
              <a:t>Nevem: Berkes András</a:t>
            </a:r>
          </a:p>
          <a:p>
            <a:r>
              <a:rPr lang="hu-HU" sz="3600" dirty="0" smtClean="0"/>
              <a:t>Speciális kategória</a:t>
            </a:r>
            <a:endParaRPr lang="hu-HU" sz="3600" dirty="0" smtClean="0">
              <a:solidFill>
                <a:schemeClr val="bg1"/>
              </a:solidFill>
            </a:endParaRPr>
          </a:p>
          <a:p>
            <a:r>
              <a:rPr lang="hu-HU" sz="3600" dirty="0" smtClean="0">
                <a:solidFill>
                  <a:schemeClr val="bg1"/>
                </a:solidFill>
              </a:rPr>
              <a:t>Tanárom: Béresné Gyenes Anna</a:t>
            </a:r>
          </a:p>
          <a:p>
            <a:r>
              <a:rPr lang="hu-HU" sz="3600" dirty="0" smtClean="0">
                <a:solidFill>
                  <a:schemeClr val="bg1"/>
                </a:solidFill>
              </a:rPr>
              <a:t>Eötvös Loránd SZKI és SZI</a:t>
            </a:r>
          </a:p>
          <a:p>
            <a:r>
              <a:rPr lang="hu-HU" sz="3600" dirty="0" smtClean="0">
                <a:solidFill>
                  <a:schemeClr val="bg1"/>
                </a:solidFill>
              </a:rPr>
              <a:t>Címe: 1204, Bp. Török Flóris u. 89.</a:t>
            </a:r>
            <a:endParaRPr lang="hu-H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428728" y="5357826"/>
            <a:ext cx="6400800" cy="1275928"/>
          </a:xfrm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Sorköz állításának módja a bekezdésben és a minta</a:t>
            </a:r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0648"/>
            <a:ext cx="7200000" cy="480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8640"/>
            <a:ext cx="4824536" cy="632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Mi a bekezdés?</a:t>
            </a:r>
            <a:endParaRPr lang="hu-HU" dirty="0"/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fizikailag összefüggő szövegrész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logikailag összefüggő szövegrész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dokumentum egy oldalán lévő szövegrész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hu-HU" dirty="0" smtClean="0"/>
              <a:t>Ez melyik igazítás?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balra igazítás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középre igazítás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jobbra igazítás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500570"/>
            <a:ext cx="1428760" cy="13096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hu-HU" dirty="0" smtClean="0"/>
              <a:t>Mi a behúzás?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bekezdés bal oldalának távolságát csökkenti a lap baloldali szélétől.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bekezdés jobb oldalának távolságát csökkenti a lap jobboldali szélétől.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bekezdés bal oldalának távolságát növeli a lap baloldali szélétől.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hu-HU" dirty="0" smtClean="0"/>
              <a:t>Mi a térköz?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térköz távolság a behúzás előtt és után.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térköz távolság a bekezdés előtt és után.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 térköz távolság az igazítás előtt és után.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 startAt="4"/>
            </a:pPr>
            <a:r>
              <a:rPr lang="hu-HU" dirty="0" smtClean="0"/>
              <a:t>Mi a dupla sorköz?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kétszeres sortávolság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hétszeres sortávolság</a:t>
            </a:r>
          </a:p>
          <a:p>
            <a:pPr marL="914400" lvl="1" indent="-514350">
              <a:buFont typeface="+mj-lt"/>
              <a:buAutoNum type="alphaLcParenR"/>
            </a:pPr>
            <a:r>
              <a:rPr lang="hu-HU" dirty="0" smtClean="0"/>
              <a:t>az eredeti sortávolság fele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hu-HU" sz="6000" dirty="0" smtClean="0"/>
              <a:t>Megoldás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00166" y="1428736"/>
            <a:ext cx="7186634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7200" dirty="0" smtClean="0">
                <a:hlinkClick r:id="rId2" action="ppaction://hlinksldjump"/>
              </a:rPr>
              <a:t>♥</a:t>
            </a:r>
            <a:r>
              <a:rPr lang="hu-HU" sz="7200" dirty="0" smtClean="0"/>
              <a:t> a, </a:t>
            </a:r>
            <a:r>
              <a:rPr lang="hu-HU" sz="7200" dirty="0" err="1" smtClean="0"/>
              <a:t>a</a:t>
            </a:r>
            <a:r>
              <a:rPr lang="hu-HU" sz="7200" dirty="0" smtClean="0"/>
              <a:t>, b, c, b</a:t>
            </a:r>
          </a:p>
          <a:p>
            <a:pPr>
              <a:buNone/>
            </a:pPr>
            <a:r>
              <a:rPr lang="hu-HU" sz="7200" dirty="0" smtClean="0">
                <a:hlinkClick r:id="rId2" action="ppaction://hlinksldjump"/>
              </a:rPr>
              <a:t>♣</a:t>
            </a:r>
            <a:r>
              <a:rPr lang="hu-HU" sz="7200" dirty="0" smtClean="0"/>
              <a:t> c, b, c, a, c</a:t>
            </a:r>
          </a:p>
          <a:p>
            <a:pPr>
              <a:buNone/>
            </a:pPr>
            <a:r>
              <a:rPr lang="hu-HU" sz="7200" dirty="0" smtClean="0">
                <a:hlinkClick r:id="rId3" action="ppaction://hlinksldjump"/>
              </a:rPr>
              <a:t>♠</a:t>
            </a:r>
            <a:r>
              <a:rPr lang="hu-HU" sz="7200" dirty="0" smtClean="0"/>
              <a:t> b, c, a, b, a</a:t>
            </a:r>
          </a:p>
          <a:p>
            <a:pPr>
              <a:buNone/>
            </a:pPr>
            <a:r>
              <a:rPr lang="hu-HU" sz="7200" dirty="0" smtClean="0">
                <a:hlinkClick r:id="rId2" action="ppaction://hlinksldjump"/>
              </a:rPr>
              <a:t>♦</a:t>
            </a:r>
            <a:r>
              <a:rPr lang="hu-HU" sz="7200" dirty="0" smtClean="0"/>
              <a:t> a, b, a, c, c</a:t>
            </a:r>
            <a:endParaRPr lang="hu-HU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7200" dirty="0" smtClean="0"/>
              <a:t>Ügyes vagy! </a:t>
            </a:r>
          </a:p>
          <a:p>
            <a:pPr algn="ctr">
              <a:buNone/>
            </a:pPr>
            <a:r>
              <a:rPr lang="hu-HU" sz="7200" dirty="0" smtClean="0"/>
              <a:t>Jó dolgoztál!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3114636" y="3230685"/>
            <a:ext cx="33575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0" dirty="0" smtClean="0">
                <a:sym typeface="Wingdings"/>
              </a:rPr>
              <a:t></a:t>
            </a:r>
            <a:endParaRPr lang="hu-HU" sz="2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571481"/>
            <a:ext cx="8229600" cy="3286148"/>
          </a:xfrm>
        </p:spPr>
        <p:txBody>
          <a:bodyPr/>
          <a:lstStyle/>
          <a:p>
            <a:pPr algn="ctr">
              <a:buNone/>
            </a:pPr>
            <a:r>
              <a:rPr lang="hu-HU" sz="6000" dirty="0" smtClean="0"/>
              <a:t>Ez most nem sikerült!</a:t>
            </a:r>
          </a:p>
          <a:p>
            <a:pPr algn="ctr">
              <a:buNone/>
            </a:pPr>
            <a:r>
              <a:rPr lang="hu-HU" sz="6000" dirty="0" smtClean="0"/>
              <a:t>Gondold át a válaszokat még egyszer!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357554" y="3687901"/>
            <a:ext cx="264320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0" dirty="0" smtClean="0">
                <a:sym typeface="Wingdings"/>
              </a:rPr>
              <a:t></a:t>
            </a:r>
            <a:endParaRPr lang="hu-HU" sz="2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hu-HU" sz="6000" dirty="0" smtClean="0"/>
              <a:t>Források</a:t>
            </a:r>
            <a:endParaRPr lang="hu-HU" sz="6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Mogyorósi Istvánné: Szövegszerkesztés </a:t>
            </a:r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000" dirty="0" smtClean="0"/>
              <a:t>(</a:t>
            </a:r>
            <a:r>
              <a:rPr lang="hu-HU" sz="4000" dirty="0" smtClean="0"/>
              <a:t>Kossuth Kiadó)</a:t>
            </a:r>
          </a:p>
          <a:p>
            <a:r>
              <a:rPr lang="hu-HU" sz="4000" dirty="0" smtClean="0"/>
              <a:t>Office Word 2007</a:t>
            </a:r>
            <a:endParaRPr lang="hu-H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Mit nevezünk bekezdésnek?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hu-HU" dirty="0" smtClean="0"/>
              <a:t>A dokumentum fő szerkezeti egysége a </a:t>
            </a:r>
            <a:r>
              <a:rPr lang="hu-HU" b="1" dirty="0" smtClean="0"/>
              <a:t>bekezdés, </a:t>
            </a:r>
            <a:r>
              <a:rPr lang="hu-HU" dirty="0" smtClean="0"/>
              <a:t>amely</a:t>
            </a:r>
            <a:br>
              <a:rPr lang="hu-HU" dirty="0" smtClean="0"/>
            </a:br>
            <a:r>
              <a:rPr lang="hu-HU" b="1" dirty="0" smtClean="0"/>
              <a:t>logikailag: </a:t>
            </a:r>
            <a:r>
              <a:rPr lang="hu-HU" dirty="0" smtClean="0"/>
              <a:t>összefüggő szövegrész, </a:t>
            </a:r>
            <a:br>
              <a:rPr lang="hu-HU" dirty="0" smtClean="0"/>
            </a:br>
            <a:r>
              <a:rPr lang="hu-HU" b="1" dirty="0" smtClean="0"/>
              <a:t>fizikailag: </a:t>
            </a:r>
            <a:r>
              <a:rPr lang="hu-HU" dirty="0" smtClean="0"/>
              <a:t>két </a:t>
            </a:r>
            <a:r>
              <a:rPr lang="hu-HU" i="1" dirty="0" smtClean="0"/>
              <a:t>Enter</a:t>
            </a:r>
            <a:r>
              <a:rPr lang="hu-HU" dirty="0" smtClean="0"/>
              <a:t> leütése közötti szöveg.</a:t>
            </a:r>
          </a:p>
          <a:p>
            <a:r>
              <a:rPr lang="hu-HU" dirty="0" smtClean="0"/>
              <a:t>Ha bekapcsoljuk a </a:t>
            </a:r>
            <a:r>
              <a:rPr lang="hu-HU" i="1" dirty="0" smtClean="0"/>
              <a:t>Mindent</a:t>
            </a:r>
            <a:r>
              <a:rPr lang="hu-HU" dirty="0" smtClean="0"/>
              <a:t> mutat ikont, az Enter billentyű leütését a ¶ karakter mutatja a képernyőnkön. Ez a jel tárolja a bekezdés formajellemzőit.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/>
              <a:t>Igazítás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3281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285884"/>
                <a:gridCol w="6943716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B</a:t>
                      </a:r>
                      <a:r>
                        <a:rPr lang="hu-HU" sz="2000" baseline="0" dirty="0" smtClean="0"/>
                        <a:t>alra zárás vagy balra igazítás. A bekezdések bal oldala a bal margónál kezdődik jobb oldaluk pedig a szöveg szavainak </a:t>
                      </a:r>
                      <a:r>
                        <a:rPr lang="hu-HU" sz="2000" baseline="0" dirty="0" smtClean="0">
                          <a:solidFill>
                            <a:srgbClr val="FF0000"/>
                          </a:solidFill>
                        </a:rPr>
                        <a:t>hosszától függően változó. </a:t>
                      </a:r>
                      <a:endParaRPr lang="hu-H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/>
                        <a:t>Középre zárás</a:t>
                      </a:r>
                      <a:r>
                        <a:rPr lang="hu-HU" sz="2000" baseline="0" dirty="0" smtClean="0"/>
                        <a:t> vagy középre igazítás. A bekezdések sorai a margók középvonalára szimmetrikusan helyezkednek el. Általában címek </a:t>
                      </a:r>
                      <a:r>
                        <a:rPr lang="hu-HU" sz="2000" baseline="0" dirty="0" smtClean="0">
                          <a:solidFill>
                            <a:srgbClr val="FF0000"/>
                          </a:solidFill>
                        </a:rPr>
                        <a:t>formázásakor használt beállítás.</a:t>
                      </a:r>
                      <a:endParaRPr lang="hu-H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2000" dirty="0" smtClean="0"/>
                        <a:t>Jobbra zárás</a:t>
                      </a:r>
                      <a:r>
                        <a:rPr lang="hu-HU" sz="2000" baseline="0" dirty="0" smtClean="0"/>
                        <a:t> vagy jobbra igazítás. A bekezdések jobb oldali széle függőleges egyenest alkot, a sorok bal oldala a szavak hosszától </a:t>
                      </a:r>
                      <a:r>
                        <a:rPr lang="hu-HU" sz="2000" baseline="0" dirty="0" smtClean="0">
                          <a:solidFill>
                            <a:srgbClr val="FF0000"/>
                          </a:solidFill>
                        </a:rPr>
                        <a:t>függően változó. </a:t>
                      </a:r>
                      <a:endParaRPr lang="hu-H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2000" b="1" dirty="0" smtClean="0"/>
                        <a:t>Sorkizárás vagy kizárásos</a:t>
                      </a:r>
                      <a:r>
                        <a:rPr lang="hu-HU" sz="2000" b="1" baseline="0" dirty="0" smtClean="0"/>
                        <a:t> igazítás. A bekezdések bal és jobb oldala egyaránt egy-egy függőleges egyenesbe esik. A Word megnöveli a szavak közötti szóközök méretét, mintha gumiszalagok lennének. </a:t>
                      </a:r>
                      <a:endParaRPr lang="hu-HU" sz="2000" b="1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Csoportba foglalás 7"/>
          <p:cNvGrpSpPr/>
          <p:nvPr/>
        </p:nvGrpSpPr>
        <p:grpSpPr>
          <a:xfrm>
            <a:off x="714348" y="2047738"/>
            <a:ext cx="720080" cy="3744336"/>
            <a:chOff x="714348" y="2047738"/>
            <a:chExt cx="720080" cy="3744336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4348" y="3127858"/>
              <a:ext cx="720080" cy="6336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4348" y="4135970"/>
              <a:ext cx="720000" cy="66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4348" y="5072074"/>
              <a:ext cx="720000" cy="72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3F5F5"/>
                </a:clrFrom>
                <a:clrTo>
                  <a:srgbClr val="F3F5F5">
                    <a:alpha val="0"/>
                  </a:srgbClr>
                </a:clrTo>
              </a:clrChange>
              <a:biLevel thresh="50000"/>
            </a:blip>
            <a:srcRect/>
            <a:stretch>
              <a:fillRect/>
            </a:stretch>
          </p:blipFill>
          <p:spPr bwMode="auto">
            <a:xfrm>
              <a:off x="714348" y="2047738"/>
              <a:ext cx="720000" cy="660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357290" y="5000636"/>
            <a:ext cx="6400800" cy="648072"/>
          </a:xfrm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Igazítás beállítás párbeszédablakból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71546"/>
            <a:ext cx="7211282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/>
              <a:t>Behúzás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57158" y="2357430"/>
          <a:ext cx="8229600" cy="32004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328718"/>
                <a:gridCol w="6900882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Behúzás</a:t>
                      </a:r>
                      <a:r>
                        <a:rPr lang="hu-HU" sz="2000" baseline="0" dirty="0" smtClean="0"/>
                        <a:t> </a:t>
                      </a:r>
                      <a:r>
                        <a:rPr lang="hu-HU" sz="2000" baseline="0" dirty="0" smtClean="0">
                          <a:solidFill>
                            <a:srgbClr val="FF0000"/>
                          </a:solidFill>
                        </a:rPr>
                        <a:t>csökkentése</a:t>
                      </a:r>
                      <a:r>
                        <a:rPr lang="hu-HU" sz="2000" baseline="0" dirty="0" smtClean="0"/>
                        <a:t>. A bekezdés bal oldalának távolságát csökkenti a lap baloldali szélétől.</a:t>
                      </a:r>
                      <a:endParaRPr lang="hu-H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hu-HU" sz="2000" dirty="0" smtClean="0"/>
                        <a:t>Behúzás </a:t>
                      </a:r>
                      <a:r>
                        <a:rPr lang="hu-HU" sz="2000" dirty="0" smtClean="0">
                          <a:solidFill>
                            <a:srgbClr val="FF0000"/>
                          </a:solidFill>
                        </a:rPr>
                        <a:t>növelése</a:t>
                      </a:r>
                      <a:r>
                        <a:rPr lang="hu-HU" sz="2000" dirty="0" smtClean="0"/>
                        <a:t>.</a:t>
                      </a:r>
                      <a:r>
                        <a:rPr lang="hu-HU" sz="2000" baseline="0" dirty="0" smtClean="0"/>
                        <a:t> A bekezdés bal oldalának távolságát növeli az oldal bal szélétől és általában a dokumentum bal margójától.</a:t>
                      </a:r>
                      <a:endParaRPr lang="hu-H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(nincs)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dirty="0" smtClean="0"/>
                        <a:t>A sorok ugyanott kezdődnek, nincs köztük eltérés.</a:t>
                      </a:r>
                      <a:endParaRPr lang="hu-H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Első sor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355600"/>
                      <a:r>
                        <a:rPr lang="hu-HU" sz="2000" dirty="0" smtClean="0"/>
                        <a:t>A bekezdés</a:t>
                      </a:r>
                      <a:r>
                        <a:rPr lang="hu-HU" sz="2000" baseline="0" dirty="0" smtClean="0"/>
                        <a:t> első sora a </a:t>
                      </a:r>
                      <a:r>
                        <a:rPr lang="hu-HU" sz="2000" i="1" baseline="0" dirty="0" smtClean="0"/>
                        <a:t>Mértéke</a:t>
                      </a:r>
                      <a:r>
                        <a:rPr lang="hu-HU" sz="2000" baseline="0" dirty="0" smtClean="0"/>
                        <a:t> mezőben megadott értékkel beljebb kezdődik a második sornál. Beütésnek is nevezik.</a:t>
                      </a:r>
                      <a:endParaRPr lang="hu-H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dirty="0" smtClean="0"/>
                        <a:t>Függő</a:t>
                      </a:r>
                      <a:endParaRPr lang="hu-H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55600" indent="-355600"/>
                      <a:r>
                        <a:rPr lang="hu-HU" sz="2000" dirty="0" smtClean="0"/>
                        <a:t>A bekezdés első</a:t>
                      </a:r>
                      <a:r>
                        <a:rPr lang="hu-HU" sz="2000" baseline="0" dirty="0" smtClean="0"/>
                        <a:t> sora a </a:t>
                      </a:r>
                      <a:r>
                        <a:rPr lang="hu-HU" sz="2000" i="1" baseline="0" dirty="0" smtClean="0"/>
                        <a:t>Mértéke</a:t>
                      </a:r>
                      <a:r>
                        <a:rPr lang="hu-HU" sz="2000" baseline="0" dirty="0" smtClean="0"/>
                        <a:t> mezőben megadott értékkel kintebb kezdődik a többinél. Ezt </a:t>
                      </a:r>
                      <a:r>
                        <a:rPr lang="hu-HU" sz="2000" i="1" baseline="0" dirty="0" smtClean="0"/>
                        <a:t>kiengedésnek</a:t>
                      </a:r>
                      <a:r>
                        <a:rPr lang="hu-HU" sz="2000" baseline="0" dirty="0" smtClean="0"/>
                        <a:t> is nevezik.</a:t>
                      </a:r>
                      <a:endParaRPr lang="hu-HU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Csoportba foglalás 5"/>
          <p:cNvGrpSpPr/>
          <p:nvPr/>
        </p:nvGrpSpPr>
        <p:grpSpPr>
          <a:xfrm>
            <a:off x="571472" y="2495176"/>
            <a:ext cx="540000" cy="1164594"/>
            <a:chOff x="571472" y="2495176"/>
            <a:chExt cx="540000" cy="116459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1472" y="2495176"/>
              <a:ext cx="540000" cy="5165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1472" y="3143248"/>
              <a:ext cx="540000" cy="51652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</p:grpSp>
      <p:sp>
        <p:nvSpPr>
          <p:cNvPr id="7" name="Szövegdoboz 6"/>
          <p:cNvSpPr txBox="1"/>
          <p:nvPr/>
        </p:nvSpPr>
        <p:spPr>
          <a:xfrm>
            <a:off x="285720" y="1428736"/>
            <a:ext cx="8684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A bekezdés bal oldalán kissé megnöveljük a távolságot a lap szélétől.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cím 5"/>
          <p:cNvSpPr>
            <a:spLocks noGrp="1"/>
          </p:cNvSpPr>
          <p:nvPr>
            <p:ph type="subTitle" idx="1"/>
          </p:nvPr>
        </p:nvSpPr>
        <p:spPr>
          <a:xfrm>
            <a:off x="1357290" y="4357694"/>
            <a:ext cx="6400800" cy="622920"/>
          </a:xfrm>
        </p:spPr>
        <p:style>
          <a:lnRef idx="2">
            <a:schemeClr val="dk1">
              <a:shade val="50000"/>
            </a:schemeClr>
          </a:lnRef>
          <a:fillRef idx="1003">
            <a:schemeClr val="dk2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 smtClean="0"/>
              <a:t>Behúzás állítása párbeszédablakból</a:t>
            </a:r>
            <a:endParaRPr lang="hu-H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200000" cy="200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/>
              <a:t>Térközök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400568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400" b="1" dirty="0" smtClean="0"/>
              <a:t>A térközök beállításakor figyeljünk néhány dologra:</a:t>
            </a:r>
          </a:p>
          <a:p>
            <a:pPr algn="just"/>
            <a:r>
              <a:rPr lang="hu-HU" sz="2200" dirty="0" smtClean="0"/>
              <a:t>Ha a bekezdésben a sorköz </a:t>
            </a:r>
            <a:r>
              <a:rPr lang="hu-HU" sz="2200" dirty="0" smtClean="0">
                <a:solidFill>
                  <a:srgbClr val="FF0000"/>
                </a:solidFill>
              </a:rPr>
              <a:t>kicsi</a:t>
            </a:r>
            <a:r>
              <a:rPr lang="hu-HU" sz="2200" dirty="0" smtClean="0"/>
              <a:t>, akkor a betűk szárai „összeragadnak”. Ez szinte olvashatatlanná teheti a szöveget.</a:t>
            </a:r>
          </a:p>
          <a:p>
            <a:pPr algn="just"/>
            <a:r>
              <a:rPr lang="hu-HU" sz="2200" dirty="0" smtClean="0"/>
              <a:t>Ha a bekezdésben a sorok közötti távolság kb. a betűméret </a:t>
            </a:r>
            <a:r>
              <a:rPr lang="hu-HU" sz="2200" dirty="0" smtClean="0">
                <a:solidFill>
                  <a:srgbClr val="FF0000"/>
                </a:solidFill>
              </a:rPr>
              <a:t>1,2-szerese</a:t>
            </a:r>
            <a:r>
              <a:rPr lang="hu-HU" sz="2200" dirty="0" smtClean="0"/>
              <a:t>, ez könnyen olvasható szöveget ad. A Word alapbeállítás ennek megfelelő.</a:t>
            </a:r>
          </a:p>
          <a:p>
            <a:pPr algn="just"/>
            <a:r>
              <a:rPr lang="hu-HU" sz="2200" dirty="0" smtClean="0"/>
              <a:t>Ha a bekezdésben a sorok közötti távolság </a:t>
            </a:r>
            <a:r>
              <a:rPr lang="hu-HU" sz="2200" dirty="0" smtClean="0">
                <a:solidFill>
                  <a:srgbClr val="FF0000"/>
                </a:solidFill>
              </a:rPr>
              <a:t>nagy</a:t>
            </a:r>
            <a:r>
              <a:rPr lang="hu-HU" sz="2200" dirty="0" smtClean="0"/>
              <a:t>, a sorok távol vannak egymástól. A papírlap így szinte üres, mintha a dokumentum írójának nem lenne fontos közlendője. Az ilyen szöveg nehezíti az olvasást, mert nehezebb megérteni a szöveg értelmét.</a:t>
            </a:r>
          </a:p>
          <a:p>
            <a:pPr algn="just"/>
            <a:r>
              <a:rPr lang="hu-HU" sz="2200" dirty="0" smtClean="0"/>
              <a:t>Ha</a:t>
            </a:r>
            <a:r>
              <a:rPr lang="hu-HU" sz="2200" dirty="0" smtClean="0">
                <a:solidFill>
                  <a:srgbClr val="FF0000"/>
                </a:solidFill>
              </a:rPr>
              <a:t> címként</a:t>
            </a:r>
            <a:r>
              <a:rPr lang="hu-HU" sz="2200" dirty="0" smtClean="0"/>
              <a:t>, kiemelten formázunk egy szövegrészt, hagyjunk fölötte nagyobb térközt, mint alatta. Így a szöveg olvasója azonnal tudja, melyik szövegrészhez tartozik az adott cím. 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28596" y="1357298"/>
            <a:ext cx="5439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A térköz távolság a bekezdés előtt és után.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00066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endParaRPr lang="hu-HU" sz="2000" b="1" dirty="0" smtClean="0"/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hu-HU" sz="2200" b="1" dirty="0" smtClean="0"/>
              <a:t>Előtte: </a:t>
            </a:r>
            <a:r>
              <a:rPr lang="hu-HU" sz="2200" dirty="0" smtClean="0"/>
              <a:t>A bekezdést </a:t>
            </a:r>
            <a:r>
              <a:rPr lang="hu-HU" sz="2200" i="1" dirty="0" smtClean="0"/>
              <a:t>első sorának távolsága </a:t>
            </a:r>
            <a:r>
              <a:rPr lang="hu-HU" sz="2200" dirty="0" smtClean="0"/>
              <a:t>az előző bekezdéstől.</a:t>
            </a:r>
            <a:br>
              <a:rPr lang="hu-HU" sz="2200" dirty="0" smtClean="0"/>
            </a:br>
            <a:r>
              <a:rPr lang="hu-HU" sz="2200" dirty="0" smtClean="0"/>
              <a:t>Alapértelmezés szerinti mértékegysége a </a:t>
            </a:r>
            <a:r>
              <a:rPr lang="hu-HU" sz="2200" dirty="0" smtClean="0">
                <a:solidFill>
                  <a:srgbClr val="FF0000"/>
                </a:solidFill>
              </a:rPr>
              <a:t>pont</a:t>
            </a:r>
            <a:r>
              <a:rPr lang="hu-HU" sz="2200" dirty="0" smtClean="0"/>
              <a:t>. A számmező mögötti nyílra kattintgatva 6 pontonként állíthatjuk a távolság értékét, de beírhatunk a mezőbe más értékeket is. A mértékegység lehet cm is, ez különösen nagyméretű betűk esetén előnyös.</a:t>
            </a:r>
          </a:p>
          <a:p>
            <a:pPr algn="just">
              <a:spcAft>
                <a:spcPts val="1800"/>
              </a:spcAft>
            </a:pPr>
            <a:r>
              <a:rPr lang="hu-HU" sz="2200" b="1" dirty="0" smtClean="0"/>
              <a:t>Utána: </a:t>
            </a:r>
            <a:r>
              <a:rPr lang="hu-HU" sz="2200" dirty="0" smtClean="0"/>
              <a:t>A bekezdést </a:t>
            </a:r>
            <a:r>
              <a:rPr lang="hu-HU" sz="2200" i="1" dirty="0" smtClean="0"/>
              <a:t>követő térköz</a:t>
            </a:r>
            <a:r>
              <a:rPr lang="hu-HU" sz="2200" dirty="0" smtClean="0"/>
              <a:t>, az utolsó sor után a következő bekezdés legalább ilyen távol lesz. Azért legalább, mert a bekezdés utáni térköz hozzáadódik a következő bekezdés előtti térközhöz.</a:t>
            </a:r>
          </a:p>
          <a:p>
            <a:pPr algn="just">
              <a:spcAft>
                <a:spcPts val="600"/>
              </a:spcAft>
            </a:pPr>
            <a:r>
              <a:rPr lang="hu-HU" sz="2200" b="1" dirty="0" smtClean="0"/>
              <a:t>Sorköz: </a:t>
            </a:r>
            <a:r>
              <a:rPr lang="hu-HU" sz="2200" dirty="0" smtClean="0"/>
              <a:t>Itt választható ki a bekezdés sorai közötti távolság megadásának módja. Több lehetőségünk is van, amelyek közül igényeink szerint választhatunk.</a:t>
            </a: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000792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Szimpla: </a:t>
            </a:r>
            <a:r>
              <a:rPr lang="hu-HU" sz="2200" dirty="0" smtClean="0"/>
              <a:t>A sorok közötti távolság a betűk méretétől függő mértékben automatikusan változik. Ez az alapbeállítás, általában ezt használjuk.</a:t>
            </a:r>
          </a:p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1,5 sor: </a:t>
            </a:r>
            <a:r>
              <a:rPr lang="hu-HU" sz="2200" dirty="0" smtClean="0"/>
              <a:t>Az írógépnél is használt 1,5-szeres sortávolságnak felel meg. A sorok közötti távolság a betűk méretétől függően most is változik.</a:t>
            </a:r>
          </a:p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Dupla: </a:t>
            </a:r>
            <a:r>
              <a:rPr lang="hu-HU" sz="2200" dirty="0" smtClean="0"/>
              <a:t>Kétszeres sortávolság. Ha a kinyomatatott szöveghez kézzel írunk megjegyzéseket, ezt célszerű használnunk.</a:t>
            </a:r>
          </a:p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Legalább: </a:t>
            </a:r>
            <a:r>
              <a:rPr lang="hu-HU" sz="2200" dirty="0" smtClean="0"/>
              <a:t>Megadhatunk egy minimális érteket, amelyet tartani szeretnénk a sorok közötti. A bekezdés betűinek méretétől függően a sorok közötti távolság ehhez képest nagyobb is lehet.</a:t>
            </a:r>
          </a:p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Pontosan: </a:t>
            </a:r>
            <a:r>
              <a:rPr lang="hu-HU" sz="2200" dirty="0" smtClean="0"/>
              <a:t>A bekezdés sorai közötti távolság akkor is a megadott értél szerinti, ha a bekezdés betűi túl nagyok. Még az is előfordulhat, hogy a betűk felső része nem látható.</a:t>
            </a:r>
          </a:p>
          <a:p>
            <a:pPr algn="just">
              <a:spcAft>
                <a:spcPts val="600"/>
              </a:spcAft>
              <a:buFont typeface="Wingdings 2" pitchFamily="18" charset="2"/>
              <a:buChar char=""/>
            </a:pPr>
            <a:r>
              <a:rPr lang="hu-HU" sz="2200" b="1" dirty="0" smtClean="0"/>
              <a:t>Többszörös: </a:t>
            </a:r>
            <a:r>
              <a:rPr lang="hu-HU" sz="2200" dirty="0" smtClean="0"/>
              <a:t>Ebben az esetben a sorok közötti távolság a normál (szimpla) sortávolság többszöröse lehet.</a:t>
            </a:r>
            <a:endParaRPr lang="hu-HU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724</Words>
  <Application>Microsoft Office PowerPoint</Application>
  <PresentationFormat>Diavetítés a képernyőre (4:3 oldalarány)</PresentationFormat>
  <Paragraphs>79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Bekezdésformázás</vt:lpstr>
      <vt:lpstr>Mit nevezünk bekezdésnek?</vt:lpstr>
      <vt:lpstr>Igazítás</vt:lpstr>
      <vt:lpstr>4. dia</vt:lpstr>
      <vt:lpstr>Behúzás</vt:lpstr>
      <vt:lpstr>6. dia</vt:lpstr>
      <vt:lpstr>Térközök</vt:lpstr>
      <vt:lpstr>8. dia</vt:lpstr>
      <vt:lpstr>9. dia</vt:lpstr>
      <vt:lpstr>10. dia</vt:lpstr>
      <vt:lpstr>11. dia</vt:lpstr>
      <vt:lpstr>Összefoglalás</vt:lpstr>
      <vt:lpstr>13. dia</vt:lpstr>
      <vt:lpstr>14. dia</vt:lpstr>
      <vt:lpstr>Megoldás</vt:lpstr>
      <vt:lpstr>16. dia</vt:lpstr>
      <vt:lpstr>17. dia</vt:lpstr>
      <vt:lpstr>Források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Bekezdésformázás</dc:title>
  <dc:creator>berkesandras</dc:creator>
  <cp:lastModifiedBy>gyenesa</cp:lastModifiedBy>
  <cp:revision>61</cp:revision>
  <dcterms:created xsi:type="dcterms:W3CDTF">2011-02-28T05:50:13Z</dcterms:created>
  <dcterms:modified xsi:type="dcterms:W3CDTF">2011-03-07T08:07:35Z</dcterms:modified>
</cp:coreProperties>
</file>