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2" r:id="rId10"/>
    <p:sldId id="263"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7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B5173E3-222A-4D07-8E9B-BE9DB560136C}" type="datetimeFigureOut">
              <a:rPr lang="hu-HU" smtClean="0"/>
              <a:pPr/>
              <a:t>2011.02.22.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B04ED1-A4C6-490A-96EA-C8C67C211500}"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173E3-222A-4D07-8E9B-BE9DB560136C}" type="datetimeFigureOut">
              <a:rPr lang="hu-HU" smtClean="0"/>
              <a:pPr/>
              <a:t>2011.02.22.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4ED1-A4C6-490A-96EA-C8C67C211500}"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285720" y="1285860"/>
            <a:ext cx="8572528" cy="3416320"/>
          </a:xfrm>
          <a:prstGeom prst="rect">
            <a:avLst/>
          </a:prstGeom>
          <a:noFill/>
        </p:spPr>
        <p:txBody>
          <a:bodyPr wrap="square" lIns="91440" tIns="45720" rIns="91440" bIns="45720">
            <a:spAutoFit/>
          </a:bodyPr>
          <a:lstStyle/>
          <a:p>
            <a:pPr algn="ctr"/>
            <a:r>
              <a:rPr lang="hu-HU"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Zöld Híd Hulladékgazdálkodási </a:t>
            </a:r>
          </a:p>
          <a:p>
            <a:pPr algn="ctr"/>
            <a:r>
              <a:rPr lang="hu-HU"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Program</a:t>
            </a:r>
          </a:p>
          <a:p>
            <a:pPr algn="ctr"/>
            <a:endParaRPr lang="hu-H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Szövegdoboz 4"/>
          <p:cNvSpPr txBox="1"/>
          <p:nvPr/>
        </p:nvSpPr>
        <p:spPr>
          <a:xfrm>
            <a:off x="1214414" y="4286256"/>
            <a:ext cx="6858048" cy="369332"/>
          </a:xfrm>
          <a:prstGeom prst="rect">
            <a:avLst/>
          </a:prstGeom>
          <a:noFill/>
        </p:spPr>
        <p:txBody>
          <a:bodyPr wrap="square" rtlCol="0">
            <a:spAutoFit/>
          </a:bodyPr>
          <a:lstStyle/>
          <a:p>
            <a:r>
              <a:rPr lang="hu-HU" dirty="0" smtClean="0"/>
              <a:t>„A legjobb és legolcsóbb hulladék az, amelyet meg sem termelünk!”</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57158" y="214290"/>
            <a:ext cx="8229600" cy="1143000"/>
          </a:xfrm>
        </p:spPr>
        <p:txBody>
          <a:bodyPr>
            <a:normAutofit fontScale="90000"/>
          </a:bodyPr>
          <a:lstStyle/>
          <a:p>
            <a:r>
              <a:rPr lang="hu-HU" dirty="0" smtClean="0"/>
              <a:t>Alakulás</a:t>
            </a:r>
            <a:br>
              <a:rPr lang="hu-HU" dirty="0" smtClean="0"/>
            </a:br>
            <a:endParaRPr lang="hu-HU" dirty="0"/>
          </a:p>
        </p:txBody>
      </p:sp>
      <p:sp>
        <p:nvSpPr>
          <p:cNvPr id="3" name="Tartalom helye 2"/>
          <p:cNvSpPr>
            <a:spLocks noGrp="1"/>
          </p:cNvSpPr>
          <p:nvPr>
            <p:ph idx="1"/>
          </p:nvPr>
        </p:nvSpPr>
        <p:spPr/>
        <p:txBody>
          <a:bodyPr>
            <a:normAutofit fontScale="77500" lnSpcReduction="20000"/>
          </a:bodyPr>
          <a:lstStyle/>
          <a:p>
            <a:r>
              <a:rPr lang="hu-HU" dirty="0"/>
              <a:t>2004-ben 106 település Önkormányzata hozta létre az Észak - Kelet Pest és Nógrád megyei Regionális Hulladékgazdálkodási és Környezetvédelmi Önkormányzati Társulást, mely egy komplex hulladékgazdálkodási rendszer megépítésére adott be pályázatot az Európai Unió illetékes szervéhez. A pályázat sikerrel járt, így 2005-ben elindult a térséget érintő hulladékkezelési szerkezet tervezése. 2006-ban megkezdődtek az egyes hulladékkezelő létesítmények építési és környezetvédelmi engedélyezési eljárásai, majd 2008-ban közbeszerzési eljárás keretei között kerültek kiválasztásra a kivitelezők. Az építkezés 2010 tavaszán befejeződött, jelenleg a létesítmények folyamatos üzembe helyezése történik.</a:t>
            </a:r>
          </a:p>
          <a:p>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500042"/>
            <a:ext cx="8229600" cy="5626121"/>
          </a:xfrm>
        </p:spPr>
        <p:txBody>
          <a:bodyPr>
            <a:normAutofit fontScale="85000" lnSpcReduction="20000"/>
          </a:bodyPr>
          <a:lstStyle/>
          <a:p>
            <a:r>
              <a:rPr lang="hu-HU" dirty="0" smtClean="0"/>
              <a:t>Az Észak - Kelet Pest és Nógrád megyei Regionális Hulladékgazdálkodási és Környezetvédelmi Önkormányzati Társulás 2010. június 7-én 100 %-os társulási tulajdonnal hozta létre a Zöld Híd Régió Környezetvédelmi és Hulladékgazdálkodási Kft-t. A közös cél, hogy az Európai Unió, a Magyar Állam, valamint a Települési Önkormányzatok pénzügyi forrásaiból megépült hulladékgazdálkodási rendszer a vonatkozó jogszabályoknak, a támogatási szerződés előírásainak megfelelve, költséghatékonyan működjön.</a:t>
            </a:r>
          </a:p>
          <a:p>
            <a:r>
              <a:rPr lang="hu-HU" dirty="0" smtClean="0"/>
              <a:t>A Zöld Híd Régió Kft., mint a rendszer üzemeltetője, a 100 %-os önkormányzati társulási tulajdonnak köszönhetően a Társulás teljes kontrollja mellett látja el feladatai, és használja a Társulás tulajdonát képző eszközöket a tagönkormányzatok lakosainak javára.</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28604"/>
            <a:ext cx="8229600" cy="5697559"/>
          </a:xfrm>
        </p:spPr>
        <p:style>
          <a:lnRef idx="2">
            <a:schemeClr val="accent3"/>
          </a:lnRef>
          <a:fillRef idx="1">
            <a:schemeClr val="lt1"/>
          </a:fillRef>
          <a:effectRef idx="0">
            <a:schemeClr val="accent3"/>
          </a:effectRef>
          <a:fontRef idx="minor">
            <a:schemeClr val="dk1"/>
          </a:fontRef>
        </p:style>
        <p:txBody>
          <a:bodyPr/>
          <a:lstStyle/>
          <a:p>
            <a:r>
              <a:rPr lang="hu-HU" dirty="0" smtClean="0">
                <a:effectLst>
                  <a:reflection blurRad="6350" stA="55000" endA="300" endPos="45500" dir="5400000" sy="-100000" algn="bl" rotWithShape="0"/>
                </a:effectLst>
              </a:rPr>
              <a:t>9hulladékudvar (ebből 2 épült meg)</a:t>
            </a:r>
          </a:p>
          <a:p>
            <a:r>
              <a:rPr lang="hu-HU" dirty="0" smtClean="0">
                <a:effectLst>
                  <a:reflection blurRad="6350" stA="55000" endA="300" endPos="45500" dir="5400000" sy="-100000" algn="bl" rotWithShape="0"/>
                </a:effectLst>
              </a:rPr>
              <a:t>2009-ben a térség közel 40 régi lerakóját végérvényesen be kellett zárni, sorsuk a felszámolás vagy a rekultiváció. Ma csak a fenti két helyen helyezkednek el a hulladékot.</a:t>
            </a:r>
          </a:p>
          <a:p>
            <a:r>
              <a:rPr lang="hu-HU" dirty="0" smtClean="0">
                <a:effectLst>
                  <a:reflection blurRad="6350" stA="55000" endA="300" endPos="45500" dir="5400000" sy="-100000" algn="bl" rotWithShape="0"/>
                </a:effectLst>
              </a:rPr>
              <a:t>A programban közel 110 település vesz részt.</a:t>
            </a:r>
          </a:p>
          <a:p>
            <a:pPr>
              <a:buNone/>
            </a:pPr>
            <a:endParaRPr lang="hu-HU" dirty="0">
              <a:effectLst>
                <a:reflection blurRad="6350" stA="55000" endA="300" endPos="45500" dir="5400000" sy="-100000" algn="bl"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Hulladék beszállítása a telepre</a:t>
            </a:r>
            <a:endParaRPr lang="hu-HU" dirty="0"/>
          </a:p>
        </p:txBody>
      </p:sp>
      <p:sp>
        <p:nvSpPr>
          <p:cNvPr id="3" name="Tartalom helye 2"/>
          <p:cNvSpPr>
            <a:spLocks noGrp="1"/>
          </p:cNvSpPr>
          <p:nvPr>
            <p:ph idx="1"/>
          </p:nvPr>
        </p:nvSpPr>
        <p:spPr/>
        <p:txBody>
          <a:bodyPr/>
          <a:lstStyle/>
          <a:p>
            <a:r>
              <a:rPr lang="hu-HU" dirty="0" smtClean="0">
                <a:ln>
                  <a:solidFill>
                    <a:schemeClr val="accent3">
                      <a:lumMod val="60000"/>
                      <a:lumOff val="40000"/>
                    </a:schemeClr>
                  </a:solidFill>
                </a:ln>
              </a:rPr>
              <a:t>Elektronikus hídmérleg, elektronikus számlázás, nyilvántartás.</a:t>
            </a:r>
            <a:endParaRPr lang="hu-HU" dirty="0">
              <a:ln>
                <a:solidFill>
                  <a:schemeClr val="accent3">
                    <a:lumMod val="60000"/>
                    <a:lumOff val="40000"/>
                  </a:schemeClr>
                </a:solidFill>
              </a:l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t>A HULLADÉK HASZNOSÍTÁSA</a:t>
            </a:r>
            <a:r>
              <a:rPr lang="hu-HU" dirty="0" smtClean="0"/>
              <a:t> </a:t>
            </a:r>
            <a:endParaRPr lang="hu-HU" dirty="0"/>
          </a:p>
        </p:txBody>
      </p:sp>
      <p:sp>
        <p:nvSpPr>
          <p:cNvPr id="3" name="Tartalom helye 2"/>
          <p:cNvSpPr>
            <a:spLocks noGrp="1"/>
          </p:cNvSpPr>
          <p:nvPr>
            <p:ph idx="1"/>
          </p:nvPr>
        </p:nvSpPr>
        <p:spPr/>
        <p:txBody>
          <a:bodyPr/>
          <a:lstStyle/>
          <a:p>
            <a:r>
              <a:rPr lang="hu-HU" b="1" u="sng" dirty="0"/>
              <a:t>Fém hasznosítása</a:t>
            </a:r>
            <a:r>
              <a:rPr lang="hu-HU" dirty="0"/>
              <a:t/>
            </a:r>
            <a:br>
              <a:rPr lang="hu-HU" dirty="0"/>
            </a:br>
            <a:endParaRPr lang="hu-HU" dirty="0"/>
          </a:p>
          <a:p>
            <a:r>
              <a:rPr lang="hu-HU" b="1" u="sng" dirty="0"/>
              <a:t>Üveg hasznosítása</a:t>
            </a:r>
            <a:r>
              <a:rPr lang="hu-HU" dirty="0"/>
              <a:t/>
            </a:r>
            <a:br>
              <a:rPr lang="hu-HU" dirty="0"/>
            </a:br>
            <a:endParaRPr lang="hu-HU" dirty="0"/>
          </a:p>
          <a:p>
            <a:r>
              <a:rPr lang="hu-HU" b="1" u="sng" dirty="0"/>
              <a:t>Műanyag hasznosítása</a:t>
            </a:r>
            <a:r>
              <a:rPr lang="hu-HU" dirty="0"/>
              <a:t/>
            </a:r>
            <a:br>
              <a:rPr lang="hu-HU" dirty="0"/>
            </a:br>
            <a:endParaRPr lang="hu-HU" dirty="0"/>
          </a:p>
          <a:p>
            <a:r>
              <a:rPr lang="hu-HU" b="1" u="sng" dirty="0"/>
              <a:t>Papír hasznosítása</a:t>
            </a:r>
            <a:endParaRPr lang="hu-HU" dirty="0"/>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Mit gyűjtsünk?</a:t>
            </a:r>
            <a:br>
              <a:rPr lang="hu-HU" b="1" dirty="0"/>
            </a:br>
            <a:endParaRPr lang="hu-HU" dirty="0"/>
          </a:p>
        </p:txBody>
      </p:sp>
      <p:sp>
        <p:nvSpPr>
          <p:cNvPr id="3" name="Tartalom helye 2"/>
          <p:cNvSpPr>
            <a:spLocks noGrp="1"/>
          </p:cNvSpPr>
          <p:nvPr>
            <p:ph idx="1"/>
          </p:nvPr>
        </p:nvSpPr>
        <p:spPr/>
        <p:txBody>
          <a:bodyPr>
            <a:normAutofit fontScale="70000" lnSpcReduction="20000"/>
          </a:bodyPr>
          <a:lstStyle/>
          <a:p>
            <a:pPr>
              <a:buNone/>
            </a:pPr>
            <a:r>
              <a:rPr lang="hu-HU" sz="4600" b="1" i="1" u="sng" dirty="0"/>
              <a:t>Papír</a:t>
            </a:r>
          </a:p>
          <a:p>
            <a:r>
              <a:rPr lang="hu-HU" b="1" i="1" dirty="0"/>
              <a:t>Mi tartozik ide?</a:t>
            </a:r>
            <a:r>
              <a:rPr lang="hu-HU" dirty="0"/>
              <a:t> Újság, papír, kartondoboz, füzet, könyv, szórólap, fénymásolópapír, csomagolópapír, kombinált csomagoló doboz (tejes doboz, rostos üdítőitalos doboz). A kombinált dobozok többféle alapanyagból épülnek fel, de 75 % papírt tartalmaznak.</a:t>
            </a:r>
          </a:p>
          <a:p>
            <a:r>
              <a:rPr lang="hu-HU" b="1" i="1" dirty="0"/>
              <a:t>Mi nem tartozik ide?</a:t>
            </a:r>
            <a:r>
              <a:rPr lang="hu-HU" dirty="0"/>
              <a:t> A feldolgozás legfontosabb feltétele, hogy a papír ne legyen szennyezett, tehát a használt szalvétákat, papír zsebkendőket, az ételmaradékkal szennyezett papírokat, fax papírt, indigót, ne gyűjtsük egybe a fent felsoroltakkal. Továbbá nem tartozik ide a műanyagot is tartalmazó csomagolás, illetve a dobozok lezárásához használt ragasztószalag és műanyag kötöző zsinór.</a:t>
            </a:r>
          </a:p>
          <a:p>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14290"/>
            <a:ext cx="8229600" cy="6643710"/>
          </a:xfrm>
        </p:spPr>
        <p:txBody>
          <a:bodyPr>
            <a:normAutofit fontScale="70000" lnSpcReduction="20000"/>
          </a:bodyPr>
          <a:lstStyle/>
          <a:p>
            <a:pPr>
              <a:buNone/>
            </a:pPr>
            <a:r>
              <a:rPr lang="hu-HU" sz="4600" b="1" i="1" u="sng" dirty="0"/>
              <a:t>Üveg</a:t>
            </a:r>
          </a:p>
          <a:p>
            <a:endParaRPr lang="hu-HU" sz="2200" b="1" i="1" dirty="0" smtClean="0"/>
          </a:p>
          <a:p>
            <a:r>
              <a:rPr lang="hu-HU" sz="2900" b="1" i="1" dirty="0" smtClean="0"/>
              <a:t>Mi </a:t>
            </a:r>
            <a:r>
              <a:rPr lang="hu-HU" sz="2900" b="1" i="1" dirty="0"/>
              <a:t>tartozik ide?</a:t>
            </a:r>
            <a:r>
              <a:rPr lang="hu-HU" sz="2900" dirty="0"/>
              <a:t> Nem használható befőttesüvegek, vissza nem váltható üvegpalackok, bébiételes, lekváros </a:t>
            </a:r>
            <a:r>
              <a:rPr lang="hu-HU" sz="2900" dirty="0" smtClean="0"/>
              <a:t>üvegek.</a:t>
            </a:r>
          </a:p>
          <a:p>
            <a:endParaRPr lang="hu-HU" sz="2900" b="1" i="1" dirty="0"/>
          </a:p>
          <a:p>
            <a:r>
              <a:rPr lang="hu-HU" sz="2900" b="1" i="1" dirty="0" smtClean="0"/>
              <a:t>Mi </a:t>
            </a:r>
            <a:r>
              <a:rPr lang="hu-HU" sz="2900" b="1" i="1" dirty="0"/>
              <a:t>nem tartozik ide?</a:t>
            </a:r>
            <a:r>
              <a:rPr lang="hu-HU" sz="2900" dirty="0"/>
              <a:t> Ablaküveg, autóüveg, neoncső, drótszövetes üveg, porcelán, kerámia, tükör, villanykörte, szemüveg, orvosságos üveg, nagyító.</a:t>
            </a:r>
          </a:p>
          <a:p>
            <a:pPr>
              <a:buNone/>
            </a:pPr>
            <a:r>
              <a:rPr lang="hu-HU" sz="4600" b="1" i="1" u="sng" dirty="0"/>
              <a:t>Műanyag</a:t>
            </a:r>
            <a:endParaRPr lang="hu-HU" sz="4600" i="1" u="sng" dirty="0"/>
          </a:p>
          <a:p>
            <a:endParaRPr lang="hu-HU" b="1" i="1" dirty="0" smtClean="0"/>
          </a:p>
          <a:p>
            <a:r>
              <a:rPr lang="hu-HU" b="1" i="1" dirty="0" smtClean="0"/>
              <a:t>Mi </a:t>
            </a:r>
            <a:r>
              <a:rPr lang="hu-HU" b="1" i="1" dirty="0"/>
              <a:t>tartozik ide?</a:t>
            </a:r>
            <a:r>
              <a:rPr lang="hu-HU" dirty="0"/>
              <a:t> Üdítős, ásványvizes, összetaposott PET palackokat, egyéb tiszta előéletű műanyag dobozokat, műanyag zacskókat, és fóliákat, műanyag poharakat, tasakokat, kiöblített háztartási flakonokat, és azok lecsavart kupakjait (samponos, habfürdős stb.), tejfölös, joghurtos, margarinos dobozokat, öblítést követően mosószeres flakonokat is gyűjthetünk </a:t>
            </a:r>
            <a:r>
              <a:rPr lang="hu-HU" dirty="0" smtClean="0"/>
              <a:t>műanyagként.</a:t>
            </a:r>
          </a:p>
          <a:p>
            <a:r>
              <a:rPr lang="hu-HU" b="1" i="1" dirty="0" smtClean="0"/>
              <a:t>Mi </a:t>
            </a:r>
            <a:r>
              <a:rPr lang="hu-HU" b="1" i="1" dirty="0"/>
              <a:t>nem tartozik ide?</a:t>
            </a:r>
            <a:r>
              <a:rPr lang="hu-HU" dirty="0"/>
              <a:t> Ne dobjunk a műanyagok közé zsíros, olajos, szennyezett flakont, élelmiszer-maradványt tartalmazó műanyagot, hungarocellt, CD lemezt, nejlonharisnyát, fogkefét, műanyag autó-, és háztartási gépalkatrészeket, PVC műanyag kerti szőnyeget, kerti PVC medencét, és egyéb vegyszerrel szennyezett műanyag hulladékot.</a:t>
            </a:r>
          </a:p>
          <a:p>
            <a:pPr>
              <a:buNone/>
            </a:pPr>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290</Words>
  <Application>Microsoft Office PowerPoint</Application>
  <PresentationFormat>Diavetítés a képernyőre (4:3 oldalarány)</PresentationFormat>
  <Paragraphs>30</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Office-téma</vt:lpstr>
      <vt:lpstr>1. dia</vt:lpstr>
      <vt:lpstr>Alakulás </vt:lpstr>
      <vt:lpstr>3. dia</vt:lpstr>
      <vt:lpstr>4. dia</vt:lpstr>
      <vt:lpstr>Hulladék beszállítása a telepre</vt:lpstr>
      <vt:lpstr>A HULLADÉK HASZNOSÍTÁSA </vt:lpstr>
      <vt:lpstr>Mit gyűjtsünk? </vt:lpstr>
      <vt:lpstr>8. dia</vt:lpstr>
      <vt:lpstr>9. dia</vt:lpstr>
      <vt:lpstr>10. 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Geri</dc:creator>
  <cp:lastModifiedBy>Tanar</cp:lastModifiedBy>
  <cp:revision>3</cp:revision>
  <dcterms:created xsi:type="dcterms:W3CDTF">2011-02-01T18:21:10Z</dcterms:created>
  <dcterms:modified xsi:type="dcterms:W3CDTF">2011-02-22T14:10:00Z</dcterms:modified>
</cp:coreProperties>
</file>