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7" r:id="rId3"/>
    <p:sldId id="283" r:id="rId4"/>
    <p:sldId id="274" r:id="rId5"/>
    <p:sldId id="273" r:id="rId6"/>
    <p:sldId id="275" r:id="rId7"/>
    <p:sldId id="276" r:id="rId8"/>
    <p:sldId id="277" r:id="rId9"/>
    <p:sldId id="278" r:id="rId10"/>
    <p:sldId id="257" r:id="rId11"/>
    <p:sldId id="258" r:id="rId12"/>
    <p:sldId id="290" r:id="rId13"/>
    <p:sldId id="259" r:id="rId14"/>
    <p:sldId id="260" r:id="rId15"/>
    <p:sldId id="261" r:id="rId16"/>
    <p:sldId id="291" r:id="rId17"/>
    <p:sldId id="262" r:id="rId18"/>
    <p:sldId id="263" r:id="rId19"/>
    <p:sldId id="264" r:id="rId20"/>
    <p:sldId id="265" r:id="rId21"/>
    <p:sldId id="266" r:id="rId22"/>
    <p:sldId id="272" r:id="rId23"/>
    <p:sldId id="285" r:id="rId24"/>
    <p:sldId id="289" r:id="rId25"/>
    <p:sldId id="268" r:id="rId26"/>
    <p:sldId id="269" r:id="rId27"/>
    <p:sldId id="287" r:id="rId28"/>
    <p:sldId id="286" r:id="rId29"/>
    <p:sldId id="282" r:id="rId30"/>
    <p:sldId id="281" r:id="rId31"/>
    <p:sldId id="279" r:id="rId32"/>
    <p:sldId id="280" r:id="rId33"/>
    <p:sldId id="284" r:id="rId34"/>
    <p:sldId id="288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086"/>
    <a:srgbClr val="191482"/>
    <a:srgbClr val="9733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2" d="100"/>
          <a:sy n="42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CCAC43-677B-4FEB-8A63-FAF3CE6DA758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6BA670-F492-4882-A6DF-F9D8C8E5C8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A6B4-605B-4058-A345-C40F98C6EB1F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1DBA-0CCE-45EB-AE3F-CA922783BB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6243-7B14-48B8-BF95-6302927300D2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3F44-E0E2-48B5-ACC2-D16605902D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A7CF-7497-4F93-AD66-668FCC967A6B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40AB-BAE6-45E0-A66F-54E691852B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266E-D099-4F80-824E-8F628E4DA3F9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3ECF-DE4A-4732-83DD-DCB4A886FC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DA7C-4960-4CD5-9347-CD14890FC7E5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ABB7-1414-4AB4-9686-EB3929FAB2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61A1-EDC9-4C09-92C8-010BCFC6183A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31C3-1798-4812-B851-58EB55E832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FAD0-3443-4309-AD3A-8BDB7C7AE9A6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DFF1-42EC-47DF-823F-ACC243B06A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C554-295B-42D1-8AEC-8B7D1300F82D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69EE-504E-400A-84EC-6ABA4C5B2A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E93D-4D42-4759-871E-76D4BAE9BD71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8766-D01D-4977-B2F7-0967F2B5BA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AB7A-4050-4027-9658-6DDEA0A74B4E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ECB8-9FF0-4DB2-8F6D-E4AE6C3C14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DA2C-6405-4FC6-853D-38A6B8CCBCF3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674B-CD2C-4304-BE81-F80B176C4B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88C846-01CA-4964-AE5D-E0ECD457E74C}" type="datetimeFigureOut">
              <a:rPr lang="hu-HU"/>
              <a:pPr>
                <a:defRPr/>
              </a:pPr>
              <a:t>2011.02.22.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E674FE5-164D-4ED5-8175-C7A41B3619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J%C3%A9gkr%C3%A9m" TargetMode="External"/><Relationship Id="rId7" Type="http://schemas.openxmlformats.org/officeDocument/2006/relationships/hyperlink" Target="http://hu.wikipedia.org/wiki/Z%C3%B6ldbors%C3%B3" TargetMode="External"/><Relationship Id="rId2" Type="http://schemas.openxmlformats.org/officeDocument/2006/relationships/hyperlink" Target="http://hu.wikipedia.org/wiki/Fagyla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Marcip%C3%A1n" TargetMode="External"/><Relationship Id="rId5" Type="http://schemas.openxmlformats.org/officeDocument/2006/relationships/hyperlink" Target="http://hu.wikipedia.org/w/index.php?title=R%C3%A1g%C3%B3gumi&amp;action=edit&amp;redlink=1" TargetMode="External"/><Relationship Id="rId4" Type="http://schemas.openxmlformats.org/officeDocument/2006/relationships/hyperlink" Target="http://hu.wikipedia.org/wiki/%C3%89dess%C3%A9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Színezékek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Alcím 2"/>
          <p:cNvSpPr>
            <a:spLocks noGrp="1"/>
          </p:cNvSpPr>
          <p:nvPr>
            <p:ph type="subTitle" idx="4294967295"/>
          </p:nvPr>
        </p:nvSpPr>
        <p:spPr>
          <a:xfrm>
            <a:off x="0" y="2205038"/>
            <a:ext cx="6400800" cy="3816350"/>
          </a:xfrm>
        </p:spPr>
        <p:txBody>
          <a:bodyPr/>
          <a:lstStyle/>
          <a:p>
            <a:pPr algn="just" eaLnBrk="1" hangingPunct="1"/>
            <a:r>
              <a:rPr lang="hu-HU" sz="2000" dirty="0" smtClean="0"/>
              <a:t>Olyan festékanyagok, amelyek más anyagok felületén közvetlenül megtapadnak. Felosztásuk többféle szempontból történhet. Eredetük szerint lehetnek természetes alapú (indigó, alizarin stb.) és szintetikus színezékek. Ez utóbbiak mindig ún. </a:t>
            </a:r>
            <a:r>
              <a:rPr lang="hu-HU" sz="2000" dirty="0" err="1" smtClean="0"/>
              <a:t>kromofor</a:t>
            </a:r>
            <a:r>
              <a:rPr lang="hu-HU" sz="2000" dirty="0" smtClean="0"/>
              <a:t> (színhordó) atomcsoportot tartalmaznak, amely sokféle lehet, de általában telítetlen. A színezékek csoportosíthatók aszerint is, hogyan kell őket felvinni (pl. a direkt színezékek közvetlenül kapcsolódnak a szálhoz; a pácszínezékek fémkomplexen keresztül kapcsolódnak; a reaktív színezékek a szállal kémiai kötést létesítenek stb.). </a:t>
            </a:r>
          </a:p>
          <a:p>
            <a:pPr algn="just" eaLnBrk="1" hangingPunct="1"/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A színezékek csoportosítása szín szerint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625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hu-HU" dirty="0" smtClean="0"/>
              <a:t>Sárga</a:t>
            </a:r>
          </a:p>
          <a:p>
            <a:pPr eaLnBrk="1" hangingPunct="1"/>
            <a:r>
              <a:rPr lang="hu-HU" dirty="0" smtClean="0"/>
              <a:t>Narancssárga</a:t>
            </a:r>
          </a:p>
          <a:p>
            <a:pPr eaLnBrk="1" hangingPunct="1"/>
            <a:r>
              <a:rPr lang="hu-HU" dirty="0" smtClean="0"/>
              <a:t>Piros</a:t>
            </a:r>
          </a:p>
          <a:p>
            <a:pPr eaLnBrk="1" hangingPunct="1"/>
            <a:r>
              <a:rPr lang="hu-HU" dirty="0" smtClean="0"/>
              <a:t>Kék és lila</a:t>
            </a:r>
          </a:p>
          <a:p>
            <a:pPr eaLnBrk="1" hangingPunct="1"/>
            <a:r>
              <a:rPr lang="hu-HU" dirty="0" smtClean="0"/>
              <a:t>Zöld</a:t>
            </a:r>
          </a:p>
          <a:p>
            <a:pPr eaLnBrk="1" hangingPunct="1"/>
            <a:r>
              <a:rPr lang="hu-HU" dirty="0" smtClean="0"/>
              <a:t>Barna és fekete</a:t>
            </a:r>
          </a:p>
          <a:p>
            <a:pPr eaLnBrk="1" hangingPunct="1"/>
            <a:r>
              <a:rPr lang="hu-HU" dirty="0" smtClean="0"/>
              <a:t>Egyéb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Sárga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hu-HU" sz="2200" dirty="0" smtClean="0"/>
              <a:t>E-100 </a:t>
            </a:r>
            <a:r>
              <a:rPr lang="hu-HU" sz="2200" dirty="0" err="1" smtClean="0"/>
              <a:t>Kurkumin</a:t>
            </a:r>
            <a:r>
              <a:rPr lang="hu-HU" sz="2200" dirty="0" smtClean="0"/>
              <a:t> (fűszerként ismeretes)</a:t>
            </a:r>
          </a:p>
          <a:p>
            <a:pPr eaLnBrk="1" hangingPunct="1">
              <a:lnSpc>
                <a:spcPct val="150000"/>
              </a:lnSpc>
            </a:pPr>
            <a:r>
              <a:rPr lang="hu-HU" sz="2200" dirty="0" smtClean="0"/>
              <a:t>E-101 </a:t>
            </a:r>
            <a:r>
              <a:rPr lang="hu-HU" sz="2200" dirty="0" err="1" smtClean="0"/>
              <a:t>Riboflavin</a:t>
            </a:r>
            <a:r>
              <a:rPr lang="hu-HU" sz="2200" dirty="0" smtClean="0"/>
              <a:t> (B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 vitamin)</a:t>
            </a:r>
          </a:p>
          <a:p>
            <a:pPr eaLnBrk="1" hangingPunct="1">
              <a:lnSpc>
                <a:spcPct val="150000"/>
              </a:lnSpc>
            </a:pPr>
            <a:r>
              <a:rPr lang="hu-HU" sz="2200" dirty="0" smtClean="0"/>
              <a:t>E-102 </a:t>
            </a:r>
            <a:r>
              <a:rPr lang="hu-HU" sz="2200" dirty="0" err="1" smtClean="0"/>
              <a:t>Tartrazin</a:t>
            </a:r>
            <a:r>
              <a:rPr lang="hu-HU" sz="2200" dirty="0" smtClean="0"/>
              <a:t>, FD és C Red 2 (szintetikus színezék, </a:t>
            </a:r>
            <a:r>
              <a:rPr lang="hu-HU" sz="2200" b="1" dirty="0" smtClean="0">
                <a:solidFill>
                  <a:srgbClr val="C00000"/>
                </a:solidFill>
              </a:rPr>
              <a:t>allergén lehet, asztmát válthat ki</a:t>
            </a:r>
            <a:r>
              <a:rPr lang="hu-HU" sz="22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b="1" dirty="0" err="1" smtClean="0"/>
              <a:t>tartrazin</a:t>
            </a:r>
            <a:r>
              <a:rPr lang="hu-HU" sz="2000" dirty="0" smtClean="0"/>
              <a:t> </a:t>
            </a:r>
            <a:r>
              <a:rPr lang="hu-HU" sz="2000" b="1" dirty="0" smtClean="0"/>
              <a:t>(E102)</a:t>
            </a:r>
            <a:r>
              <a:rPr lang="hu-HU" sz="2000" dirty="0" smtClean="0"/>
              <a:t> szintetikus adalékanyag (</a:t>
            </a:r>
            <a:r>
              <a:rPr lang="hu-HU" sz="2000" dirty="0" err="1" smtClean="0"/>
              <a:t>azofesték</a:t>
            </a:r>
            <a:r>
              <a:rPr lang="hu-HU" sz="2000" dirty="0" smtClean="0"/>
              <a:t>), mely </a:t>
            </a:r>
            <a:r>
              <a:rPr lang="hu-HU" sz="2000" b="1" u="sng" dirty="0" smtClean="0">
                <a:solidFill>
                  <a:srgbClr val="0070C0"/>
                </a:solidFill>
              </a:rPr>
              <a:t>gyümölcsételek, pudingok, sütemények, élelmiszerporok, levesek, szószok, </a:t>
            </a:r>
            <a:r>
              <a:rPr lang="hu-HU" sz="2000" b="1" u="sng" dirty="0" smtClean="0">
                <a:solidFill>
                  <a:srgbClr val="0070C0"/>
                </a:solidFill>
                <a:hlinkClick r:id="rId2" tooltip="Fagylalt"/>
              </a:rPr>
              <a:t>fagylaltok</a:t>
            </a:r>
            <a:r>
              <a:rPr lang="hu-HU" sz="2000" b="1" u="sng" dirty="0" smtClean="0">
                <a:solidFill>
                  <a:srgbClr val="0070C0"/>
                </a:solidFill>
              </a:rPr>
              <a:t>, </a:t>
            </a:r>
            <a:r>
              <a:rPr lang="hu-HU" sz="2000" b="1" u="sng" dirty="0" smtClean="0">
                <a:solidFill>
                  <a:srgbClr val="0070C0"/>
                </a:solidFill>
                <a:hlinkClick r:id="rId3" tooltip="Jégkrém"/>
              </a:rPr>
              <a:t>jégkrémek</a:t>
            </a:r>
            <a:r>
              <a:rPr lang="hu-HU" sz="2000" b="1" u="sng" dirty="0" smtClean="0">
                <a:solidFill>
                  <a:srgbClr val="0070C0"/>
                </a:solidFill>
              </a:rPr>
              <a:t>, </a:t>
            </a:r>
            <a:r>
              <a:rPr lang="hu-HU" sz="2000" b="1" u="sng" dirty="0" smtClean="0">
                <a:solidFill>
                  <a:srgbClr val="0070C0"/>
                </a:solidFill>
                <a:hlinkClick r:id="rId4" tooltip="Édesség"/>
              </a:rPr>
              <a:t>édességek</a:t>
            </a:r>
            <a:r>
              <a:rPr lang="hu-HU" sz="2000" b="1" u="sng" dirty="0" smtClean="0">
                <a:solidFill>
                  <a:srgbClr val="0070C0"/>
                </a:solidFill>
              </a:rPr>
              <a:t>, </a:t>
            </a:r>
            <a:r>
              <a:rPr lang="hu-HU" sz="2000" b="1" u="sng" dirty="0" smtClean="0">
                <a:solidFill>
                  <a:srgbClr val="0070C0"/>
                </a:solidFill>
                <a:hlinkClick r:id="rId5" tooltip="Rágógumi (a lap nem létezik)"/>
              </a:rPr>
              <a:t>rágógumik</a:t>
            </a:r>
            <a:r>
              <a:rPr lang="hu-HU" sz="2000" b="1" u="sng" dirty="0" smtClean="0">
                <a:solidFill>
                  <a:srgbClr val="0070C0"/>
                </a:solidFill>
              </a:rPr>
              <a:t>, </a:t>
            </a:r>
            <a:r>
              <a:rPr lang="hu-HU" sz="2000" b="1" u="sng" dirty="0" smtClean="0">
                <a:solidFill>
                  <a:srgbClr val="0070C0"/>
                </a:solidFill>
                <a:hlinkClick r:id="rId6" tooltip="Marcipán"/>
              </a:rPr>
              <a:t>marcipánok</a:t>
            </a:r>
            <a:r>
              <a:rPr lang="hu-HU" sz="2000" b="1" u="sng" dirty="0" smtClean="0">
                <a:solidFill>
                  <a:srgbClr val="0070C0"/>
                </a:solidFill>
              </a:rPr>
              <a:t>, ételzselék </a:t>
            </a:r>
            <a:r>
              <a:rPr lang="hu-HU" sz="2000" dirty="0" smtClean="0"/>
              <a:t>színezésére használják. Szinte bármilyen ételben előfordulhat. Gyógyszerkapszulákban is megtalálható. A </a:t>
            </a:r>
            <a:r>
              <a:rPr lang="hu-HU" sz="2000" dirty="0" err="1" smtClean="0"/>
              <a:t>brillantkék</a:t>
            </a:r>
            <a:r>
              <a:rPr lang="hu-HU" sz="2000" dirty="0" smtClean="0"/>
              <a:t> </a:t>
            </a:r>
            <a:r>
              <a:rPr lang="hu-HU" sz="2000" dirty="0" err="1" smtClean="0"/>
              <a:t>fcf-fel</a:t>
            </a:r>
            <a:r>
              <a:rPr lang="hu-HU" sz="2000" dirty="0" smtClean="0"/>
              <a:t> (E133), és a </a:t>
            </a:r>
            <a:r>
              <a:rPr lang="hu-HU" sz="2000" dirty="0" err="1" smtClean="0"/>
              <a:t>greens</a:t>
            </a:r>
            <a:r>
              <a:rPr lang="hu-HU" sz="2000" dirty="0" smtClean="0"/>
              <a:t> s-sel (E142) keverve a zöldnek szinte minden árnyalata előállítható például a </a:t>
            </a:r>
            <a:r>
              <a:rPr lang="hu-HU" sz="2000" b="1" dirty="0" smtClean="0">
                <a:hlinkClick r:id="rId7" tooltip="Zöldborsó"/>
              </a:rPr>
              <a:t>zöldborsóból</a:t>
            </a:r>
            <a:r>
              <a:rPr lang="hu-HU" sz="2000" dirty="0" smtClean="0"/>
              <a:t> készült termékeknél.</a:t>
            </a:r>
          </a:p>
          <a:p>
            <a:pPr eaLnBrk="1" hangingPunct="1">
              <a:lnSpc>
                <a:spcPct val="80000"/>
              </a:lnSpc>
            </a:pPr>
            <a:endParaRPr lang="hu-H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457200" y="1116013"/>
            <a:ext cx="8229600" cy="46259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hu-HU" dirty="0" smtClean="0"/>
              <a:t>E-104 </a:t>
            </a:r>
            <a:r>
              <a:rPr lang="hu-HU" dirty="0" err="1" smtClean="0"/>
              <a:t>Kinolinságra</a:t>
            </a:r>
            <a:r>
              <a:rPr lang="hu-HU" dirty="0" smtClean="0"/>
              <a:t>,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Yellow</a:t>
            </a:r>
            <a:r>
              <a:rPr lang="hu-HU" dirty="0" smtClean="0"/>
              <a:t> 13 (szintetikus színezék, </a:t>
            </a:r>
            <a:r>
              <a:rPr lang="hu-HU" b="1" dirty="0" smtClean="0">
                <a:solidFill>
                  <a:srgbClr val="C00000"/>
                </a:solidFill>
              </a:rPr>
              <a:t>allergén lehet, egyes országokban tiltott</a:t>
            </a:r>
            <a:r>
              <a:rPr lang="hu-HU" dirty="0" smtClean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hu-HU" dirty="0" smtClean="0"/>
              <a:t>E-105 </a:t>
            </a:r>
            <a:r>
              <a:rPr lang="hu-HU" dirty="0" err="1" smtClean="0"/>
              <a:t>Acid</a:t>
            </a:r>
            <a:r>
              <a:rPr lang="hu-HU" dirty="0" smtClean="0"/>
              <a:t> </a:t>
            </a:r>
            <a:r>
              <a:rPr lang="hu-HU" dirty="0" err="1" smtClean="0"/>
              <a:t>Yellow</a:t>
            </a:r>
            <a:r>
              <a:rPr lang="hu-HU" dirty="0" smtClean="0"/>
              <a:t>, </a:t>
            </a:r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Yellow</a:t>
            </a:r>
            <a:r>
              <a:rPr lang="hu-HU" dirty="0" smtClean="0"/>
              <a:t>, </a:t>
            </a:r>
            <a:r>
              <a:rPr lang="hu-HU" dirty="0" err="1" smtClean="0"/>
              <a:t>Sunset</a:t>
            </a:r>
            <a:r>
              <a:rPr lang="hu-HU" dirty="0" smtClean="0"/>
              <a:t> </a:t>
            </a:r>
            <a:r>
              <a:rPr lang="hu-HU" dirty="0" err="1" smtClean="0"/>
              <a:t>Yellow</a:t>
            </a:r>
            <a:endParaRPr lang="hu-HU" dirty="0" smtClean="0"/>
          </a:p>
          <a:p>
            <a:pPr eaLnBrk="1" hangingPunct="1">
              <a:spcBef>
                <a:spcPts val="1200"/>
              </a:spcBef>
            </a:pPr>
            <a:r>
              <a:rPr lang="hu-HU" dirty="0" smtClean="0"/>
              <a:t>E-106 </a:t>
            </a:r>
            <a:r>
              <a:rPr lang="hu-HU" dirty="0" err="1" smtClean="0"/>
              <a:t>Riboflavin-</a:t>
            </a:r>
            <a:r>
              <a:rPr lang="hu-HU" dirty="0" smtClean="0"/>
              <a:t> 5' </a:t>
            </a:r>
            <a:r>
              <a:rPr lang="hu-HU" dirty="0" err="1" smtClean="0"/>
              <a:t>-nátrium-foszfát</a:t>
            </a:r>
            <a:r>
              <a:rPr lang="hu-HU" dirty="0" smtClean="0"/>
              <a:t> (az E-101 módosulata)       </a:t>
            </a:r>
          </a:p>
          <a:p>
            <a:pPr eaLnBrk="1" hangingPunct="1">
              <a:spcBef>
                <a:spcPts val="1200"/>
              </a:spcBef>
            </a:pPr>
            <a:r>
              <a:rPr lang="hu-HU" dirty="0" smtClean="0"/>
              <a:t>E-107 </a:t>
            </a:r>
            <a:r>
              <a:rPr lang="hu-HU" dirty="0" err="1" smtClean="0"/>
              <a:t>Yellow</a:t>
            </a:r>
            <a:r>
              <a:rPr lang="hu-HU" dirty="0" smtClean="0"/>
              <a:t> 2G (</a:t>
            </a:r>
            <a:r>
              <a:rPr lang="hu-HU" b="1" dirty="0" smtClean="0">
                <a:solidFill>
                  <a:srgbClr val="C00000"/>
                </a:solidFill>
              </a:rPr>
              <a:t>allergén, szintetikus, egyes országokban tiltott</a:t>
            </a:r>
            <a:r>
              <a:rPr lang="hu-HU" dirty="0" smtClean="0"/>
              <a:t>)</a:t>
            </a:r>
          </a:p>
          <a:p>
            <a:pPr>
              <a:spcBef>
                <a:spcPts val="1200"/>
              </a:spcBef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Narancssárga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625975"/>
          </a:xfrm>
        </p:spPr>
        <p:txBody>
          <a:bodyPr/>
          <a:lstStyle/>
          <a:p>
            <a:pPr eaLnBrk="1" hangingPunct="1"/>
            <a:r>
              <a:rPr lang="hu-HU" dirty="0" smtClean="0"/>
              <a:t>E-110 </a:t>
            </a:r>
            <a:r>
              <a:rPr lang="hu-HU" dirty="0" err="1" smtClean="0"/>
              <a:t>Alkanna</a:t>
            </a:r>
            <a:endParaRPr lang="hu-HU" dirty="0" smtClean="0"/>
          </a:p>
          <a:p>
            <a:pPr eaLnBrk="1" hangingPunct="1"/>
            <a:r>
              <a:rPr lang="hu-HU" dirty="0" smtClean="0"/>
              <a:t>E-110 Narancssárga S (</a:t>
            </a:r>
            <a:r>
              <a:rPr lang="hu-HU" b="1" dirty="0" smtClean="0">
                <a:solidFill>
                  <a:srgbClr val="C00000"/>
                </a:solidFill>
              </a:rPr>
              <a:t>allergén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E-110 Narancssárga FCF (</a:t>
            </a:r>
            <a:r>
              <a:rPr lang="hu-HU" b="1" dirty="0" smtClean="0">
                <a:solidFill>
                  <a:srgbClr val="C00000"/>
                </a:solidFill>
              </a:rPr>
              <a:t>allergén</a:t>
            </a:r>
            <a:r>
              <a:rPr lang="hu-HU" dirty="0" smtClean="0"/>
              <a:t>, szintetikus, jól bírja a hőkezelést)</a:t>
            </a:r>
          </a:p>
          <a:p>
            <a:pPr eaLnBrk="1" hangingPunct="1"/>
            <a:r>
              <a:rPr lang="hu-HU" dirty="0" smtClean="0"/>
              <a:t>E-111 </a:t>
            </a:r>
            <a:r>
              <a:rPr lang="hu-HU" dirty="0" err="1" smtClean="0"/>
              <a:t>Orange</a:t>
            </a:r>
            <a:r>
              <a:rPr lang="hu-HU" dirty="0" smtClean="0"/>
              <a:t> GGN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Piros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E-120 Kárminsav (vörös színezék, </a:t>
            </a:r>
            <a:r>
              <a:rPr lang="hu-HU" b="1" dirty="0">
                <a:solidFill>
                  <a:srgbClr val="C00000"/>
                </a:solidFill>
              </a:rPr>
              <a:t>ritkábban allergén</a:t>
            </a:r>
            <a:r>
              <a:rPr lang="hu-HU" dirty="0"/>
              <a:t>, </a:t>
            </a:r>
            <a:r>
              <a:rPr lang="hu-HU" dirty="0" err="1"/>
              <a:t>Dactylopius</a:t>
            </a:r>
            <a:r>
              <a:rPr lang="hu-HU" dirty="0"/>
              <a:t> </a:t>
            </a:r>
            <a:r>
              <a:rPr lang="hu-HU" dirty="0" err="1"/>
              <a:t>coccus</a:t>
            </a:r>
            <a:r>
              <a:rPr lang="hu-HU" dirty="0"/>
              <a:t> nevű rovarból állítják elő)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E-120 </a:t>
            </a:r>
            <a:r>
              <a:rPr lang="hu-HU" dirty="0" err="1"/>
              <a:t>Kosnil</a:t>
            </a:r>
            <a:endParaRPr lang="hu-HU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E-121 </a:t>
            </a:r>
            <a:r>
              <a:rPr lang="hu-HU" dirty="0" err="1"/>
              <a:t>Citrus</a:t>
            </a:r>
            <a:r>
              <a:rPr lang="hu-HU" dirty="0"/>
              <a:t> Red 2 (vörösesbarna színezék, </a:t>
            </a:r>
            <a:r>
              <a:rPr lang="hu-HU" b="1" dirty="0">
                <a:solidFill>
                  <a:srgbClr val="C00000"/>
                </a:solidFill>
              </a:rPr>
              <a:t>zuzmóból állítják elő, az EU-ban tiltott)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E-122 </a:t>
            </a:r>
            <a:r>
              <a:rPr lang="hu-HU" dirty="0" err="1"/>
              <a:t>Azorubin</a:t>
            </a:r>
            <a:endParaRPr lang="hu-HU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E-122 Karmazsin (szintetikus, jól bírja a hőkezelést, ri</a:t>
            </a:r>
            <a:r>
              <a:rPr lang="hu-HU" b="1" dirty="0">
                <a:solidFill>
                  <a:srgbClr val="C00000"/>
                </a:solidFill>
              </a:rPr>
              <a:t>tkábban allergén, egyes országokban tiltott</a:t>
            </a:r>
            <a:r>
              <a:rPr lang="hu-HU" dirty="0" smtClean="0"/>
              <a:t>)</a:t>
            </a:r>
            <a:endParaRPr lang="hu-HU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E-123 </a:t>
            </a:r>
            <a:r>
              <a:rPr lang="hu-HU" dirty="0" err="1" smtClean="0"/>
              <a:t>Amarant</a:t>
            </a:r>
            <a:r>
              <a:rPr lang="hu-HU" dirty="0" smtClean="0"/>
              <a:t> (szintetikus, </a:t>
            </a:r>
            <a:r>
              <a:rPr lang="hu-HU" b="1" dirty="0" smtClean="0">
                <a:solidFill>
                  <a:srgbClr val="C00000"/>
                </a:solidFill>
              </a:rPr>
              <a:t>csalánkiütést okozhat, allergén</a:t>
            </a:r>
            <a:r>
              <a:rPr lang="hu-HU" dirty="0" smtClean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E-123 </a:t>
            </a:r>
            <a:r>
              <a:rPr lang="hu-HU" dirty="0" err="1" smtClean="0"/>
              <a:t>Amaranth</a:t>
            </a:r>
            <a:r>
              <a:rPr lang="hu-HU" dirty="0" smtClean="0"/>
              <a:t>, FD and C Red 2 (</a:t>
            </a:r>
            <a:r>
              <a:rPr lang="hu-HU" b="1" dirty="0" smtClean="0">
                <a:solidFill>
                  <a:srgbClr val="C00000"/>
                </a:solidFill>
              </a:rPr>
              <a:t>allergén</a:t>
            </a:r>
            <a:r>
              <a:rPr lang="hu-HU" dirty="0" smtClean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E-124 </a:t>
            </a:r>
            <a:r>
              <a:rPr lang="hu-HU" dirty="0" err="1" smtClean="0"/>
              <a:t>Neukokcin</a:t>
            </a:r>
            <a:r>
              <a:rPr lang="hu-HU" dirty="0" smtClean="0"/>
              <a:t>, </a:t>
            </a:r>
            <a:r>
              <a:rPr lang="hu-HU" dirty="0" err="1" smtClean="0"/>
              <a:t>Brilliant</a:t>
            </a:r>
            <a:r>
              <a:rPr lang="hu-HU" dirty="0" smtClean="0"/>
              <a:t> </a:t>
            </a:r>
            <a:r>
              <a:rPr lang="hu-HU" dirty="0" err="1" smtClean="0"/>
              <a:t>Scarlat</a:t>
            </a:r>
            <a:r>
              <a:rPr lang="hu-HU" dirty="0" smtClean="0"/>
              <a:t> 4R, </a:t>
            </a:r>
            <a:r>
              <a:rPr lang="hu-HU" dirty="0" err="1" smtClean="0"/>
              <a:t>Kosnil-vörös</a:t>
            </a:r>
            <a:r>
              <a:rPr lang="hu-HU" dirty="0" smtClean="0"/>
              <a:t> A, </a:t>
            </a:r>
            <a:r>
              <a:rPr lang="hu-HU" dirty="0" err="1" smtClean="0"/>
              <a:t>Neukokcin</a:t>
            </a:r>
            <a:r>
              <a:rPr lang="hu-HU" dirty="0" smtClean="0"/>
              <a:t>, </a:t>
            </a:r>
            <a:r>
              <a:rPr lang="hu-HU" dirty="0" err="1" smtClean="0"/>
              <a:t>Ponszó</a:t>
            </a:r>
            <a:r>
              <a:rPr lang="hu-HU" dirty="0" smtClean="0"/>
              <a:t> 4R/4F (szintetikus, jól bírja a hőkezelést, </a:t>
            </a:r>
            <a:r>
              <a:rPr lang="hu-HU" b="1" dirty="0" smtClean="0">
                <a:solidFill>
                  <a:srgbClr val="C00000"/>
                </a:solidFill>
              </a:rPr>
              <a:t>allergiás reakciót válthat ki, főként az aszpirinre érzékenyeknél</a:t>
            </a:r>
            <a:r>
              <a:rPr lang="hu-HU" dirty="0" smtClean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E-125 </a:t>
            </a:r>
            <a:r>
              <a:rPr lang="hu-HU" dirty="0" err="1" smtClean="0"/>
              <a:t>Ponszó</a:t>
            </a:r>
            <a:r>
              <a:rPr lang="hu-HU" dirty="0" smtClean="0"/>
              <a:t> SX, FC and C Red No.4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E-126 </a:t>
            </a:r>
            <a:r>
              <a:rPr lang="hu-HU" dirty="0" err="1" smtClean="0"/>
              <a:t>Ponszó</a:t>
            </a:r>
            <a:r>
              <a:rPr lang="hu-HU" dirty="0" smtClean="0"/>
              <a:t> 6R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6259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E-127 </a:t>
            </a:r>
            <a:r>
              <a:rPr lang="hu-HU" dirty="0" err="1" smtClean="0"/>
              <a:t>Eritrozin</a:t>
            </a:r>
            <a:r>
              <a:rPr lang="hu-HU" dirty="0" smtClean="0"/>
              <a:t> (</a:t>
            </a:r>
            <a:r>
              <a:rPr lang="hu-HU" b="1" dirty="0" smtClean="0">
                <a:solidFill>
                  <a:srgbClr val="C00000"/>
                </a:solidFill>
              </a:rPr>
              <a:t>magas hő hatására jódtartalmú melléktermékei lesznek, megzavarja az idegrendszert, allergén</a:t>
            </a:r>
            <a:r>
              <a:rPr lang="hu-HU" dirty="0" smtClean="0"/>
              <a:t>)  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E-127 </a:t>
            </a:r>
            <a:r>
              <a:rPr lang="hu-HU" dirty="0" err="1" smtClean="0"/>
              <a:t>Eritrozin</a:t>
            </a:r>
            <a:r>
              <a:rPr lang="hu-HU" dirty="0" smtClean="0"/>
              <a:t>, FD and C Red 3 (</a:t>
            </a:r>
            <a:r>
              <a:rPr lang="hu-HU" b="1" dirty="0" smtClean="0">
                <a:solidFill>
                  <a:srgbClr val="C00000"/>
                </a:solidFill>
              </a:rPr>
              <a:t>magas hő hatására jódtartalmú melléktermékei lesznek, allergén</a:t>
            </a:r>
            <a:r>
              <a:rPr lang="hu-HU" dirty="0" smtClean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E-128 Vörös 2G (szintetikus, </a:t>
            </a:r>
            <a:r>
              <a:rPr lang="hu-HU" b="1" dirty="0" smtClean="0">
                <a:solidFill>
                  <a:srgbClr val="C00000"/>
                </a:solidFill>
              </a:rPr>
              <a:t>megzavarhatja a hemoglobin működését, Európa nagy részén tiltott</a:t>
            </a:r>
            <a:r>
              <a:rPr lang="hu-HU" dirty="0" smtClean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/>
              <a:t>E-129 </a:t>
            </a:r>
            <a:r>
              <a:rPr lang="hu-HU" dirty="0" err="1" smtClean="0"/>
              <a:t>Allúrvörös</a:t>
            </a:r>
            <a:r>
              <a:rPr lang="hu-HU" dirty="0" smtClean="0"/>
              <a:t> AC (szintetikus, </a:t>
            </a:r>
            <a:r>
              <a:rPr lang="hu-HU" b="1" dirty="0" smtClean="0">
                <a:solidFill>
                  <a:srgbClr val="C00000"/>
                </a:solidFill>
              </a:rPr>
              <a:t>allergén, az E-123 helyettesítője lehet, hiperaktívvá tesz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Kék és lila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hu-HU" dirty="0"/>
              <a:t>E-130 </a:t>
            </a:r>
            <a:r>
              <a:rPr lang="hu-HU" dirty="0" err="1"/>
              <a:t>Indantrénkék</a:t>
            </a:r>
            <a:r>
              <a:rPr lang="hu-HU" dirty="0"/>
              <a:t>, </a:t>
            </a:r>
            <a:r>
              <a:rPr lang="hu-HU" dirty="0" err="1"/>
              <a:t>Vat</a:t>
            </a:r>
            <a:r>
              <a:rPr lang="hu-HU" dirty="0"/>
              <a:t> </a:t>
            </a:r>
            <a:r>
              <a:rPr lang="hu-HU" dirty="0" err="1"/>
              <a:t>Blue</a:t>
            </a:r>
            <a:r>
              <a:rPr lang="hu-HU" dirty="0"/>
              <a:t> 4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hu-HU" dirty="0"/>
              <a:t>E-131 </a:t>
            </a:r>
            <a:r>
              <a:rPr lang="hu-HU" dirty="0" err="1"/>
              <a:t>Patentkék</a:t>
            </a:r>
            <a:r>
              <a:rPr lang="hu-HU" dirty="0"/>
              <a:t> V (szintetikus, </a:t>
            </a:r>
            <a:r>
              <a:rPr lang="hu-HU" b="1" dirty="0">
                <a:solidFill>
                  <a:srgbClr val="C00000"/>
                </a:solidFill>
              </a:rPr>
              <a:t>allergén</a:t>
            </a:r>
            <a:r>
              <a:rPr lang="hu-HU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hu-HU" dirty="0"/>
              <a:t>E-132 </a:t>
            </a:r>
            <a:r>
              <a:rPr lang="hu-HU" dirty="0" err="1"/>
              <a:t>Indigotin</a:t>
            </a:r>
            <a:r>
              <a:rPr lang="hu-HU" dirty="0"/>
              <a:t>, FD and C </a:t>
            </a:r>
            <a:r>
              <a:rPr lang="hu-HU" dirty="0" err="1"/>
              <a:t>Blue</a:t>
            </a:r>
            <a:r>
              <a:rPr lang="hu-HU" dirty="0"/>
              <a:t> </a:t>
            </a:r>
            <a:r>
              <a:rPr lang="hu-HU" dirty="0" smtClean="0"/>
              <a:t>2 (</a:t>
            </a:r>
            <a:r>
              <a:rPr lang="hu-HU" dirty="0"/>
              <a:t>szintetikus, </a:t>
            </a:r>
            <a:r>
              <a:rPr lang="hu-HU" b="1" dirty="0">
                <a:solidFill>
                  <a:srgbClr val="C00000"/>
                </a:solidFill>
              </a:rPr>
              <a:t>csalánkiütést okozhat</a:t>
            </a:r>
            <a:r>
              <a:rPr lang="hu-HU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E-133 Brillantkék FCF (</a:t>
            </a:r>
            <a:r>
              <a:rPr lang="hu-HU" b="1" dirty="0">
                <a:solidFill>
                  <a:srgbClr val="C00000"/>
                </a:solidFill>
              </a:rPr>
              <a:t>több országban tiltott</a:t>
            </a:r>
            <a:r>
              <a:rPr lang="hu-HU" dirty="0" smtClean="0"/>
              <a:t>)</a:t>
            </a:r>
          </a:p>
          <a:p>
            <a:pPr marL="731520" lvl="1" indent="-274320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/>
              <a:buChar char=""/>
              <a:defRPr/>
            </a:pPr>
            <a:r>
              <a:rPr lang="hu-HU" dirty="0" smtClean="0"/>
              <a:t>A </a:t>
            </a:r>
            <a:r>
              <a:rPr lang="hu-HU" b="1" dirty="0" smtClean="0"/>
              <a:t>brillantkék </a:t>
            </a:r>
            <a:r>
              <a:rPr lang="hu-HU" b="1" dirty="0" err="1" smtClean="0"/>
              <a:t>fcf</a:t>
            </a:r>
            <a:r>
              <a:rPr lang="hu-HU" dirty="0" err="1" smtClean="0"/>
              <a:t>et</a:t>
            </a:r>
            <a:r>
              <a:rPr lang="hu-HU" dirty="0" smtClean="0"/>
              <a:t> a </a:t>
            </a:r>
            <a:r>
              <a:rPr lang="hu-HU" b="1" dirty="0" smtClean="0"/>
              <a:t>kőszénkátrányból</a:t>
            </a:r>
            <a:r>
              <a:rPr lang="hu-HU" dirty="0" smtClean="0"/>
              <a:t> szintetikus úton állítják elő. Felhasználásakor általában a </a:t>
            </a:r>
            <a:r>
              <a:rPr lang="hu-HU" b="1" dirty="0" smtClean="0"/>
              <a:t>tartrazinnal (E102) keverve </a:t>
            </a:r>
            <a:r>
              <a:rPr lang="hu-HU" dirty="0" smtClean="0"/>
              <a:t>adják az ételekhez, ezúton lehetőség van különböző árnyalatú 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zöld színeket </a:t>
            </a:r>
            <a:r>
              <a:rPr lang="hu-HU" dirty="0" smtClean="0"/>
              <a:t>elérni. Megtalálható </a:t>
            </a:r>
            <a:r>
              <a:rPr lang="hu-HU" dirty="0" smtClean="0">
                <a:solidFill>
                  <a:srgbClr val="191482"/>
                </a:solidFill>
              </a:rPr>
              <a:t>jégkrémekben, fagylaltokban, konzerv borsóban, tejtermékekben, édességekben és italokban</a:t>
            </a:r>
            <a:r>
              <a:rPr lang="hu-HU" dirty="0" smtClean="0"/>
              <a:t>, ezeken kívül a </a:t>
            </a:r>
            <a:r>
              <a:rPr lang="hu-HU" dirty="0" err="1" smtClean="0">
                <a:solidFill>
                  <a:srgbClr val="161086"/>
                </a:solidFill>
              </a:rPr>
              <a:t>tisztálkodószerekben</a:t>
            </a:r>
            <a:r>
              <a:rPr lang="hu-HU" dirty="0" smtClean="0">
                <a:solidFill>
                  <a:srgbClr val="161086"/>
                </a:solidFill>
              </a:rPr>
              <a:t>, mint a sampon és más higiénés </a:t>
            </a:r>
            <a:r>
              <a:rPr lang="hu-HU" dirty="0" err="1" smtClean="0">
                <a:solidFill>
                  <a:srgbClr val="161086"/>
                </a:solidFill>
              </a:rPr>
              <a:t>lemosóoldatokban</a:t>
            </a:r>
            <a:r>
              <a:rPr lang="hu-HU" dirty="0" smtClean="0"/>
              <a:t>.</a:t>
            </a:r>
            <a:endParaRPr lang="hu-HU" dirty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E-137 Indigó kármin (szintetikus, </a:t>
            </a:r>
            <a:r>
              <a:rPr lang="hu-HU" b="1" dirty="0">
                <a:solidFill>
                  <a:srgbClr val="C00000"/>
                </a:solidFill>
              </a:rPr>
              <a:t>csalánkiütést okozhat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Zöld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E-141 Klorofill (növényi eredetű)</a:t>
            </a:r>
          </a:p>
          <a:p>
            <a:pPr eaLnBrk="1" hangingPunct="1"/>
            <a:r>
              <a:rPr lang="hu-HU" smtClean="0"/>
              <a:t>E-141 Klorofill rézkomplexei (növényi eredetű)</a:t>
            </a:r>
          </a:p>
          <a:p>
            <a:pPr eaLnBrk="1" hangingPunct="1"/>
            <a:r>
              <a:rPr lang="hu-HU" smtClean="0"/>
              <a:t>E-141 Klorofillin rézkomplexei (növényi eredetű)</a:t>
            </a:r>
          </a:p>
          <a:p>
            <a:pPr eaLnBrk="1" hangingPunct="1"/>
            <a:r>
              <a:rPr lang="hu-HU" smtClean="0"/>
              <a:t>E-142 Zöld S, Acig Green 50 (szintetikus, </a:t>
            </a:r>
            <a:r>
              <a:rPr lang="hu-HU" b="1" smtClean="0">
                <a:solidFill>
                  <a:srgbClr val="C00000"/>
                </a:solidFill>
              </a:rPr>
              <a:t>egyes országokban tiltott</a:t>
            </a:r>
            <a:r>
              <a:rPr lang="hu-HU" smtClean="0"/>
              <a:t>)</a:t>
            </a:r>
          </a:p>
          <a:p>
            <a:pPr eaLnBrk="1" hangingPunct="1"/>
            <a:r>
              <a:rPr lang="hu-HU" smtClean="0"/>
              <a:t>E-143 Brillantzöld, Fast Green FCF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Barna és fekete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E-150 Karamell (cukrok hevítésével állítják elő)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E-151 </a:t>
            </a:r>
            <a:r>
              <a:rPr lang="hu-HU" dirty="0" err="1"/>
              <a:t>Brillantfekete</a:t>
            </a:r>
            <a:r>
              <a:rPr lang="hu-HU" dirty="0"/>
              <a:t> BN (szintetikus, </a:t>
            </a:r>
            <a:r>
              <a:rPr lang="hu-HU" b="1" dirty="0">
                <a:solidFill>
                  <a:srgbClr val="C00000"/>
                </a:solidFill>
              </a:rPr>
              <a:t>allergén</a:t>
            </a:r>
            <a:r>
              <a:rPr lang="hu-HU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E-152 Karbon </a:t>
            </a:r>
            <a:r>
              <a:rPr lang="hu-HU" dirty="0" err="1"/>
              <a:t>black</a:t>
            </a:r>
            <a:r>
              <a:rPr lang="hu-HU" dirty="0"/>
              <a:t> (szintetikus)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E-153 Növényi szén (</a:t>
            </a:r>
            <a:r>
              <a:rPr lang="hu-HU" b="1" dirty="0">
                <a:solidFill>
                  <a:srgbClr val="C00000"/>
                </a:solidFill>
              </a:rPr>
              <a:t>esetlegesen rákkeltő lehet</a:t>
            </a:r>
            <a:r>
              <a:rPr lang="hu-HU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E-154 Barna FK (öt szintetikus anyag keveréke, </a:t>
            </a:r>
            <a:r>
              <a:rPr lang="hu-HU" b="1" dirty="0">
                <a:solidFill>
                  <a:srgbClr val="C00000"/>
                </a:solidFill>
              </a:rPr>
              <a:t>több országban tiltott</a:t>
            </a:r>
            <a:r>
              <a:rPr lang="hu-HU" dirty="0"/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/>
              <a:t>E-155 Barna HTK (szintetikus, </a:t>
            </a:r>
            <a:r>
              <a:rPr lang="hu-HU" b="1" dirty="0">
                <a:solidFill>
                  <a:srgbClr val="C00000"/>
                </a:solidFill>
              </a:rPr>
              <a:t>allergén, több országban tiltott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Természetes színezékek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700" b="1" smtClean="0"/>
              <a:t>Ezeket elsősorban növényekből vonják ki</a:t>
            </a:r>
            <a:r>
              <a:rPr lang="hu-HU" sz="2700" smtClean="0"/>
              <a:t> és az eredeti növény színét átalakítás nélkül használják fel. </a:t>
            </a:r>
            <a:r>
              <a:rPr lang="hu-HU" sz="2700" b="1" smtClean="0"/>
              <a:t>Nagyon érzékenyek a környezeti tényezőkre</a:t>
            </a:r>
            <a:r>
              <a:rPr lang="hu-HU" sz="2700" smtClean="0"/>
              <a:t> és a feldolgozás, tárolás során </a:t>
            </a:r>
            <a:r>
              <a:rPr lang="hu-HU" sz="2700" b="1" smtClean="0"/>
              <a:t>könnyen károsodnak, ezért általában sokba kerülnek</a:t>
            </a:r>
            <a:r>
              <a:rPr lang="hu-HU" sz="2700" smtClean="0"/>
              <a:t>. Az egészségre </a:t>
            </a:r>
            <a:r>
              <a:rPr lang="hu-HU" sz="2700" b="1" smtClean="0"/>
              <a:t>elvileg nem ártalmasak</a:t>
            </a:r>
            <a:r>
              <a:rPr lang="hu-HU" sz="2700" smtClean="0"/>
              <a:t>, sőt többnek pozitív - például trombózisgátló, daganatmegelőző - hatása is van: ide tartozik a kurkumin, a riboflavin, a karotinok és származékaik, valamint a betanin és az antociánok. </a:t>
            </a:r>
            <a:br>
              <a:rPr lang="hu-HU" sz="2700" smtClean="0"/>
            </a:br>
            <a:r>
              <a:rPr lang="hu-HU" sz="2700" smtClean="0"/>
              <a:t/>
            </a:r>
            <a:br>
              <a:rPr lang="hu-HU" sz="2700" smtClean="0"/>
            </a:br>
            <a:endParaRPr lang="hu-H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Egyéb színezéktípusok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700" smtClean="0"/>
              <a:t>E-160 (növényi eredetű)</a:t>
            </a:r>
          </a:p>
          <a:p>
            <a:pPr eaLnBrk="1" hangingPunct="1"/>
            <a:r>
              <a:rPr lang="hu-HU" sz="2700" smtClean="0"/>
              <a:t>E-161 Xantofill (növényi eredetű)</a:t>
            </a:r>
          </a:p>
          <a:p>
            <a:pPr eaLnBrk="1" hangingPunct="1"/>
            <a:r>
              <a:rPr lang="hu-HU" sz="2700" smtClean="0"/>
              <a:t>E-162 Céklavörös (</a:t>
            </a:r>
            <a:r>
              <a:rPr lang="hu-HU" sz="2700" b="1" smtClean="0">
                <a:solidFill>
                  <a:srgbClr val="C00000"/>
                </a:solidFill>
              </a:rPr>
              <a:t>nitrát tartalma miatt veszélyes lehet a csecsemőkre</a:t>
            </a:r>
            <a:r>
              <a:rPr lang="hu-HU" sz="2700" smtClean="0"/>
              <a:t>)</a:t>
            </a:r>
          </a:p>
          <a:p>
            <a:pPr eaLnBrk="1" hangingPunct="1"/>
            <a:r>
              <a:rPr lang="hu-HU" sz="2700" smtClean="0"/>
              <a:t>E-162 Betanin (</a:t>
            </a:r>
            <a:r>
              <a:rPr lang="hu-HU" sz="2700" b="1" smtClean="0">
                <a:solidFill>
                  <a:srgbClr val="C00000"/>
                </a:solidFill>
              </a:rPr>
              <a:t>nitrát tartalma miatt veszélyes lehet a csecsemőkre</a:t>
            </a:r>
            <a:r>
              <a:rPr lang="hu-HU" sz="2700" smtClean="0"/>
              <a:t>)</a:t>
            </a:r>
          </a:p>
          <a:p>
            <a:pPr eaLnBrk="1" hangingPunct="1"/>
            <a:r>
              <a:rPr lang="hu-HU" sz="2700" smtClean="0"/>
              <a:t>E-163 Antociánok (növényi eredetű)</a:t>
            </a:r>
          </a:p>
          <a:p>
            <a:pPr eaLnBrk="1" hangingPunct="1"/>
            <a:r>
              <a:rPr lang="hu-HU" sz="2700" smtClean="0"/>
              <a:t>E-163 Szőlőhéj-kivonat (növényi eredetű)</a:t>
            </a:r>
          </a:p>
          <a:p>
            <a:pPr eaLnBrk="1" hangingPunct="1"/>
            <a:r>
              <a:rPr lang="hu-HU" sz="2700" smtClean="0"/>
              <a:t>E-164 Krocin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artalom helye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eaLnBrk="1" hangingPunct="1"/>
            <a:r>
              <a:rPr lang="hu-HU" sz="2700" dirty="0" smtClean="0"/>
              <a:t>E-170 Kalcium-karbonát (mész)</a:t>
            </a:r>
          </a:p>
          <a:p>
            <a:pPr eaLnBrk="1" hangingPunct="1"/>
            <a:r>
              <a:rPr lang="hu-HU" sz="2700" dirty="0" smtClean="0"/>
              <a:t>E-170 </a:t>
            </a:r>
            <a:r>
              <a:rPr lang="hu-HU" sz="2700" dirty="0" err="1" smtClean="0"/>
              <a:t>Kalcium-hidrogén-karbonát</a:t>
            </a:r>
            <a:endParaRPr lang="hu-HU" sz="2700" dirty="0" smtClean="0"/>
          </a:p>
          <a:p>
            <a:pPr eaLnBrk="1" hangingPunct="1"/>
            <a:r>
              <a:rPr lang="hu-HU" sz="2700" dirty="0" smtClean="0"/>
              <a:t>E-171 Titán-dioxid (</a:t>
            </a:r>
            <a:r>
              <a:rPr lang="hu-HU" sz="2700" b="1" dirty="0" smtClean="0">
                <a:solidFill>
                  <a:srgbClr val="C00000"/>
                </a:solidFill>
              </a:rPr>
              <a:t>a szervezetben nem szívódik fel, károsítja az idegrendszert</a:t>
            </a:r>
            <a:r>
              <a:rPr lang="hu-HU" sz="2700" dirty="0" smtClean="0"/>
              <a:t>)</a:t>
            </a:r>
          </a:p>
          <a:p>
            <a:pPr eaLnBrk="1" hangingPunct="1"/>
            <a:r>
              <a:rPr lang="hu-HU" sz="2700" dirty="0" smtClean="0"/>
              <a:t>E-172 Vasoxidok és hidroxidok (rozsda)</a:t>
            </a:r>
          </a:p>
          <a:p>
            <a:pPr eaLnBrk="1" hangingPunct="1"/>
            <a:r>
              <a:rPr lang="hu-HU" sz="2700" dirty="0" smtClean="0"/>
              <a:t>E-173 Alumínium (</a:t>
            </a:r>
            <a:r>
              <a:rPr lang="hu-HU" sz="2700" b="1" dirty="0" smtClean="0">
                <a:solidFill>
                  <a:srgbClr val="C00000"/>
                </a:solidFill>
              </a:rPr>
              <a:t>nagy mennyiségben idegrendszeri zavarokat okoz</a:t>
            </a:r>
            <a:r>
              <a:rPr lang="hu-HU" sz="2700" dirty="0" smtClean="0"/>
              <a:t>)</a:t>
            </a:r>
          </a:p>
          <a:p>
            <a:pPr eaLnBrk="1" hangingPunct="1"/>
            <a:r>
              <a:rPr lang="hu-HU" sz="2700" dirty="0" smtClean="0"/>
              <a:t>E-174 Ezüst (</a:t>
            </a:r>
            <a:r>
              <a:rPr lang="hu-HU" sz="2700" b="1" dirty="0" smtClean="0">
                <a:solidFill>
                  <a:srgbClr val="C00000"/>
                </a:solidFill>
              </a:rPr>
              <a:t>károsítja az idegrendszert</a:t>
            </a:r>
            <a:r>
              <a:rPr lang="hu-HU" sz="2700" dirty="0" smtClean="0"/>
              <a:t>)</a:t>
            </a:r>
          </a:p>
          <a:p>
            <a:pPr eaLnBrk="1" hangingPunct="1"/>
            <a:r>
              <a:rPr lang="hu-HU" sz="2700" dirty="0" smtClean="0"/>
              <a:t>E-175 Arany</a:t>
            </a:r>
          </a:p>
          <a:p>
            <a:pPr eaLnBrk="1" hangingPunct="1"/>
            <a:r>
              <a:rPr lang="hu-HU" sz="2700" dirty="0" smtClean="0"/>
              <a:t>E-180 </a:t>
            </a:r>
            <a:r>
              <a:rPr lang="hu-HU" sz="2700" dirty="0" err="1" smtClean="0"/>
              <a:t>Litolrubin</a:t>
            </a:r>
            <a:r>
              <a:rPr lang="hu-HU" sz="2700" dirty="0" smtClean="0"/>
              <a:t> BK (szintetikus, </a:t>
            </a:r>
            <a:r>
              <a:rPr lang="hu-HU" sz="2700" b="1" dirty="0" smtClean="0">
                <a:solidFill>
                  <a:srgbClr val="C00000"/>
                </a:solidFill>
              </a:rPr>
              <a:t>károsítja az idegrendszert</a:t>
            </a:r>
            <a:r>
              <a:rPr lang="hu-HU" sz="2700" dirty="0" smtClean="0"/>
              <a:t>)</a:t>
            </a:r>
          </a:p>
          <a:p>
            <a:pPr eaLnBrk="1" hangingPunct="1"/>
            <a:r>
              <a:rPr lang="hu-HU" sz="2700" dirty="0" smtClean="0"/>
              <a:t>E-181 Tanninok (természetes színezékek)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977" y="297115"/>
            <a:ext cx="7213620" cy="10965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Kozmetikumokban használt színezékek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774825"/>
            <a:ext cx="8229600" cy="2236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smtClean="0"/>
              <a:t>Nem közismert, viszont tudományos tény, hogy a </a:t>
            </a:r>
            <a:r>
              <a:rPr lang="hu-HU" sz="1600" b="1" smtClean="0"/>
              <a:t>bõrön át kétszer olyan könnyen szívódnak fel a veszélyes anyagok, mint a tápcsatornán keresztül</a:t>
            </a:r>
            <a:r>
              <a:rPr lang="hu-HU" sz="1600" smtClean="0"/>
              <a:t>. Van egy olyan mondás, hogy </a:t>
            </a:r>
            <a:br>
              <a:rPr lang="hu-HU" sz="1600" smtClean="0"/>
            </a:br>
            <a:r>
              <a:rPr lang="hu-HU" sz="1600" smtClean="0"/>
              <a:t/>
            </a:r>
            <a:br>
              <a:rPr lang="hu-HU" sz="1600" smtClean="0"/>
            </a:br>
            <a:r>
              <a:rPr lang="hu-HU" sz="1600" i="1" smtClean="0"/>
              <a:t>"</a:t>
            </a:r>
            <a:r>
              <a:rPr lang="hu-HU" sz="1600" b="1" i="1" smtClean="0"/>
              <a:t>biztonságosabb lenne a kozmetikumainkat megenni, mintsem magunkra kenni</a:t>
            </a:r>
            <a:r>
              <a:rPr lang="hu-HU" sz="1600" i="1" smtClean="0"/>
              <a:t>"</a:t>
            </a:r>
            <a:r>
              <a:rPr lang="hu-HU" sz="1600" smtClean="0"/>
              <a:t> </a:t>
            </a:r>
            <a:br>
              <a:rPr lang="hu-HU" sz="1600" smtClean="0"/>
            </a:br>
            <a:r>
              <a:rPr lang="hu-HU" sz="1600" smtClean="0"/>
              <a:t/>
            </a:r>
            <a:br>
              <a:rPr lang="hu-HU" sz="1600" smtClean="0"/>
            </a:br>
            <a:r>
              <a:rPr lang="hu-HU" sz="1600" b="1" smtClean="0"/>
              <a:t>Az elfogyasztott táplálék egy része a kiválasztódás során kiürül a szervezetbõl</a:t>
            </a:r>
            <a:r>
              <a:rPr lang="hu-HU" sz="1600" smtClean="0"/>
              <a:t>. </a:t>
            </a:r>
            <a:br>
              <a:rPr lang="hu-HU" sz="1600" smtClean="0"/>
            </a:br>
            <a:r>
              <a:rPr lang="hu-HU" sz="1600" smtClean="0"/>
              <a:t>Ezzel szemben nagyon sok anyag, amit a krémekkel és a különbözõ kozmetikai anyagokkal viszünk fel a </a:t>
            </a:r>
            <a:r>
              <a:rPr lang="hu-HU" sz="1600" b="1" smtClean="0"/>
              <a:t>bõrünk</a:t>
            </a:r>
            <a:r>
              <a:rPr lang="hu-HU" sz="1600" smtClean="0"/>
              <a:t>re, a káros anyagokat olyan molekulaszerkezetben tartalmazza, hogy </a:t>
            </a:r>
            <a:r>
              <a:rPr lang="hu-HU" sz="1600" b="1" smtClean="0"/>
              <a:t>közvetlenül a véráramba tudnak jutni</a:t>
            </a:r>
            <a:r>
              <a:rPr lang="hu-HU" sz="1600" smtClean="0"/>
              <a:t> (megdöbbentõ, de nagyon sok kutatás bizonyította ezt a tényt és mégsem történt semmi). Ráadásul ilyen szempontból a bõrnyálkahártya a legaktívabb, hisz itt turbó gyorsasággal szívódik fel minden (lásd a nyelv alá való szívgyógyszerek, lázcsillapítók, görcsoldó kúpok stb.). </a:t>
            </a:r>
            <a:br>
              <a:rPr lang="hu-HU" sz="1600" smtClean="0"/>
            </a:br>
            <a:endParaRPr lang="hu-HU" sz="1600" smtClean="0"/>
          </a:p>
        </p:txBody>
      </p:sp>
      <p:pic>
        <p:nvPicPr>
          <p:cNvPr id="33795" name="Content Placeholder 9" descr="smink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581525"/>
            <a:ext cx="3095625" cy="2276475"/>
          </a:xfrm>
        </p:spPr>
      </p:pic>
      <p:pic>
        <p:nvPicPr>
          <p:cNvPr id="11" name="Picture 10" descr="make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10108" y="4383292"/>
            <a:ext cx="1977008" cy="29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140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sz="2800" dirty="0" err="1" smtClean="0"/>
              <a:t>Aluminum</a:t>
            </a:r>
            <a:r>
              <a:rPr lang="hu-HU" sz="2800" dirty="0" smtClean="0"/>
              <a:t> </a:t>
            </a:r>
            <a:r>
              <a:rPr lang="hu-HU" sz="2800" dirty="0" err="1" smtClean="0"/>
              <a:t>Powder</a:t>
            </a:r>
            <a:r>
              <a:rPr lang="hu-HU" sz="2800" dirty="0" smtClean="0"/>
              <a:t> / CI 77000 </a:t>
            </a:r>
          </a:p>
          <a:p>
            <a:pPr eaLnBrk="1" hangingPunct="1">
              <a:buNone/>
            </a:pPr>
            <a:r>
              <a:rPr lang="hu-HU" sz="2800" dirty="0" smtClean="0"/>
              <a:t>	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Szürkés</a:t>
            </a:r>
            <a:r>
              <a:rPr lang="hu-HU" sz="2800" dirty="0" smtClean="0"/>
              <a:t> színű, alumíniumból készült por, melyet színezékként használnak a kozmetikumokban</a:t>
            </a:r>
          </a:p>
          <a:p>
            <a:pPr eaLnBrk="1" hangingPunct="1">
              <a:lnSpc>
                <a:spcPct val="150000"/>
              </a:lnSpc>
            </a:pPr>
            <a:r>
              <a:rPr lang="hu-HU" sz="2800" dirty="0" err="1" smtClean="0"/>
              <a:t>Chromium</a:t>
            </a:r>
            <a:r>
              <a:rPr lang="hu-HU" sz="2800" dirty="0" smtClean="0"/>
              <a:t> </a:t>
            </a:r>
            <a:r>
              <a:rPr lang="hu-HU" sz="2800" dirty="0" err="1" smtClean="0"/>
              <a:t>Hydroxide</a:t>
            </a:r>
            <a:r>
              <a:rPr lang="hu-HU" sz="2800" dirty="0" smtClean="0"/>
              <a:t> </a:t>
            </a:r>
            <a:r>
              <a:rPr lang="hu-HU" sz="2800" dirty="0" err="1" smtClean="0"/>
              <a:t>Green</a:t>
            </a:r>
            <a:r>
              <a:rPr lang="hu-HU" sz="2800" dirty="0" smtClean="0"/>
              <a:t> / CI 77289</a:t>
            </a:r>
          </a:p>
          <a:p>
            <a:pPr eaLnBrk="1" hangingPunct="1">
              <a:buNone/>
            </a:pPr>
            <a:r>
              <a:rPr lang="hu-HU" sz="2800" dirty="0" smtClean="0"/>
              <a:t>	 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Zöld</a:t>
            </a:r>
            <a:r>
              <a:rPr lang="hu-HU" sz="2800" dirty="0" smtClean="0"/>
              <a:t> színezék, mellyel leggyakrabban sminkekben és hajfestékekben találkozhatunk</a:t>
            </a:r>
          </a:p>
          <a:p>
            <a:pPr eaLnBrk="1" hangingPunct="1">
              <a:lnSpc>
                <a:spcPct val="150000"/>
              </a:lnSpc>
            </a:pPr>
            <a:r>
              <a:rPr lang="hu-HU" sz="2800" dirty="0" err="1" smtClean="0"/>
              <a:t>Chromium</a:t>
            </a:r>
            <a:r>
              <a:rPr lang="hu-HU" sz="2800" dirty="0" smtClean="0"/>
              <a:t> </a:t>
            </a:r>
            <a:r>
              <a:rPr lang="hu-HU" sz="2800" dirty="0" err="1" smtClean="0"/>
              <a:t>Oxide</a:t>
            </a:r>
            <a:r>
              <a:rPr lang="hu-HU" sz="2800" dirty="0" smtClean="0"/>
              <a:t> </a:t>
            </a:r>
            <a:r>
              <a:rPr lang="hu-HU" sz="2800" dirty="0" err="1" smtClean="0"/>
              <a:t>Greens</a:t>
            </a:r>
            <a:r>
              <a:rPr lang="hu-HU" sz="2800" dirty="0" smtClean="0"/>
              <a:t> / CI 77288 </a:t>
            </a:r>
          </a:p>
          <a:p>
            <a:pPr eaLnBrk="1" hangingPunct="1">
              <a:buNone/>
            </a:pPr>
            <a:r>
              <a:rPr lang="hu-HU" sz="2800" dirty="0" smtClean="0"/>
              <a:t>	Krómoxidok keveréke, mely vízben oldhatatlan 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zöld</a:t>
            </a:r>
            <a:r>
              <a:rPr lang="hu-HU" sz="2800" dirty="0" smtClean="0"/>
              <a:t> por. Leginkább </a:t>
            </a:r>
            <a:r>
              <a:rPr lang="hu-HU" sz="2800" dirty="0" err="1" smtClean="0"/>
              <a:t>sminkekeben</a:t>
            </a:r>
            <a:r>
              <a:rPr lang="hu-HU" sz="2800" dirty="0" smtClean="0"/>
              <a:t> használt zöld </a:t>
            </a:r>
            <a:r>
              <a:rPr lang="hu-HU" sz="2800" dirty="0" err="1" smtClean="0"/>
              <a:t>pigmentanyagként</a:t>
            </a: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140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sz="2800" dirty="0" err="1" smtClean="0"/>
              <a:t>Manganese</a:t>
            </a:r>
            <a:r>
              <a:rPr lang="hu-HU" sz="2800" dirty="0" smtClean="0"/>
              <a:t> </a:t>
            </a:r>
            <a:r>
              <a:rPr lang="hu-HU" sz="2800" dirty="0" err="1" smtClean="0"/>
              <a:t>Violet</a:t>
            </a:r>
            <a:r>
              <a:rPr lang="hu-HU" sz="2800" dirty="0" smtClean="0"/>
              <a:t> / CI 77742 </a:t>
            </a:r>
          </a:p>
          <a:p>
            <a:pPr eaLnBrk="1" hangingPunct="1">
              <a:buNone/>
            </a:pPr>
            <a:r>
              <a:rPr lang="hu-HU" sz="2800" dirty="0" smtClean="0"/>
              <a:t>	Sminkekben gyakran használt </a:t>
            </a:r>
            <a:r>
              <a:rPr lang="hu-HU" sz="2800" dirty="0" smtClean="0">
                <a:solidFill>
                  <a:srgbClr val="973376"/>
                </a:solidFill>
              </a:rPr>
              <a:t>lilás, rózsaszínes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hu-HU" sz="2800" dirty="0" smtClean="0"/>
              <a:t>zínű szín pigment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 C.I.60724  - </a:t>
            </a:r>
            <a:r>
              <a:rPr lang="hu-HU" sz="2800" dirty="0" smtClean="0">
                <a:solidFill>
                  <a:srgbClr val="7030A0"/>
                </a:solidFill>
              </a:rPr>
              <a:t>lila</a:t>
            </a:r>
            <a:r>
              <a:rPr lang="hu-HU" sz="2800" dirty="0" smtClean="0"/>
              <a:t> színezék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 C.I.74260  - 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</a:rPr>
              <a:t>zöld</a:t>
            </a:r>
            <a:r>
              <a:rPr lang="hu-HU" sz="2800" dirty="0" smtClean="0"/>
              <a:t> színezék			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 C.I.77163  - </a:t>
            </a:r>
            <a:r>
              <a:rPr lang="hu-HU" sz="2800" dirty="0" smtClean="0">
                <a:solidFill>
                  <a:schemeClr val="bg1"/>
                </a:solidFill>
              </a:rPr>
              <a:t>fehér</a:t>
            </a:r>
            <a:r>
              <a:rPr lang="hu-HU" sz="2800" dirty="0" smtClean="0"/>
              <a:t> színezék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C.I.19140, C.I.20040, C.I.21100, C.I.21108, C.I.42053, C.I.42090, C.I.42520, C.I.45170, C.I.50325 - </a:t>
            </a:r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</a:rPr>
              <a:t>rákkeltőek 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 smtClean="0"/>
          </a:p>
          <a:p>
            <a:pPr eaLnBrk="1" hangingPunct="1">
              <a:lnSpc>
                <a:spcPct val="80000"/>
              </a:lnSpc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Élettani hatások összefoglalása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38912" indent="-320040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Allergia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Csalánkiütés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Megzavarja az idegrendszert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Magas hő hatására jódtartalmú melléktermékei lesznek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3500" b="1" dirty="0" smtClean="0">
                <a:solidFill>
                  <a:srgbClr val="C00000"/>
                </a:solidFill>
              </a:rPr>
              <a:t>Megzavarhatja</a:t>
            </a:r>
            <a:r>
              <a:rPr lang="hu-HU" b="1" dirty="0" smtClean="0">
                <a:solidFill>
                  <a:srgbClr val="C00000"/>
                </a:solidFill>
              </a:rPr>
              <a:t> a hemoglobin működését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 Hiperaktívvá tesz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Rákkeltő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Nitrát tartalma miatt veszélyes lehet a csecsemőkre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A szervezetben nem szívódik fel, károsítja az idegrendszert</a:t>
            </a:r>
            <a:endParaRPr lang="hu-HU" dirty="0" smtClean="0"/>
          </a:p>
          <a:p>
            <a:pPr marL="438912" indent="-320040" eaLnBrk="1" fontAlgn="auto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Idegrendszeri zavarokat okoz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WC_PAP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49695">
            <a:off x="657775" y="4600782"/>
            <a:ext cx="1835696" cy="1954907"/>
          </a:xfrm>
          <a:prstGeom prst="rect">
            <a:avLst/>
          </a:prstGeom>
        </p:spPr>
      </p:pic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Amiről még nem beszéltünk…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4625975"/>
          </a:xfrm>
        </p:spPr>
        <p:txBody>
          <a:bodyPr/>
          <a:lstStyle/>
          <a:p>
            <a:r>
              <a:rPr lang="hu-HU" dirty="0" smtClean="0"/>
              <a:t>A bennünket körülvevő világban nem tudjuk megakadályozni, hogy ne érintkezzünk a különböző káros hatású színezékekkel.</a:t>
            </a:r>
          </a:p>
          <a:p>
            <a:pPr lvl="1">
              <a:spcBef>
                <a:spcPts val="2400"/>
              </a:spcBef>
            </a:pPr>
            <a:r>
              <a:rPr lang="hu-HU" dirty="0" smtClean="0"/>
              <a:t>Pl.: színes ruháink, WC papír, </a:t>
            </a:r>
            <a:r>
              <a:rPr lang="hu-HU" dirty="0" err="1" smtClean="0"/>
              <a:t>papír</a:t>
            </a:r>
            <a:r>
              <a:rPr lang="hu-HU" dirty="0" smtClean="0"/>
              <a:t> zsebkendő, mosószerek, öblítők </a:t>
            </a:r>
            <a:r>
              <a:rPr lang="hu-HU" dirty="0" smtClean="0">
                <a:sym typeface="Wingdings" pitchFamily="2" charset="2"/>
              </a:rPr>
              <a:t> Bőrünkkel közvetlenül érintkezve károsabb, mint amit megeszünk. </a:t>
            </a:r>
            <a:endParaRPr lang="hu-HU" dirty="0" smtClean="0"/>
          </a:p>
        </p:txBody>
      </p:sp>
      <p:pic>
        <p:nvPicPr>
          <p:cNvPr id="4" name="Kép 3" descr="öbl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869160"/>
            <a:ext cx="2843808" cy="19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lu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941168"/>
            <a:ext cx="3048000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140450"/>
          </a:xfrm>
        </p:spPr>
        <p:txBody>
          <a:bodyPr/>
          <a:lstStyle/>
          <a:p>
            <a:r>
              <a:rPr lang="hu-HU" sz="2200" b="1" dirty="0" err="1" smtClean="0"/>
              <a:t>McDonalds</a:t>
            </a:r>
            <a:endParaRPr lang="hu-HU" sz="2200" b="1" dirty="0" smtClean="0"/>
          </a:p>
          <a:p>
            <a:pPr lvl="1"/>
            <a:r>
              <a:rPr lang="hu-HU" sz="2200" dirty="0" smtClean="0"/>
              <a:t>Az 578 alkalommal végzett mintavétel elemzése szerint a legnépszerűbb hamburgercég </a:t>
            </a:r>
            <a:r>
              <a:rPr lang="hu-HU" sz="2200" b="1" dirty="0" smtClean="0"/>
              <a:t>legnagyobb menüje tartalmaz 78 mesterséges adalékot</a:t>
            </a:r>
            <a:r>
              <a:rPr lang="hu-HU" sz="2200" dirty="0" smtClean="0"/>
              <a:t>, azaz </a:t>
            </a:r>
            <a:r>
              <a:rPr lang="hu-HU" sz="2200" b="1" dirty="0" smtClean="0"/>
              <a:t>"fogásonként" átlagosan hét "E" található az ételsorban</a:t>
            </a:r>
            <a:r>
              <a:rPr lang="hu-HU" sz="2200" dirty="0" smtClean="0"/>
              <a:t>. Habár a cég állítása szerint a húspogácsa színtiszta darált marhahús, a zsemle, a sajt és a szószok már közel sem ennyire… </a:t>
            </a:r>
            <a:br>
              <a:rPr lang="hu-HU" sz="2200" dirty="0" smtClean="0"/>
            </a:br>
            <a:r>
              <a:rPr lang="hu-HU" sz="2200" dirty="0" smtClean="0"/>
              <a:t>Bizonyos adalékok hozzájárulhatnak a gyermekek </a:t>
            </a:r>
            <a:r>
              <a:rPr lang="hu-HU" sz="2200" b="1" dirty="0" smtClean="0"/>
              <a:t>figyelemzavaros </a:t>
            </a:r>
            <a:r>
              <a:rPr lang="hu-HU" sz="2200" dirty="0" err="1" smtClean="0"/>
              <a:t>tünetegyüttesének</a:t>
            </a:r>
            <a:r>
              <a:rPr lang="hu-HU" sz="2200" dirty="0" smtClean="0"/>
              <a:t> súlyosbodásához. Az általuk vizsgált anyagok közül a </a:t>
            </a:r>
            <a:r>
              <a:rPr lang="hu-HU" sz="2200" dirty="0" err="1" smtClean="0"/>
              <a:t>gyorsétteremlánc</a:t>
            </a:r>
            <a:r>
              <a:rPr lang="hu-HU" sz="2200" dirty="0" smtClean="0"/>
              <a:t> az </a:t>
            </a:r>
            <a:r>
              <a:rPr lang="hu-HU" sz="2200" b="1" dirty="0" smtClean="0"/>
              <a:t>E110-es és E104-es sárga, az E 124-es vörös ételszínezékeket, valamint a </a:t>
            </a:r>
            <a:r>
              <a:rPr lang="hu-HU" sz="2200" b="1" dirty="0" err="1" smtClean="0"/>
              <a:t>nátrium-benzoátot</a:t>
            </a:r>
            <a:r>
              <a:rPr lang="hu-HU" sz="2200" b="1" dirty="0" smtClean="0"/>
              <a:t> (E211) használja</a:t>
            </a:r>
            <a:r>
              <a:rPr lang="hu-HU" sz="2200" dirty="0" smtClean="0"/>
              <a:t>.</a:t>
            </a:r>
          </a:p>
          <a:p>
            <a:r>
              <a:rPr lang="hu-HU" sz="2200" b="1" dirty="0" smtClean="0"/>
              <a:t>Hajfestékek</a:t>
            </a:r>
          </a:p>
          <a:p>
            <a:pPr lvl="1"/>
            <a:r>
              <a:rPr lang="hu-HU" sz="2200" dirty="0" smtClean="0"/>
              <a:t>EU nyomására </a:t>
            </a:r>
            <a:r>
              <a:rPr lang="hu-HU" sz="2200" b="1" dirty="0" smtClean="0"/>
              <a:t>2006-ban egy sor hajfestékekben használt veszélyes anyagot tiltólistára tettek</a:t>
            </a:r>
            <a:r>
              <a:rPr lang="hu-HU" sz="2200" dirty="0" smtClean="0"/>
              <a:t>. Meglepő, hogy </a:t>
            </a:r>
            <a:r>
              <a:rPr lang="hu-HU" sz="2200" b="1" dirty="0" smtClean="0"/>
              <a:t>egy későbbi vizsgálat során </a:t>
            </a:r>
            <a:r>
              <a:rPr lang="hu-HU" sz="2200" dirty="0" smtClean="0"/>
              <a:t>a bevizsgált 36 hajfesték minősítése - a bennük talált, egészséget veszélyeztető anyagok miatt - </a:t>
            </a:r>
            <a:r>
              <a:rPr lang="hu-HU" sz="2200" b="1" dirty="0" smtClean="0"/>
              <a:t>változatlanul elégtelen maradt, vagyis az új összetevők az egészségre ugyanolyan károsak…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Pár „érdekesség”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700" dirty="0" smtClean="0"/>
              <a:t>Az élelmiszerszínezék és a tartósítószer együttes alkalmazása </a:t>
            </a:r>
            <a:r>
              <a:rPr lang="hu-HU" sz="2700" b="1" dirty="0" smtClean="0">
                <a:solidFill>
                  <a:srgbClr val="C00000"/>
                </a:solidFill>
              </a:rPr>
              <a:t>hiperaktivitást</a:t>
            </a:r>
            <a:r>
              <a:rPr lang="hu-HU" sz="2700" dirty="0" smtClean="0"/>
              <a:t> okozhat.</a:t>
            </a:r>
          </a:p>
          <a:p>
            <a:pPr eaLnBrk="1" hangingPunct="1">
              <a:lnSpc>
                <a:spcPct val="80000"/>
              </a:lnSpc>
            </a:pPr>
            <a:r>
              <a:rPr lang="hu-HU" sz="2700" dirty="0" smtClean="0"/>
              <a:t>A </a:t>
            </a:r>
            <a:r>
              <a:rPr lang="hu-HU" sz="2700" dirty="0" err="1" smtClean="0">
                <a:solidFill>
                  <a:schemeClr val="accent3">
                    <a:lumMod val="75000"/>
                  </a:schemeClr>
                </a:solidFill>
              </a:rPr>
              <a:t>tartrazin</a:t>
            </a:r>
            <a:r>
              <a:rPr lang="hu-HU" sz="27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sz="2700" dirty="0" smtClean="0"/>
              <a:t>használatát korlátozták az egészségre gyakorolt káros hatásai miatt, de az EU mégis engedélyezte különböző termékekben. Több országban most is tiltott.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 smtClean="0"/>
              <a:t>Okozhat: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chemeClr val="accent3">
                    <a:lumMod val="75000"/>
                  </a:schemeClr>
                </a:solidFill>
              </a:rPr>
              <a:t>Migrén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chemeClr val="accent3">
                    <a:lumMod val="75000"/>
                  </a:schemeClr>
                </a:solidFill>
              </a:rPr>
              <a:t>Torz látás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000" b="1" dirty="0" smtClean="0">
                <a:solidFill>
                  <a:schemeClr val="accent3">
                    <a:lumMod val="75000"/>
                  </a:schemeClr>
                </a:solidFill>
              </a:rPr>
              <a:t>Allergia</a:t>
            </a:r>
          </a:p>
          <a:p>
            <a:pPr eaLnBrk="1" hangingPunct="1">
              <a:lnSpc>
                <a:spcPct val="80000"/>
              </a:lnSpc>
            </a:pPr>
            <a:r>
              <a:rPr lang="hu-HU" sz="2700" dirty="0" smtClean="0"/>
              <a:t>Vitákat eredményezett az a nemrég kiszivárgott információ, hogy egyes piros joghurtok színező anyagát </a:t>
            </a:r>
            <a:r>
              <a:rPr lang="hu-HU" sz="2700" b="1" dirty="0" smtClean="0">
                <a:solidFill>
                  <a:schemeClr val="accent3">
                    <a:lumMod val="75000"/>
                  </a:schemeClr>
                </a:solidFill>
              </a:rPr>
              <a:t>bíbortetvekből </a:t>
            </a:r>
            <a:r>
              <a:rPr lang="hu-HU" sz="2700" dirty="0" smtClean="0"/>
              <a:t>állítják elő.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059016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Mesterséges színezékek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u-HU" sz="2500" smtClean="0"/>
              <a:t>Az élelmiszer-adalékok egyik legvitatottabb csoportja. </a:t>
            </a:r>
            <a:r>
              <a:rPr lang="hu-HU" sz="2500" b="1" smtClean="0"/>
              <a:t>Szintetikus úton előállított</a:t>
            </a:r>
            <a:r>
              <a:rPr lang="hu-HU" sz="2500" smtClean="0"/>
              <a:t>, az élelmiszerektől eltérő szerkezetű anyagok. Előnyös tulajdonságaik, hogy </a:t>
            </a:r>
            <a:r>
              <a:rPr lang="hu-HU" sz="2500" b="1" smtClean="0"/>
              <a:t>stabilak, ízetlenek és szagtalanok</a:t>
            </a:r>
            <a:r>
              <a:rPr lang="hu-HU" sz="2500" smtClean="0"/>
              <a:t>. </a:t>
            </a:r>
            <a:r>
              <a:rPr lang="hu-HU" sz="2500" b="1" smtClean="0"/>
              <a:t>Szállításuk, tárolásuk nem okoz gondot és olcsóbbak</a:t>
            </a:r>
            <a:r>
              <a:rPr lang="hu-HU" sz="2500" smtClean="0"/>
              <a:t> a többi színezőanyagnál. </a:t>
            </a:r>
            <a:r>
              <a:rPr lang="hu-HU" sz="2500" b="1" smtClean="0"/>
              <a:t>Sokféle színárnyalat állítható elő</a:t>
            </a:r>
            <a:r>
              <a:rPr lang="hu-HU" sz="2500" smtClean="0"/>
              <a:t> belőlük, ezért színezőképességük nagyon változatos és az élelmiszeripari feldolgozáskor is ellenállnak a technológiai folyamatoknak. Az engedélyezett mesterséges színezékek, ha az előírt szabályokat és mennyiséget is betartják, akkor az egészséges emberek szervezetére nem károsak, adagolásuk viszont odafigyelést igényel. </a:t>
            </a:r>
            <a:r>
              <a:rPr lang="hu-HU" sz="2500" b="1" smtClean="0"/>
              <a:t>Mivel az emberi szervezettől idegen vegyületek</a:t>
            </a:r>
            <a:r>
              <a:rPr lang="hu-HU" sz="2500" smtClean="0"/>
              <a:t>, az arra érzékenyeknél </a:t>
            </a:r>
            <a:r>
              <a:rPr lang="hu-HU" sz="2500" b="1" smtClean="0"/>
              <a:t>gyakran allergiás reakciót váltanak ki</a:t>
            </a:r>
            <a:r>
              <a:rPr lang="hu-HU" sz="2500" smtClean="0"/>
              <a:t>.</a:t>
            </a:r>
          </a:p>
        </p:txBody>
      </p:sp>
      <p:pic>
        <p:nvPicPr>
          <p:cNvPr id="16389" name="Picture 5" descr="71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403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hu-HU" dirty="0" smtClean="0">
                <a:solidFill>
                  <a:srgbClr val="FF0000"/>
                </a:solidFill>
              </a:rPr>
              <a:t>RIDEG</a:t>
            </a: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 Valóság!</a:t>
            </a:r>
            <a:endParaRPr lang="hu-H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60435_804573897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aller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elot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7200" dirty="0" smtClean="0">
                <a:solidFill>
                  <a:schemeClr val="accent1">
                    <a:satMod val="150000"/>
                  </a:schemeClr>
                </a:solidFill>
              </a:rPr>
              <a:t>S</a:t>
            </a:r>
            <a:r>
              <a:rPr lang="hu-HU" sz="7200" dirty="0" smtClean="0">
                <a:solidFill>
                  <a:schemeClr val="accent1"/>
                </a:solidFill>
              </a:rPr>
              <a:t>z</a:t>
            </a:r>
            <a:r>
              <a:rPr lang="hu-HU" sz="7200" dirty="0" smtClean="0">
                <a:solidFill>
                  <a:schemeClr val="accent2"/>
                </a:solidFill>
              </a:rPr>
              <a:t>í</a:t>
            </a:r>
            <a:r>
              <a:rPr lang="hu-HU" sz="7200" dirty="0" smtClean="0">
                <a:solidFill>
                  <a:schemeClr val="accent3"/>
                </a:solidFill>
              </a:rPr>
              <a:t>n</a:t>
            </a:r>
            <a:r>
              <a:rPr lang="hu-HU" sz="7200" dirty="0" smtClean="0">
                <a:solidFill>
                  <a:schemeClr val="accent4"/>
                </a:solidFill>
              </a:rPr>
              <a:t>e</a:t>
            </a:r>
            <a:r>
              <a:rPr lang="hu-HU" sz="7200" dirty="0" smtClean="0">
                <a:solidFill>
                  <a:schemeClr val="accent5"/>
                </a:solidFill>
              </a:rPr>
              <a:t>s</a:t>
            </a:r>
            <a:r>
              <a:rPr lang="hu-HU" sz="72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hu-HU" sz="7200" dirty="0" smtClean="0">
                <a:solidFill>
                  <a:schemeClr val="accent6"/>
                </a:solidFill>
              </a:rPr>
              <a:t>v</a:t>
            </a:r>
            <a:r>
              <a:rPr lang="hu-HU" sz="7200" dirty="0" smtClean="0">
                <a:solidFill>
                  <a:srgbClr val="C00000"/>
                </a:solidFill>
              </a:rPr>
              <a:t>i</a:t>
            </a:r>
            <a:r>
              <a:rPr lang="hu-HU" sz="7200" dirty="0" smtClean="0">
                <a:solidFill>
                  <a:srgbClr val="FF0000"/>
                </a:solidFill>
              </a:rPr>
              <a:t>l</a:t>
            </a:r>
            <a:r>
              <a:rPr lang="hu-HU" sz="7200" dirty="0" smtClean="0">
                <a:solidFill>
                  <a:srgbClr val="FFFF00"/>
                </a:solidFill>
              </a:rPr>
              <a:t>á</a:t>
            </a:r>
            <a:r>
              <a:rPr lang="hu-HU" sz="7200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hu-HU" sz="7200" dirty="0" smtClean="0">
                <a:solidFill>
                  <a:srgbClr val="00B0F0"/>
                </a:solidFill>
              </a:rPr>
              <a:t>u</a:t>
            </a:r>
            <a:r>
              <a:rPr lang="hu-HU" sz="72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hu-HU" sz="7200" dirty="0" smtClean="0">
                <a:solidFill>
                  <a:schemeClr val="accent1">
                    <a:satMod val="150000"/>
                  </a:schemeClr>
                </a:solidFill>
              </a:rPr>
              <a:t>k</a:t>
            </a:r>
            <a:endParaRPr lang="hu-HU" sz="7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0" name="Picture 3" descr="etelfestek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289_puncsos_torta_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328_mignon_mix_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gcjngfdt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gumicuk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jegka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557</TotalTime>
  <Words>1144</Words>
  <Application>Microsoft Office PowerPoint</Application>
  <PresentationFormat>Diavetítés a képernyőre (4:3 oldalarány)</PresentationFormat>
  <Paragraphs>123</Paragraphs>
  <Slides>34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Module</vt:lpstr>
      <vt:lpstr>Színezékek</vt:lpstr>
      <vt:lpstr>Természetes színezékek</vt:lpstr>
      <vt:lpstr>Mesterséges színezékek</vt:lpstr>
      <vt:lpstr>Színes világunk</vt:lpstr>
      <vt:lpstr>5. dia</vt:lpstr>
      <vt:lpstr>6. dia</vt:lpstr>
      <vt:lpstr>7. dia</vt:lpstr>
      <vt:lpstr>8. dia</vt:lpstr>
      <vt:lpstr>9. dia</vt:lpstr>
      <vt:lpstr>A színezékek csoportosítása szín szerint</vt:lpstr>
      <vt:lpstr>Sárga színezéktípusok</vt:lpstr>
      <vt:lpstr>12. dia</vt:lpstr>
      <vt:lpstr>Narancssárga színezéktípusok</vt:lpstr>
      <vt:lpstr>Piros színezéktípusok</vt:lpstr>
      <vt:lpstr>15. dia</vt:lpstr>
      <vt:lpstr>16. dia</vt:lpstr>
      <vt:lpstr>Kék és lila színezéktípusok</vt:lpstr>
      <vt:lpstr>Zöld színezéktípusok</vt:lpstr>
      <vt:lpstr>Barna és fekete színezéktípusok</vt:lpstr>
      <vt:lpstr>Egyéb színezéktípusok</vt:lpstr>
      <vt:lpstr>21. dia</vt:lpstr>
      <vt:lpstr>Kozmetikumokban használt színezékek</vt:lpstr>
      <vt:lpstr>23. dia</vt:lpstr>
      <vt:lpstr>24. dia</vt:lpstr>
      <vt:lpstr>Élettani hatások összefoglalása</vt:lpstr>
      <vt:lpstr>26. dia</vt:lpstr>
      <vt:lpstr>Amiről még nem beszéltünk…</vt:lpstr>
      <vt:lpstr>28. dia</vt:lpstr>
      <vt:lpstr>Pár „érdekesség”</vt:lpstr>
      <vt:lpstr>A RIDEG Valóság!</vt:lpstr>
      <vt:lpstr>31. dia</vt:lpstr>
      <vt:lpstr>32. dia</vt:lpstr>
      <vt:lpstr>33. dia</vt:lpstr>
      <vt:lpstr>34. dia</vt:lpstr>
    </vt:vector>
  </TitlesOfParts>
  <Company>Egressy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Színezékek</dc:title>
  <dc:creator>Tanulo</dc:creator>
  <cp:lastModifiedBy>Tanar</cp:lastModifiedBy>
  <cp:revision>59</cp:revision>
  <dcterms:created xsi:type="dcterms:W3CDTF">2011-01-26T13:18:44Z</dcterms:created>
  <dcterms:modified xsi:type="dcterms:W3CDTF">2011-02-22T12:18:45Z</dcterms:modified>
</cp:coreProperties>
</file>