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61" r:id="rId4"/>
    <p:sldId id="262" r:id="rId5"/>
    <p:sldId id="258" r:id="rId6"/>
    <p:sldId id="267" r:id="rId7"/>
    <p:sldId id="259" r:id="rId8"/>
    <p:sldId id="260" r:id="rId9"/>
    <p:sldId id="268" r:id="rId10"/>
    <p:sldId id="263" r:id="rId11"/>
    <p:sldId id="269" r:id="rId12"/>
    <p:sldId id="270" r:id="rId13"/>
    <p:sldId id="264" r:id="rId14"/>
    <p:sldId id="265" r:id="rId15"/>
    <p:sldId id="266" r:id="rId16"/>
  </p:sldIdLst>
  <p:sldSz cx="9144000" cy="6091238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119" autoAdjust="0"/>
  </p:normalViewPr>
  <p:slideViewPr>
    <p:cSldViewPr>
      <p:cViewPr>
        <p:scale>
          <a:sx n="70" d="100"/>
          <a:sy n="70" d="100"/>
        </p:scale>
        <p:origin x="156" y="-72"/>
      </p:cViewPr>
      <p:guideLst>
        <p:guide orient="horz" pos="191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12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7E191A-E177-47D8-A746-486A1BB9A081}" type="datetimeFigureOut">
              <a:rPr lang="hu-HU" smtClean="0"/>
              <a:pPr/>
              <a:t>2011.02.18.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855663" y="685800"/>
            <a:ext cx="51466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6559AB-6527-469D-B0CC-B9E9DD624EA8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</a:t>
            </a:r>
            <a:r>
              <a:rPr lang="hu-HU" baseline="0" dirty="0" smtClean="0"/>
              <a:t> projekt témája a környezetvédelem és az autók viszonya.</a:t>
            </a:r>
          </a:p>
          <a:p>
            <a:r>
              <a:rPr lang="hu-HU" baseline="0" dirty="0" smtClean="0"/>
              <a:t>Ezen belül a hibrid autókat vizsgáltuk meg közelebbről.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6559AB-6527-469D-B0CC-B9E9DD624EA8}" type="slidenum">
              <a:rPr lang="hu-HU" smtClean="0"/>
              <a:pPr/>
              <a:t>1</a:t>
            </a:fld>
            <a:endParaRPr lang="hu-H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Kétféle eljárás is létezik a motorok működtetésére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6559AB-6527-469D-B0CC-B9E9DD624EA8}" type="slidenum">
              <a:rPr lang="hu-HU" smtClean="0"/>
              <a:pPr/>
              <a:t>10</a:t>
            </a:fld>
            <a:endParaRPr lang="hu-H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Egy híres példa a Toyota </a:t>
            </a:r>
            <a:r>
              <a:rPr lang="hu-HU" dirty="0" err="1" smtClean="0"/>
              <a:t>Prius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6559AB-6527-469D-B0CC-B9E9DD624EA8}" type="slidenum">
              <a:rPr lang="hu-HU" smtClean="0"/>
              <a:pPr/>
              <a:t>11</a:t>
            </a:fld>
            <a:endParaRPr lang="hu-H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sz="1200" b="0" dirty="0" smtClean="0">
                <a:solidFill>
                  <a:schemeClr val="accent5">
                    <a:lumMod val="50000"/>
                  </a:schemeClr>
                </a:solidFill>
              </a:rPr>
              <a:t>Ennek ára alig valamivel több, mint egy ugyanolyan kategóriájú autó ára.</a:t>
            </a:r>
            <a:endParaRPr lang="hu-HU" b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6559AB-6527-469D-B0CC-B9E9DD624EA8}" type="slidenum">
              <a:rPr lang="hu-HU" smtClean="0"/>
              <a:pPr/>
              <a:t>12</a:t>
            </a:fld>
            <a:endParaRPr lang="hu-H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Más megoldások</a:t>
            </a:r>
            <a:r>
              <a:rPr lang="hu-HU" baseline="0" dirty="0" smtClean="0"/>
              <a:t> is vannak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6559AB-6527-469D-B0CC-B9E9DD624EA8}" type="slidenum">
              <a:rPr lang="hu-HU" smtClean="0"/>
              <a:pPr/>
              <a:t>13</a:t>
            </a:fld>
            <a:endParaRPr lang="hu-H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Egyelőre működőképesnek tűnik, de nem mindegy, hogy mennyibe kerül maga az autó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6559AB-6527-469D-B0CC-B9E9DD624EA8}" type="slidenum">
              <a:rPr lang="hu-HU" smtClean="0"/>
              <a:pPr/>
              <a:t>14</a:t>
            </a:fld>
            <a:endParaRPr lang="hu-H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6559AB-6527-469D-B0CC-B9E9DD624EA8}" type="slidenum">
              <a:rPr lang="hu-HU" smtClean="0"/>
              <a:pPr/>
              <a:t>15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Manapság egy létező probléma</a:t>
            </a:r>
            <a:r>
              <a:rPr lang="hu-HU" baseline="0" dirty="0" smtClean="0"/>
              <a:t> a környezetszennyezés, mely nagyrészt a személyautóknak is köszönhető.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6559AB-6527-469D-B0CC-B9E9DD624EA8}" type="slidenum">
              <a:rPr lang="hu-HU" smtClean="0"/>
              <a:pPr/>
              <a:t>2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Egy lehetséges megoldás: az</a:t>
            </a:r>
            <a:r>
              <a:rPr lang="hu-HU" baseline="0" dirty="0" smtClean="0"/>
              <a:t> autók környezetbarát átalakítása, fejlesztése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6559AB-6527-469D-B0CC-B9E9DD624EA8}" type="slidenum">
              <a:rPr lang="hu-HU" smtClean="0"/>
              <a:pPr/>
              <a:t>3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Régen voltak a lovak, de ők nemcsak fogyasztottak, hanem sajnos ürítettek is…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6559AB-6527-469D-B0CC-B9E9DD624EA8}" type="slidenum">
              <a:rPr lang="hu-HU" smtClean="0"/>
              <a:pPr/>
              <a:t>4</a:t>
            </a:fld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Az</a:t>
            </a:r>
            <a:r>
              <a:rPr lang="hu-HU" baseline="0" dirty="0" smtClean="0"/>
              <a:t> e</a:t>
            </a:r>
            <a:r>
              <a:rPr lang="hu-HU" dirty="0" smtClean="0"/>
              <a:t>lső fontos állomás</a:t>
            </a:r>
            <a:r>
              <a:rPr lang="hu-HU" baseline="0" dirty="0" smtClean="0"/>
              <a:t> …</a:t>
            </a:r>
          </a:p>
          <a:p>
            <a:r>
              <a:rPr lang="hu-HU" baseline="0" dirty="0" smtClean="0"/>
              <a:t>…</a:t>
            </a:r>
          </a:p>
          <a:p>
            <a:r>
              <a:rPr lang="hu-HU" baseline="0" dirty="0" smtClean="0"/>
              <a:t>Nem bizonyult sikeresnek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6559AB-6527-469D-B0CC-B9E9DD624EA8}" type="slidenum">
              <a:rPr lang="hu-HU" smtClean="0"/>
              <a:pPr/>
              <a:t>5</a:t>
            </a:fld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Mivel az akkumulátorral működő autóknak</a:t>
            </a:r>
            <a:r>
              <a:rPr lang="hu-HU" baseline="0" dirty="0" smtClean="0"/>
              <a:t> is vannak hátrányai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6559AB-6527-469D-B0CC-B9E9DD624EA8}" type="slidenum">
              <a:rPr lang="hu-HU" smtClean="0"/>
              <a:pPr/>
              <a:t>6</a:t>
            </a:fld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Ez nem</a:t>
            </a:r>
            <a:r>
              <a:rPr lang="hu-HU" baseline="0" dirty="0" smtClean="0"/>
              <a:t> is tökéletes megoldás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6559AB-6527-469D-B0CC-B9E9DD624EA8}" type="slidenum">
              <a:rPr lang="hu-HU" smtClean="0"/>
              <a:pPr/>
              <a:t>7</a:t>
            </a:fld>
            <a:endParaRPr 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hibrid</a:t>
            </a:r>
            <a:r>
              <a:rPr lang="hu-HU" baseline="0" dirty="0" smtClean="0"/>
              <a:t> autók az eddigi legjobb elképzelés,</a:t>
            </a:r>
          </a:p>
          <a:p>
            <a:r>
              <a:rPr lang="hu-HU" baseline="0" dirty="0" smtClean="0"/>
              <a:t>Egyfajta kettős megoldás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6559AB-6527-469D-B0CC-B9E9DD624EA8}" type="slidenum">
              <a:rPr lang="hu-HU" smtClean="0"/>
              <a:pPr/>
              <a:t>8</a:t>
            </a:fld>
            <a:endParaRPr lang="hu-H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Lényeg,</a:t>
            </a:r>
            <a:r>
              <a:rPr lang="hu-HU" baseline="0" dirty="0" smtClean="0"/>
              <a:t> hogy akkor használjuk a hagyományos motort, mikor a legkisebb a károsanyag-kibocsátása 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6559AB-6527-469D-B0CC-B9E9DD624EA8}" type="slidenum">
              <a:rPr lang="hu-HU" smtClean="0"/>
              <a:pPr/>
              <a:t>9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 flipH="1">
            <a:off x="2667000" y="0"/>
            <a:ext cx="6477000" cy="6091238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 rot="16200000">
            <a:off x="-378619" y="3045619"/>
            <a:ext cx="6091238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Cím 11"/>
          <p:cNvSpPr>
            <a:spLocks noGrp="1"/>
          </p:cNvSpPr>
          <p:nvPr>
            <p:ph type="ctrTitle"/>
          </p:nvPr>
        </p:nvSpPr>
        <p:spPr>
          <a:xfrm>
            <a:off x="3366868" y="473763"/>
            <a:ext cx="5105400" cy="2547491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5" name="Alcím 24"/>
          <p:cNvSpPr>
            <a:spLocks noGrp="1"/>
          </p:cNvSpPr>
          <p:nvPr>
            <p:ph type="subTitle" idx="1"/>
          </p:nvPr>
        </p:nvSpPr>
        <p:spPr>
          <a:xfrm>
            <a:off x="3354442" y="3144088"/>
            <a:ext cx="5114778" cy="978122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1" name="Dátum helye 30"/>
          <p:cNvSpPr>
            <a:spLocks noGrp="1"/>
          </p:cNvSpPr>
          <p:nvPr>
            <p:ph type="dt" sz="half" idx="10"/>
          </p:nvPr>
        </p:nvSpPr>
        <p:spPr>
          <a:xfrm>
            <a:off x="5871224" y="5824732"/>
            <a:ext cx="2002464" cy="201533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0B9AC1D-EB5D-48AD-9162-5D609BF0278B}" type="datetimeFigureOut">
              <a:rPr lang="hu-HU" smtClean="0"/>
              <a:pPr/>
              <a:t>2011.02.18.</a:t>
            </a:fld>
            <a:endParaRPr lang="hu-HU"/>
          </a:p>
        </p:txBody>
      </p:sp>
      <p:sp>
        <p:nvSpPr>
          <p:cNvPr id="18" name="Élőláb helye 17"/>
          <p:cNvSpPr>
            <a:spLocks noGrp="1"/>
          </p:cNvSpPr>
          <p:nvPr>
            <p:ph type="ftr" sz="quarter" idx="11"/>
          </p:nvPr>
        </p:nvSpPr>
        <p:spPr>
          <a:xfrm>
            <a:off x="2819400" y="5824732"/>
            <a:ext cx="2927722" cy="203041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7880884" y="5823224"/>
            <a:ext cx="588336" cy="203041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799D532-E9A9-4D06-865C-12E7F5E9CBD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Tm="15000">
    <p:push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B9AC1D-EB5D-48AD-9162-5D609BF0278B}" type="datetimeFigureOut">
              <a:rPr lang="hu-HU" smtClean="0"/>
              <a:pPr/>
              <a:t>2011.02.18.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99D532-E9A9-4D06-865C-12E7F5E9CBD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 advTm="15000">
    <p:push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53200" y="244214"/>
            <a:ext cx="1524000" cy="5197292"/>
          </a:xfrm>
        </p:spPr>
        <p:txBody>
          <a:bodyPr vert="eaVert" anchor="t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43936"/>
            <a:ext cx="6019800" cy="519729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242816" y="5824732"/>
            <a:ext cx="2002464" cy="201533"/>
          </a:xfrm>
        </p:spPr>
        <p:txBody>
          <a:bodyPr/>
          <a:lstStyle>
            <a:extLst/>
          </a:lstStyle>
          <a:p>
            <a:fld id="{60B9AC1D-EB5D-48AD-9162-5D609BF0278B}" type="datetimeFigureOut">
              <a:rPr lang="hu-HU" smtClean="0"/>
              <a:pPr/>
              <a:t>2011.02.18.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57200" y="5823224"/>
            <a:ext cx="3657600" cy="203041"/>
          </a:xfrm>
        </p:spPr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254496" y="5820516"/>
            <a:ext cx="588336" cy="20304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799D532-E9A9-4D06-865C-12E7F5E9CBD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 advTm="15000"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extLst/>
          </a:lstStyle>
          <a:p>
            <a:pPr lvl="0" eaLnBrk="1" latinLnBrk="0" hangingPunct="1"/>
            <a:r>
              <a:rPr lang="hu-HU" dirty="0" smtClean="0"/>
              <a:t>Mintaszöveg szerkesztése</a:t>
            </a:r>
          </a:p>
          <a:p>
            <a:pPr lvl="1" eaLnBrk="1" latinLnBrk="0" hangingPunct="1"/>
            <a:r>
              <a:rPr lang="hu-HU" dirty="0" smtClean="0"/>
              <a:t>Második szint</a:t>
            </a:r>
          </a:p>
          <a:p>
            <a:pPr lvl="2" eaLnBrk="1" latinLnBrk="0" hangingPunct="1"/>
            <a:r>
              <a:rPr lang="hu-HU" dirty="0" smtClean="0"/>
              <a:t>Harmadik szint</a:t>
            </a:r>
          </a:p>
          <a:p>
            <a:pPr lvl="3" eaLnBrk="1" latinLnBrk="0" hangingPunct="1"/>
            <a:r>
              <a:rPr lang="hu-HU" dirty="0" smtClean="0"/>
              <a:t>Negyedik szint</a:t>
            </a:r>
          </a:p>
          <a:p>
            <a:pPr lvl="4" eaLnBrk="1" latinLnBrk="0" hangingPunct="1"/>
            <a:r>
              <a:rPr lang="hu-HU" dirty="0" smtClean="0"/>
              <a:t>Ötödik szint</a:t>
            </a:r>
            <a:endParaRPr kumimoji="0"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B9AC1D-EB5D-48AD-9162-5D609BF0278B}" type="datetimeFigureOut">
              <a:rPr lang="hu-HU" smtClean="0"/>
              <a:pPr/>
              <a:t>2011.02.18.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99D532-E9A9-4D06-865C-12E7F5E9CBD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 advTm="15000">
    <p:push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66800" y="2506340"/>
            <a:ext cx="6255488" cy="1209788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066800" y="1692011"/>
            <a:ext cx="6255488" cy="660379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724238" y="5823723"/>
            <a:ext cx="2002464" cy="201533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0B9AC1D-EB5D-48AD-9162-5D609BF0278B}" type="datetimeFigureOut">
              <a:rPr lang="hu-HU" smtClean="0"/>
              <a:pPr/>
              <a:t>2011.02.18.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1735358" y="5823723"/>
            <a:ext cx="2895600" cy="203041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733952" y="5822215"/>
            <a:ext cx="588336" cy="203041"/>
          </a:xfrm>
        </p:spPr>
        <p:txBody>
          <a:bodyPr/>
          <a:lstStyle>
            <a:extLst/>
          </a:lstStyle>
          <a:p>
            <a:fld id="{F799D532-E9A9-4D06-865C-12E7F5E9CBD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Tm="15000"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84258"/>
            <a:ext cx="7242048" cy="1015206"/>
          </a:xfrm>
        </p:spPr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421289"/>
            <a:ext cx="3520440" cy="401993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178808" y="1421289"/>
            <a:ext cx="3520440" cy="401993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B9AC1D-EB5D-48AD-9162-5D609BF0278B}" type="datetimeFigureOut">
              <a:rPr lang="hu-HU" smtClean="0"/>
              <a:pPr/>
              <a:t>2011.02.18.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99D532-E9A9-4D06-865C-12E7F5E9CBD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 advTm="15000">
    <p:push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84258"/>
            <a:ext cx="7242048" cy="1015206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5211392"/>
            <a:ext cx="3520440" cy="406083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178808" y="5211392"/>
            <a:ext cx="3520440" cy="406083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1520447"/>
            <a:ext cx="3520440" cy="365474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178808" y="1520447"/>
            <a:ext cx="3520440" cy="365474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B9AC1D-EB5D-48AD-9162-5D609BF0278B}" type="datetimeFigureOut">
              <a:rPr lang="hu-HU" smtClean="0"/>
              <a:pPr/>
              <a:t>2011.02.18.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99D532-E9A9-4D06-865C-12E7F5E9CBD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 advTm="15000">
    <p:push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84258"/>
            <a:ext cx="7242048" cy="1015206"/>
          </a:xfrm>
        </p:spPr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B9AC1D-EB5D-48AD-9162-5D609BF0278B}" type="datetimeFigureOut">
              <a:rPr lang="hu-HU" smtClean="0"/>
              <a:pPr/>
              <a:t>2011.02.18.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99D532-E9A9-4D06-865C-12E7F5E9CBD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 advTm="15000">
    <p:push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0B9AC1D-EB5D-48AD-9162-5D609BF0278B}" type="datetimeFigureOut">
              <a:rPr lang="hu-HU" smtClean="0"/>
              <a:pPr/>
              <a:t>2011.02.18.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99D532-E9A9-4D06-865C-12E7F5E9CBD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 advTm="15000">
    <p:push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3041"/>
            <a:ext cx="5897880" cy="1042279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57200" y="1329997"/>
            <a:ext cx="5897880" cy="535148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457200" y="1895052"/>
            <a:ext cx="7239000" cy="38829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B9AC1D-EB5D-48AD-9162-5D609BF0278B}" type="datetimeFigureOut">
              <a:rPr lang="hu-HU" smtClean="0"/>
              <a:pPr/>
              <a:t>2011.02.18.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99D532-E9A9-4D06-865C-12E7F5E9CBD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 advTm="15000">
    <p:push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 rot="21240000">
            <a:off x="597969" y="892341"/>
            <a:ext cx="4319527" cy="3830404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 rot="21420000">
            <a:off x="596707" y="887143"/>
            <a:ext cx="4319527" cy="3830404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89098" y="1015207"/>
            <a:ext cx="3429000" cy="1827371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389098" y="2916506"/>
            <a:ext cx="3429000" cy="1705547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B9AC1D-EB5D-48AD-9162-5D609BF0278B}" type="datetimeFigureOut">
              <a:rPr lang="hu-HU" smtClean="0"/>
              <a:pPr/>
              <a:t>2011.02.18.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99D532-E9A9-4D06-865C-12E7F5E9CBD3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0" name="Kép helye 9"/>
          <p:cNvSpPr>
            <a:spLocks noGrp="1"/>
          </p:cNvSpPr>
          <p:nvPr>
            <p:ph type="pic" idx="1"/>
          </p:nvPr>
        </p:nvSpPr>
        <p:spPr>
          <a:xfrm>
            <a:off x="663682" y="924612"/>
            <a:ext cx="4206240" cy="3735959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Tm="15000"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8"/>
          <p:cNvSpPr/>
          <p:nvPr/>
        </p:nvSpPr>
        <p:spPr>
          <a:xfrm flipH="1">
            <a:off x="8153400" y="0"/>
            <a:ext cx="990600" cy="6091238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Cím helye 2"/>
          <p:cNvSpPr>
            <a:spLocks noGrp="1"/>
          </p:cNvSpPr>
          <p:nvPr>
            <p:ph type="title"/>
          </p:nvPr>
        </p:nvSpPr>
        <p:spPr>
          <a:xfrm>
            <a:off x="457200" y="284258"/>
            <a:ext cx="7239000" cy="1015206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1" name="Szöveg helye 30"/>
          <p:cNvSpPr>
            <a:spLocks noGrp="1"/>
          </p:cNvSpPr>
          <p:nvPr>
            <p:ph type="body" idx="1"/>
          </p:nvPr>
        </p:nvSpPr>
        <p:spPr>
          <a:xfrm>
            <a:off x="457200" y="1429474"/>
            <a:ext cx="7239000" cy="4304475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u-HU" dirty="0" smtClean="0"/>
              <a:t>Mintaszöveg szerkesztése</a:t>
            </a:r>
          </a:p>
          <a:p>
            <a:pPr lvl="1" eaLnBrk="1" latinLnBrk="0" hangingPunct="1"/>
            <a:r>
              <a:rPr kumimoji="0" lang="hu-HU" dirty="0" smtClean="0"/>
              <a:t>Második szint</a:t>
            </a:r>
          </a:p>
          <a:p>
            <a:pPr lvl="2" eaLnBrk="1" latinLnBrk="0" hangingPunct="1"/>
            <a:r>
              <a:rPr kumimoji="0" lang="hu-HU" dirty="0" smtClean="0"/>
              <a:t>Harmadik szint</a:t>
            </a:r>
          </a:p>
          <a:p>
            <a:pPr lvl="3" eaLnBrk="1" latinLnBrk="0" hangingPunct="1"/>
            <a:r>
              <a:rPr kumimoji="0" lang="hu-HU" dirty="0" smtClean="0"/>
              <a:t>Negyedik szint</a:t>
            </a:r>
          </a:p>
          <a:p>
            <a:pPr lvl="4" eaLnBrk="1" latinLnBrk="0" hangingPunct="1"/>
            <a:r>
              <a:rPr kumimoji="0" lang="hu-HU" dirty="0" smtClean="0"/>
              <a:t>Ötödik szint</a:t>
            </a:r>
            <a:endParaRPr kumimoji="0" lang="en-US" dirty="0"/>
          </a:p>
        </p:txBody>
      </p:sp>
      <p:sp>
        <p:nvSpPr>
          <p:cNvPr id="27" name="Dátum helye 26"/>
          <p:cNvSpPr>
            <a:spLocks noGrp="1"/>
          </p:cNvSpPr>
          <p:nvPr>
            <p:ph type="dt" sz="half" idx="2"/>
          </p:nvPr>
        </p:nvSpPr>
        <p:spPr>
          <a:xfrm>
            <a:off x="4245936" y="5824732"/>
            <a:ext cx="2002464" cy="201533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0B9AC1D-EB5D-48AD-9162-5D609BF0278B}" type="datetimeFigureOut">
              <a:rPr lang="hu-HU" smtClean="0"/>
              <a:pPr/>
              <a:t>2011.02.18.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3"/>
          </p:nvPr>
        </p:nvSpPr>
        <p:spPr>
          <a:xfrm>
            <a:off x="457200" y="5824732"/>
            <a:ext cx="3657600" cy="203041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16" name="Dia számának helye 15"/>
          <p:cNvSpPr>
            <a:spLocks noGrp="1"/>
          </p:cNvSpPr>
          <p:nvPr>
            <p:ph type="sldNum" sz="quarter" idx="4"/>
          </p:nvPr>
        </p:nvSpPr>
        <p:spPr>
          <a:xfrm>
            <a:off x="6251448" y="5823224"/>
            <a:ext cx="588336" cy="203041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799D532-E9A9-4D06-865C-12E7F5E9CBD3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Tm="15000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Hibridautók </a:t>
            </a:r>
            <a:endParaRPr lang="hu-HU" dirty="0"/>
          </a:p>
        </p:txBody>
      </p:sp>
      <p:pic>
        <p:nvPicPr>
          <p:cNvPr id="1026" name="Picture 2" descr="P:\FE\Hibridek\Hybrid_Logo.jpg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0000" y="6091237"/>
            <a:ext cx="9648000" cy="61200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15000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15284 L -0.0026 -1.0028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4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359421"/>
            <a:ext cx="7239000" cy="1015206"/>
          </a:xfrm>
        </p:spPr>
        <p:txBody>
          <a:bodyPr>
            <a:normAutofit/>
          </a:bodyPr>
          <a:lstStyle/>
          <a:p>
            <a:r>
              <a:rPr lang="hu-HU" dirty="0" smtClean="0"/>
              <a:t>Többféleképpen működhet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hu-HU" b="1" dirty="0" smtClean="0">
                <a:solidFill>
                  <a:schemeClr val="accent5">
                    <a:lumMod val="50000"/>
                  </a:schemeClr>
                </a:solidFill>
              </a:rPr>
              <a:t>Kétféle eljárást dolgoztak ki: </a:t>
            </a:r>
          </a:p>
          <a:p>
            <a:pPr>
              <a:buNone/>
            </a:pPr>
            <a:r>
              <a:rPr lang="hu-HU" b="1" dirty="0" smtClean="0">
                <a:solidFill>
                  <a:schemeClr val="accent5">
                    <a:lumMod val="50000"/>
                  </a:schemeClr>
                </a:solidFill>
              </a:rPr>
              <a:t>Az egyikben a benzinmotor csak az akkumulátort tölti és a járművet csak az elektromos motor hajtja. </a:t>
            </a:r>
          </a:p>
          <a:p>
            <a:pPr>
              <a:buNone/>
            </a:pPr>
            <a:r>
              <a:rPr lang="hu-HU" b="1" dirty="0" smtClean="0">
                <a:solidFill>
                  <a:schemeClr val="accent5">
                    <a:lumMod val="50000"/>
                  </a:schemeClr>
                </a:solidFill>
              </a:rPr>
              <a:t>A másikban hol az egyik, hol a másik motor lép működésbe, annak függvényében, hogy melyik nyújt gazdaságosabb meghajtási lehetőséget. </a:t>
            </a:r>
          </a:p>
        </p:txBody>
      </p:sp>
    </p:spTree>
  </p:cSld>
  <p:clrMapOvr>
    <a:masterClrMapping/>
  </p:clrMapOvr>
  <p:transition spd="slow" advTm="15000">
    <p:push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</a:t>
            </a:r>
            <a:r>
              <a:rPr lang="hu-HU" dirty="0" err="1" smtClean="0"/>
              <a:t>toyota</a:t>
            </a:r>
            <a:r>
              <a:rPr lang="hu-HU" dirty="0" smtClean="0"/>
              <a:t> </a:t>
            </a:r>
            <a:r>
              <a:rPr lang="hu-HU" dirty="0" err="1" smtClean="0"/>
              <a:t>prius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61443"/>
            <a:ext cx="7239000" cy="4272506"/>
          </a:xfrm>
        </p:spPr>
        <p:txBody>
          <a:bodyPr/>
          <a:lstStyle/>
          <a:p>
            <a:pPr>
              <a:buNone/>
            </a:pPr>
            <a:r>
              <a:rPr lang="hu-HU" b="1" dirty="0" smtClean="0">
                <a:solidFill>
                  <a:schemeClr val="accent5">
                    <a:lumMod val="50000"/>
                  </a:schemeClr>
                </a:solidFill>
              </a:rPr>
              <a:t>Egy jelentős példa</a:t>
            </a:r>
          </a:p>
          <a:p>
            <a:pPr>
              <a:buNone/>
            </a:pPr>
            <a:r>
              <a:rPr lang="hu-HU" b="1" dirty="0" smtClean="0">
                <a:solidFill>
                  <a:schemeClr val="accent5">
                    <a:lumMod val="50000"/>
                  </a:schemeClr>
                </a:solidFill>
              </a:rPr>
              <a:t> Ebben az autóban mindkét hibrid technológia előnyeit egyesítették. </a:t>
            </a:r>
          </a:p>
          <a:p>
            <a:pPr>
              <a:buNone/>
            </a:pPr>
            <a:r>
              <a:rPr lang="hu-HU" b="1" dirty="0" smtClean="0">
                <a:solidFill>
                  <a:schemeClr val="accent5">
                    <a:lumMod val="50000"/>
                  </a:schemeClr>
                </a:solidFill>
              </a:rPr>
              <a:t>A benzinmotor egyrészt tölti az áramtermelő generátort, másrészt kiveszi a részét a kocsi mozgatásából is. </a:t>
            </a:r>
          </a:p>
          <a:p>
            <a:pPr>
              <a:buNone/>
            </a:pPr>
            <a:r>
              <a:rPr lang="hu-HU" b="1" dirty="0" smtClean="0">
                <a:solidFill>
                  <a:schemeClr val="accent5">
                    <a:lumMod val="50000"/>
                  </a:schemeClr>
                </a:solidFill>
              </a:rPr>
              <a:t>A Honda és a General Motors is dolgozik saját fejlesztésein</a:t>
            </a:r>
          </a:p>
          <a:p>
            <a:endParaRPr lang="hu-HU" dirty="0"/>
          </a:p>
        </p:txBody>
      </p:sp>
    </p:spTree>
  </p:cSld>
  <p:clrMapOvr>
    <a:masterClrMapping/>
  </p:clrMapOvr>
  <p:transition spd="slow" advTm="15000">
    <p:push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 descr="priu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" y="0"/>
            <a:ext cx="7110191" cy="4197747"/>
          </a:xfrm>
          <a:prstGeom prst="rect">
            <a:avLst/>
          </a:prstGeom>
        </p:spPr>
      </p:pic>
      <p:sp>
        <p:nvSpPr>
          <p:cNvPr id="4" name="Szövegdoboz 3"/>
          <p:cNvSpPr txBox="1"/>
          <p:nvPr/>
        </p:nvSpPr>
        <p:spPr>
          <a:xfrm>
            <a:off x="899592" y="4701803"/>
            <a:ext cx="1913088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8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A </a:t>
            </a:r>
            <a:r>
              <a:rPr lang="hu-HU" sz="3800" b="1" cap="all" dirty="0" err="1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prius</a:t>
            </a:r>
            <a:endParaRPr lang="hu-HU" sz="3800" b="1" cap="all" dirty="0" smtClean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+mj-lt"/>
              <a:ea typeface="+mj-ea"/>
              <a:cs typeface="+mj-cs"/>
            </a:endParaRPr>
          </a:p>
        </p:txBody>
      </p:sp>
      <p:pic>
        <p:nvPicPr>
          <p:cNvPr id="3" name="Kép 2" descr="toyota-new-2010-prius-hybri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1" y="-2"/>
            <a:ext cx="9218079" cy="6091239"/>
          </a:xfrm>
          <a:prstGeom prst="rect">
            <a:avLst/>
          </a:prstGeom>
        </p:spPr>
      </p:pic>
      <p:sp>
        <p:nvSpPr>
          <p:cNvPr id="5" name="Szövegdoboz 4"/>
          <p:cNvSpPr txBox="1"/>
          <p:nvPr/>
        </p:nvSpPr>
        <p:spPr>
          <a:xfrm>
            <a:off x="1403648" y="5414130"/>
            <a:ext cx="388843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8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2010-ben…</a:t>
            </a:r>
          </a:p>
        </p:txBody>
      </p:sp>
    </p:spTree>
  </p:cSld>
  <p:clrMapOvr>
    <a:masterClrMapping/>
  </p:clrMapOvr>
  <p:transition spd="slow" advTm="15000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84257"/>
            <a:ext cx="7239000" cy="1249193"/>
          </a:xfrm>
        </p:spPr>
        <p:txBody>
          <a:bodyPr>
            <a:normAutofit/>
          </a:bodyPr>
          <a:lstStyle/>
          <a:p>
            <a:r>
              <a:rPr lang="hu-HU" sz="3200" dirty="0" smtClean="0"/>
              <a:t>A belsőégésű és elektromos motorok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397547"/>
            <a:ext cx="7239000" cy="333640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sz="24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hu-HU" sz="2400" b="1" dirty="0" smtClean="0">
                <a:solidFill>
                  <a:schemeClr val="accent5">
                    <a:lumMod val="50000"/>
                  </a:schemeClr>
                </a:solidFill>
              </a:rPr>
              <a:t>Indításkor kizárólag az elektromos megoldást használják, minthogy a belsőégésű motorok ilyenkor fogyasztják a legtöbb üzemanyagot, ezért ekkor a legnagyobb a szennyezőanyag-kibocsátás.</a:t>
            </a:r>
          </a:p>
          <a:p>
            <a:pPr>
              <a:buNone/>
            </a:pPr>
            <a:r>
              <a:rPr lang="hu-HU" sz="24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</p:txBody>
      </p:sp>
    </p:spTree>
  </p:cSld>
  <p:clrMapOvr>
    <a:masterClrMapping/>
  </p:clrMapOvr>
  <p:transition spd="slow" advTm="15000">
    <p:push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Hibridtechnológia sikere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93491"/>
            <a:ext cx="7239000" cy="3840458"/>
          </a:xfrm>
        </p:spPr>
        <p:txBody>
          <a:bodyPr/>
          <a:lstStyle/>
          <a:p>
            <a:pPr>
              <a:buNone/>
            </a:pPr>
            <a:r>
              <a:rPr lang="hu-HU" b="1" dirty="0" smtClean="0">
                <a:solidFill>
                  <a:schemeClr val="accent5">
                    <a:lumMod val="50000"/>
                  </a:schemeClr>
                </a:solidFill>
              </a:rPr>
              <a:t>A benzinárak várható emelkedésének köszönhetően nagy sikert jósolnak neki, minthogy fogyasztása jóval kisebb a hagyományos meghajtású kocsikénál…</a:t>
            </a:r>
          </a:p>
          <a:p>
            <a:pPr>
              <a:buNone/>
            </a:pPr>
            <a:r>
              <a:rPr lang="hu-HU" b="1" dirty="0" smtClean="0">
                <a:solidFill>
                  <a:schemeClr val="accent5">
                    <a:lumMod val="50000"/>
                  </a:schemeClr>
                </a:solidFill>
              </a:rPr>
              <a:t>Ráadásul nagyságrendekkel kevesebb mérget pöfög ki magából.</a:t>
            </a:r>
          </a:p>
          <a:p>
            <a:endParaRPr lang="hu-HU" dirty="0"/>
          </a:p>
        </p:txBody>
      </p:sp>
    </p:spTree>
  </p:cSld>
  <p:clrMapOvr>
    <a:masterClrMapping/>
  </p:clrMapOvr>
  <p:transition spd="slow" advTm="15000">
    <p:push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965499"/>
            <a:ext cx="7242048" cy="1015206"/>
          </a:xfrm>
        </p:spPr>
        <p:txBody>
          <a:bodyPr/>
          <a:lstStyle/>
          <a:p>
            <a:r>
              <a:rPr lang="hu-HU" dirty="0" smtClean="0"/>
              <a:t>Köszönöm a figyelmet!</a:t>
            </a:r>
            <a:endParaRPr lang="hu-HU" dirty="0"/>
          </a:p>
        </p:txBody>
      </p:sp>
      <p:sp>
        <p:nvSpPr>
          <p:cNvPr id="3" name="Szövegdoboz 2"/>
          <p:cNvSpPr txBox="1"/>
          <p:nvPr/>
        </p:nvSpPr>
        <p:spPr>
          <a:xfrm>
            <a:off x="899592" y="3405659"/>
            <a:ext cx="28712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Mészáros Szandra</a:t>
            </a:r>
          </a:p>
        </p:txBody>
      </p:sp>
    </p:spTree>
  </p:cSld>
  <p:clrMapOvr>
    <a:masterClrMapping/>
  </p:clrMapOvr>
  <p:transition spd="slow" advTm="15000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551292"/>
            <a:ext cx="7239000" cy="1279142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Közlekedés = Környezetszennyezés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214176"/>
            <a:ext cx="7239000" cy="351977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b="1" dirty="0" smtClean="0">
                <a:solidFill>
                  <a:schemeClr val="accent5">
                    <a:lumMod val="50000"/>
                  </a:schemeClr>
                </a:solidFill>
              </a:rPr>
              <a:t>Világunk egyik globális környezeti problémája a levegőszennyezésből adódó üvegházhatás és felmelegedés. </a:t>
            </a:r>
          </a:p>
          <a:p>
            <a:pPr>
              <a:spcBef>
                <a:spcPts val="1800"/>
              </a:spcBef>
              <a:buNone/>
            </a:pPr>
            <a:r>
              <a:rPr lang="hu-HU" b="1" dirty="0" smtClean="0">
                <a:solidFill>
                  <a:schemeClr val="accent5">
                    <a:lumMod val="50000"/>
                  </a:schemeClr>
                </a:solidFill>
              </a:rPr>
              <a:t>A személygépkocsikból áradó gázok is felelősek az üvegházhatás kialakulásában, sőt, a légkörbe jutó káros anyagok legnagyobb része a közlekedésből származik. </a:t>
            </a:r>
          </a:p>
        </p:txBody>
      </p:sp>
    </p:spTree>
  </p:cSld>
  <p:clrMapOvr>
    <a:masterClrMapping/>
  </p:clrMapOvr>
  <p:transition spd="slow" advTm="15000">
    <p:push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jövő: Hibridautók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hu-HU" sz="3200" b="1" dirty="0" smtClean="0">
                <a:solidFill>
                  <a:schemeClr val="accent5">
                    <a:lumMod val="50000"/>
                  </a:schemeClr>
                </a:solidFill>
              </a:rPr>
              <a:t>Gépjárműveink ma még nagyrészt belsőégésű motorokkal működnek,</a:t>
            </a:r>
          </a:p>
          <a:p>
            <a:pPr>
              <a:buNone/>
            </a:pPr>
            <a:r>
              <a:rPr lang="hu-HU" sz="3200" b="1" dirty="0" smtClean="0">
                <a:solidFill>
                  <a:schemeClr val="accent5">
                    <a:lumMod val="50000"/>
                  </a:schemeClr>
                </a:solidFill>
              </a:rPr>
              <a:t>Sok szennyező anyag - mint a szén-dioxid, nitrogén-dioxid és az ólom - kibocsátásában mindenképp élen járnak </a:t>
            </a:r>
          </a:p>
          <a:p>
            <a:pPr>
              <a:buNone/>
            </a:pPr>
            <a:r>
              <a:rPr lang="hu-HU" sz="3200" b="1" dirty="0" smtClean="0">
                <a:solidFill>
                  <a:schemeClr val="accent5">
                    <a:lumMod val="50000"/>
                  </a:schemeClr>
                </a:solidFill>
              </a:rPr>
              <a:t>Ráadásul fenyeget az olajkészletek kimerülésének réme is…</a:t>
            </a:r>
          </a:p>
          <a:p>
            <a:pPr>
              <a:buNone/>
            </a:pPr>
            <a:r>
              <a:rPr lang="hu-HU" sz="3200" b="1" dirty="0" smtClean="0">
                <a:solidFill>
                  <a:schemeClr val="accent5">
                    <a:lumMod val="50000"/>
                  </a:schemeClr>
                </a:solidFill>
              </a:rPr>
              <a:t>Így az autógyárak fejlesztőmérnökei régóta törik a fejüket olcsó és környezetkímélő megoldásokon. </a:t>
            </a:r>
          </a:p>
          <a:p>
            <a:pPr>
              <a:buNone/>
            </a:pPr>
            <a:endParaRPr lang="hu-HU" sz="3200" b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 advTm="15000">
    <p:push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Hibridautók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b="1" dirty="0" smtClean="0">
                <a:solidFill>
                  <a:schemeClr val="accent5">
                    <a:lumMod val="50000"/>
                  </a:schemeClr>
                </a:solidFill>
              </a:rPr>
              <a:t>Amikor a múlt század elején kezdtek nagy mértékben elterjedni az autók, az emberek akkor még örvendtek, mivel a kipufogógázokat kevésbé tartották ártalmasnak, mint…</a:t>
            </a:r>
          </a:p>
          <a:p>
            <a:pPr>
              <a:buNone/>
            </a:pPr>
            <a:r>
              <a:rPr lang="hu-HU" b="1" dirty="0" smtClean="0">
                <a:solidFill>
                  <a:schemeClr val="accent5">
                    <a:lumMod val="50000"/>
                  </a:schemeClr>
                </a:solidFill>
              </a:rPr>
              <a:t>A lovak vizeletét és ürülékét – melyek a legelterjedtebb „járművek” voltak </a:t>
            </a:r>
          </a:p>
          <a:p>
            <a:pPr>
              <a:buNone/>
            </a:pPr>
            <a:r>
              <a:rPr lang="hu-HU" b="1" dirty="0" smtClean="0">
                <a:solidFill>
                  <a:schemeClr val="accent5">
                    <a:lumMod val="50000"/>
                  </a:schemeClr>
                </a:solidFill>
              </a:rPr>
              <a:t>Mára ez megváltozott</a:t>
            </a:r>
          </a:p>
        </p:txBody>
      </p:sp>
    </p:spTree>
  </p:cSld>
  <p:clrMapOvr>
    <a:masterClrMapping/>
  </p:clrMapOvr>
  <p:transition spd="slow" advTm="15000">
    <p:push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295463"/>
            <a:ext cx="7239000" cy="684215"/>
          </a:xfrm>
        </p:spPr>
        <p:txBody>
          <a:bodyPr/>
          <a:lstStyle/>
          <a:p>
            <a:r>
              <a:rPr lang="hu-HU" dirty="0" smtClean="0"/>
              <a:t>Akkumulátoros autók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26905"/>
            <a:ext cx="7239000" cy="46070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b="1" dirty="0" smtClean="0">
                <a:solidFill>
                  <a:schemeClr val="accent5">
                    <a:lumMod val="50000"/>
                  </a:schemeClr>
                </a:solidFill>
              </a:rPr>
              <a:t>Legrégebben az akkumulátoros autók kifejlesztésével foglalkoznak a fejlesztőmérnökök. </a:t>
            </a:r>
          </a:p>
          <a:p>
            <a:pPr>
              <a:buNone/>
            </a:pPr>
            <a:r>
              <a:rPr lang="hu-HU" b="1" dirty="0" smtClean="0">
                <a:solidFill>
                  <a:schemeClr val="accent5">
                    <a:lumMod val="50000"/>
                  </a:schemeClr>
                </a:solidFill>
              </a:rPr>
              <a:t>Áttörést azonban nem sikerült elérniük ezen a téren. </a:t>
            </a:r>
          </a:p>
          <a:p>
            <a:pPr>
              <a:buNone/>
            </a:pPr>
            <a:r>
              <a:rPr lang="hu-HU" b="1" dirty="0" smtClean="0">
                <a:solidFill>
                  <a:schemeClr val="accent5">
                    <a:lumMod val="50000"/>
                  </a:schemeClr>
                </a:solidFill>
              </a:rPr>
              <a:t>A gyártók ugyan sok százmillió dollárt költöttek el a siker érdekében, mégis csupán a General Motors és a Toyota gyártott és értékesített néhány száz darabot a "villanyautókból". </a:t>
            </a:r>
          </a:p>
        </p:txBody>
      </p:sp>
    </p:spTree>
  </p:cSld>
  <p:clrMapOvr>
    <a:masterClrMapping/>
  </p:clrMapOvr>
  <p:transition spd="slow" advTm="15000">
    <p:push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Akkumulátoros autók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b="1" dirty="0" smtClean="0">
                <a:solidFill>
                  <a:schemeClr val="accent5">
                    <a:lumMod val="50000"/>
                  </a:schemeClr>
                </a:solidFill>
              </a:rPr>
              <a:t>A kudarc oka az volt, hogy a legmodernebb akkumulátorok energiatároló képessége is túl kicsi.</a:t>
            </a:r>
          </a:p>
          <a:p>
            <a:pPr>
              <a:buNone/>
            </a:pPr>
            <a:r>
              <a:rPr lang="hu-HU" b="1" dirty="0" smtClean="0">
                <a:solidFill>
                  <a:schemeClr val="accent5">
                    <a:lumMod val="50000"/>
                  </a:schemeClr>
                </a:solidFill>
              </a:rPr>
              <a:t>Amíg egy belsőégésű motorral meghajtott személygépkocsi egyetlen tankolással 500-700 kilométert tud megtenni, addig egy akkumulátorral működő a legjobb esetben is csak 100-150 kilométer megtételére képes</a:t>
            </a:r>
            <a:endParaRPr lang="hu-HU" dirty="0"/>
          </a:p>
        </p:txBody>
      </p:sp>
    </p:spTree>
  </p:cSld>
  <p:clrMapOvr>
    <a:masterClrMapping/>
  </p:clrMapOvr>
  <p:transition spd="slow" advTm="15000">
    <p:push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84258"/>
            <a:ext cx="7239000" cy="714734"/>
          </a:xfrm>
        </p:spPr>
        <p:txBody>
          <a:bodyPr/>
          <a:lstStyle/>
          <a:p>
            <a:r>
              <a:rPr lang="hu-HU" dirty="0" smtClean="0"/>
              <a:t>Elektromos akkumulátor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54820"/>
            <a:ext cx="7239000" cy="447912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b="1" dirty="0" smtClean="0">
                <a:solidFill>
                  <a:schemeClr val="accent5">
                    <a:lumMod val="50000"/>
                  </a:schemeClr>
                </a:solidFill>
              </a:rPr>
              <a:t> Ráadásul a hagyományos üzemanyaggal való tankolás mindössze néhány perc, ezzel szemben egy akkumulátor feltöltése több órát vesz igénybe. </a:t>
            </a:r>
          </a:p>
          <a:p>
            <a:pPr>
              <a:buNone/>
            </a:pPr>
            <a:r>
              <a:rPr lang="hu-HU" b="1" dirty="0" smtClean="0">
                <a:solidFill>
                  <a:schemeClr val="accent5">
                    <a:lumMod val="50000"/>
                  </a:schemeClr>
                </a:solidFill>
              </a:rPr>
              <a:t>További ellenérv az efféle technológia ellen, hogy bár a szennyezőanyag-kibocsátás gyakorlatilag a nullával egyenlő, ám a feltöltéshez szükséges villamos energia előállítása ezután is légszennyező marad.</a:t>
            </a:r>
            <a:endParaRPr lang="hu-HU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 advTm="15000">
    <p:push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Hibridtechnológia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77467"/>
            <a:ext cx="7239000" cy="405648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u-HU" b="1" dirty="0" smtClean="0">
                <a:solidFill>
                  <a:schemeClr val="accent5">
                    <a:lumMod val="50000"/>
                  </a:schemeClr>
                </a:solidFill>
              </a:rPr>
              <a:t>Az eddigi legnagyobb sikert a hibrid autókkal érték el, a jövő útjain pedig üzemanyagcellás járművek fognak futni </a:t>
            </a:r>
          </a:p>
          <a:p>
            <a:pPr>
              <a:buNone/>
            </a:pPr>
            <a:r>
              <a:rPr lang="hu-HU" b="1" dirty="0" smtClean="0">
                <a:solidFill>
                  <a:schemeClr val="accent5">
                    <a:lumMod val="50000"/>
                  </a:schemeClr>
                </a:solidFill>
              </a:rPr>
              <a:t>Ez a megoldást leginkább a tömegközlekedési eszközöknél alkalmazzák. </a:t>
            </a:r>
          </a:p>
          <a:p>
            <a:pPr>
              <a:buNone/>
            </a:pPr>
            <a:r>
              <a:rPr lang="hu-HU" b="1" dirty="0" smtClean="0">
                <a:solidFill>
                  <a:schemeClr val="accent5">
                    <a:lumMod val="50000"/>
                  </a:schemeClr>
                </a:solidFill>
              </a:rPr>
              <a:t>A hibrid gépjárművekben az elektromos és a belsőégésű motorokat egyaránt használják. </a:t>
            </a:r>
          </a:p>
        </p:txBody>
      </p:sp>
    </p:spTree>
  </p:cSld>
  <p:clrMapOvr>
    <a:masterClrMapping/>
  </p:clrMapOvr>
  <p:transition spd="slow" advTm="15000">
    <p:push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elv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5459"/>
            <a:ext cx="7239000" cy="4128490"/>
          </a:xfrm>
        </p:spPr>
        <p:txBody>
          <a:bodyPr/>
          <a:lstStyle/>
          <a:p>
            <a:pPr>
              <a:buNone/>
            </a:pPr>
            <a:r>
              <a:rPr lang="hu-HU" b="1" dirty="0" smtClean="0">
                <a:solidFill>
                  <a:schemeClr val="accent5">
                    <a:lumMod val="50000"/>
                  </a:schemeClr>
                </a:solidFill>
              </a:rPr>
              <a:t>Az elgondolás alapja az volt, hogy a hagyományos motor csak akkor "kapcsol be", amikor eléri azt a legoptimálisabb fordulatszámot, amelyen a káros anyag kibocsátás a legkisebb.</a:t>
            </a:r>
          </a:p>
          <a:p>
            <a:pPr>
              <a:buNone/>
            </a:pPr>
            <a:r>
              <a:rPr lang="hu-HU" b="1" dirty="0" smtClean="0">
                <a:solidFill>
                  <a:schemeClr val="accent5">
                    <a:lumMod val="50000"/>
                  </a:schemeClr>
                </a:solidFill>
              </a:rPr>
              <a:t> Így jelentősen csökkenthető az üzemanyag-fogyasztás is.</a:t>
            </a:r>
          </a:p>
          <a:p>
            <a:endParaRPr lang="hu-HU" dirty="0"/>
          </a:p>
        </p:txBody>
      </p:sp>
    </p:spTree>
  </p:cSld>
  <p:clrMapOvr>
    <a:masterClrMapping/>
  </p:clrMapOvr>
  <p:transition spd="slow" advTm="15000">
    <p:push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ényűző">
  <a:themeElements>
    <a:clrScheme name="Fényűző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Fényűző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ényűző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</TotalTime>
  <Words>683</Words>
  <Application>Microsoft Office PowerPoint</Application>
  <PresentationFormat>Egyéni</PresentationFormat>
  <Paragraphs>82</Paragraphs>
  <Slides>15</Slides>
  <Notes>15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16" baseType="lpstr">
      <vt:lpstr>Fényűző</vt:lpstr>
      <vt:lpstr>Hibridautók </vt:lpstr>
      <vt:lpstr>Közlekedés = Környezetszennyezés</vt:lpstr>
      <vt:lpstr>A jövő: Hibridautók</vt:lpstr>
      <vt:lpstr>Hibridautók</vt:lpstr>
      <vt:lpstr>Akkumulátoros autók</vt:lpstr>
      <vt:lpstr>Akkumulátoros autók</vt:lpstr>
      <vt:lpstr>Elektromos akkumulátor</vt:lpstr>
      <vt:lpstr>A Hibridtechnológia</vt:lpstr>
      <vt:lpstr>elv</vt:lpstr>
      <vt:lpstr>Többféleképpen működhet</vt:lpstr>
      <vt:lpstr>A toyota prius</vt:lpstr>
      <vt:lpstr>12. dia</vt:lpstr>
      <vt:lpstr>A belsőégésű és elektromos motorok</vt:lpstr>
      <vt:lpstr>Hibridtechnológia sikere</vt:lpstr>
      <vt:lpstr>Köszönöm a figyelmet!</vt:lpstr>
    </vt:vector>
  </TitlesOfParts>
  <Company>Egressy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Környezetbarát autók</dc:title>
  <dc:creator>Tanulo</dc:creator>
  <cp:lastModifiedBy>Tanar</cp:lastModifiedBy>
  <cp:revision>25</cp:revision>
  <dcterms:created xsi:type="dcterms:W3CDTF">2011-01-04T03:26:20Z</dcterms:created>
  <dcterms:modified xsi:type="dcterms:W3CDTF">2011-02-18T09:58:47Z</dcterms:modified>
</cp:coreProperties>
</file>