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68" r:id="rId3"/>
    <p:sldId id="257" r:id="rId4"/>
    <p:sldId id="258" r:id="rId5"/>
    <p:sldId id="259" r:id="rId6"/>
    <p:sldId id="260" r:id="rId7"/>
    <p:sldId id="266" r:id="rId8"/>
    <p:sldId id="267" r:id="rId9"/>
    <p:sldId id="265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98" autoAdjust="0"/>
  </p:normalViewPr>
  <p:slideViewPr>
    <p:cSldViewPr>
      <p:cViewPr varScale="1">
        <p:scale>
          <a:sx n="42" d="100"/>
          <a:sy n="42" d="100"/>
        </p:scale>
        <p:origin x="-7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0431D9-D0CA-4ABF-B20C-5CE51458A2FB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7E3EC-9F71-42A6-B59C-8E10431C9CB4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projektünk témája az autók és a környezetvédelem, közelebbről a hibrid</a:t>
            </a:r>
            <a:r>
              <a:rPr lang="hu-HU" baseline="0" dirty="0" smtClean="0"/>
              <a:t> autók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1</a:t>
            </a:fld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BMW is beszállt a </a:t>
            </a:r>
            <a:r>
              <a:rPr lang="hu-HU" dirty="0" err="1" smtClean="0"/>
              <a:t>hybridek</a:t>
            </a:r>
            <a:r>
              <a:rPr lang="hu-HU" dirty="0" smtClean="0"/>
              <a:t> gyártásába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Egy</a:t>
            </a:r>
            <a:r>
              <a:rPr lang="hu-HU" baseline="0" dirty="0" smtClean="0"/>
              <a:t> kis illusztráció a működésről…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11</a:t>
            </a:fld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Köszönöm a figyelmet, egy szép </a:t>
            </a:r>
            <a:r>
              <a:rPr lang="hu-HU" dirty="0" err="1" smtClean="0"/>
              <a:t>BMW-vel</a:t>
            </a:r>
            <a:r>
              <a:rPr lang="hu-HU" baseline="0" dirty="0" smtClean="0"/>
              <a:t> búcsúzom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12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hybrid</a:t>
            </a:r>
            <a:r>
              <a:rPr lang="hu-HU" baseline="0" dirty="0" smtClean="0"/>
              <a:t> autó főleg dugóban hasznos, ezért ideális városi autó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2</a:t>
            </a:fld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</a:t>
            </a:r>
            <a:r>
              <a:rPr lang="hu-HU" dirty="0" err="1" smtClean="0"/>
              <a:t>hybridek</a:t>
            </a:r>
            <a:r>
              <a:rPr lang="hu-HU" dirty="0" smtClean="0"/>
              <a:t> menet közben is töltődhetnek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3</a:t>
            </a:fld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Motorjuk kisebb, mint a hagyományos</a:t>
            </a:r>
            <a:r>
              <a:rPr lang="hu-HU" baseline="0" dirty="0" smtClean="0"/>
              <a:t> autóké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4</a:t>
            </a:fld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alapanyag-készletek sajnos végesek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5</a:t>
            </a:fld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Főleg</a:t>
            </a:r>
            <a:r>
              <a:rPr lang="hu-HU" baseline="0" dirty="0" smtClean="0"/>
              <a:t> Kínából származik a </a:t>
            </a:r>
            <a:r>
              <a:rPr lang="hu-HU" baseline="0" dirty="0" err="1" smtClean="0"/>
              <a:t>diszprózium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6</a:t>
            </a:fld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 Suzukinak is vannak </a:t>
            </a:r>
            <a:r>
              <a:rPr lang="hu-HU" dirty="0" err="1" smtClean="0"/>
              <a:t>hybridjei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7</a:t>
            </a:fld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Az SX4 a kiállításon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8</a:t>
            </a:fld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Ők gyártják a világ legerősebb </a:t>
            </a:r>
            <a:r>
              <a:rPr lang="hu-HU" dirty="0" err="1" smtClean="0"/>
              <a:t>hybrid</a:t>
            </a:r>
            <a:r>
              <a:rPr lang="hu-HU" dirty="0" smtClean="0"/>
              <a:t> autóit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7E3EC-9F71-42A6-B59C-8E10431C9CB4}" type="slidenum">
              <a:rPr lang="hu-HU" smtClean="0"/>
              <a:pPr/>
              <a:t>9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9431CAD-D6E9-4746-98F3-FED11630BD08}" type="datetimeFigureOut">
              <a:rPr lang="hu-HU" smtClean="0"/>
              <a:pPr/>
              <a:t>2011.02.18.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C64F303-C19B-4F74-A6B7-C58B0A753E1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Hybrid</a:t>
            </a:r>
            <a:r>
              <a:rPr lang="hu-HU" dirty="0" smtClean="0"/>
              <a:t> autók</a:t>
            </a:r>
            <a:endParaRPr lang="hu-HU" dirty="0"/>
          </a:p>
        </p:txBody>
      </p:sp>
      <p:pic>
        <p:nvPicPr>
          <p:cNvPr id="4" name="Kép 3" descr="3H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3888" y="1700808"/>
            <a:ext cx="952500" cy="590550"/>
          </a:xfrm>
          <a:prstGeom prst="rect">
            <a:avLst/>
          </a:prstGeom>
        </p:spPr>
      </p:pic>
      <p:pic>
        <p:nvPicPr>
          <p:cNvPr id="5" name="Kép 4" descr="2P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3140968"/>
            <a:ext cx="1270000" cy="787400"/>
          </a:xfrm>
          <a:prstGeom prst="rect">
            <a:avLst/>
          </a:prstGeom>
        </p:spPr>
      </p:pic>
      <p:pic>
        <p:nvPicPr>
          <p:cNvPr id="6" name="Kép 5" descr="4S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483768" y="2276872"/>
            <a:ext cx="1270000" cy="787400"/>
          </a:xfrm>
          <a:prstGeom prst="rect">
            <a:avLst/>
          </a:prstGeom>
        </p:spPr>
      </p:pic>
      <p:pic>
        <p:nvPicPr>
          <p:cNvPr id="7" name="Kép 6" descr="5OD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499992" y="1700808"/>
            <a:ext cx="952500" cy="590550"/>
          </a:xfrm>
          <a:prstGeom prst="rect">
            <a:avLst/>
          </a:prstGeom>
        </p:spPr>
      </p:pic>
      <p:pic>
        <p:nvPicPr>
          <p:cNvPr id="8" name="Kép 7" descr="5OD 450H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76056" y="2276872"/>
            <a:ext cx="1270000" cy="787400"/>
          </a:xfrm>
          <a:prstGeom prst="rect">
            <a:avLst/>
          </a:prstGeom>
        </p:spPr>
      </p:pic>
      <p:pic>
        <p:nvPicPr>
          <p:cNvPr id="9" name="Kép 8" descr="2CO LX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779912" y="2276872"/>
            <a:ext cx="1270000" cy="787400"/>
          </a:xfrm>
          <a:prstGeom prst="rect">
            <a:avLst/>
          </a:prstGeom>
        </p:spPr>
      </p:pic>
    </p:spTree>
  </p:cSld>
  <p:clrMapOvr>
    <a:masterClrMapping/>
  </p:clrMapOvr>
  <p:transition advTm="7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BMW X6 </a:t>
            </a:r>
            <a:r>
              <a:rPr lang="hu-HU" b="1" dirty="0" err="1" smtClean="0"/>
              <a:t>ActiveHybrid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2800" b="1" dirty="0"/>
              <a:t>Bár a piacon már sokféle hibrid autó kapható, olyan, amely csak villanymotorral is képes haladni, eddig Európában csak a Toyotának és a </a:t>
            </a:r>
            <a:r>
              <a:rPr lang="hu-HU" sz="2800" b="1" dirty="0" err="1"/>
              <a:t>Lexusnak</a:t>
            </a:r>
            <a:r>
              <a:rPr lang="hu-HU" sz="2800" b="1" dirty="0"/>
              <a:t> volt. </a:t>
            </a:r>
            <a:endParaRPr lang="hu-HU" sz="2800" b="1" dirty="0" smtClean="0"/>
          </a:p>
          <a:p>
            <a:r>
              <a:rPr lang="hu-HU" sz="2800" b="1" dirty="0" smtClean="0"/>
              <a:t>Mostantól </a:t>
            </a:r>
            <a:r>
              <a:rPr lang="hu-HU" sz="2800" b="1" dirty="0"/>
              <a:t>viszont a BMW-től is vehetünk. A bajorok nem aprózták el a belépőjüket a </a:t>
            </a:r>
            <a:r>
              <a:rPr lang="hu-HU" sz="2800" b="1" dirty="0" err="1"/>
              <a:t>full</a:t>
            </a:r>
            <a:r>
              <a:rPr lang="hu-HU" sz="2800" b="1" dirty="0"/>
              <a:t> hibridek klubjába</a:t>
            </a:r>
            <a:r>
              <a:rPr lang="hu-HU" sz="2800" b="1" dirty="0" smtClean="0"/>
              <a:t>:</a:t>
            </a:r>
          </a:p>
          <a:p>
            <a:r>
              <a:rPr lang="hu-HU" sz="2800" b="1" dirty="0" smtClean="0"/>
              <a:t>az </a:t>
            </a:r>
            <a:r>
              <a:rPr lang="hu-HU" sz="2800" b="1" dirty="0"/>
              <a:t>X6 </a:t>
            </a:r>
            <a:r>
              <a:rPr lang="hu-HU" sz="2800" b="1" dirty="0" err="1"/>
              <a:t>ActiveHybridnél</a:t>
            </a:r>
            <a:r>
              <a:rPr lang="hu-HU" sz="2800" b="1" dirty="0"/>
              <a:t> erősebb benzines-elektromos személyautó jelenleg nem létezik</a:t>
            </a:r>
            <a:r>
              <a:rPr lang="hu-HU" sz="2800" b="1" dirty="0" smtClean="0"/>
              <a:t>.</a:t>
            </a:r>
            <a:endParaRPr lang="hu-HU" sz="2800" b="1" dirty="0"/>
          </a:p>
        </p:txBody>
      </p:sp>
    </p:spTree>
  </p:cSld>
  <p:clrMapOvr>
    <a:masterClrMapping/>
  </p:clrMapOvr>
  <p:transition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Működés közben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6491064" cy="4525963"/>
          </a:xfrm>
        </p:spPr>
        <p:txBody>
          <a:bodyPr>
            <a:normAutofit/>
          </a:bodyPr>
          <a:lstStyle/>
          <a:p>
            <a:r>
              <a:rPr lang="hu-HU" sz="2800" b="1" i="1" dirty="0" smtClean="0"/>
              <a:t>Jelenleg a villanymotor hajt. Ha a kék nyilak elérik a </a:t>
            </a:r>
            <a:r>
              <a:rPr lang="hu-HU" sz="2800" b="1" i="1" dirty="0" err="1" smtClean="0"/>
              <a:t>Ready-szintet</a:t>
            </a:r>
            <a:r>
              <a:rPr lang="hu-HU" sz="2800" b="1" i="1" dirty="0" smtClean="0"/>
              <a:t>, </a:t>
            </a:r>
            <a:r>
              <a:rPr lang="hu-HU" sz="2800" b="1" i="1" dirty="0" err="1" smtClean="0"/>
              <a:t>a</a:t>
            </a:r>
            <a:r>
              <a:rPr lang="hu-HU" sz="2800" b="1" i="1" dirty="0" smtClean="0"/>
              <a:t> benzinmotor is bekapcsol.</a:t>
            </a:r>
          </a:p>
          <a:p>
            <a:r>
              <a:rPr lang="hu-HU" sz="2800" b="1" i="1" dirty="0" smtClean="0"/>
              <a:t>Alig lett kisebb a csomagtartó az akkumulátoroktól. Kevés látszik belőlük.</a:t>
            </a:r>
          </a:p>
          <a:p>
            <a:r>
              <a:rPr lang="hu-HU" sz="2800" b="1" i="1" dirty="0" smtClean="0"/>
              <a:t>A dízelmániás Európában keveset fognak eladni belőle, de Közel-Keleten és Amerikában népszerű lehet.</a:t>
            </a:r>
            <a:endParaRPr lang="hu-HU" sz="2800" b="1" dirty="0"/>
          </a:p>
        </p:txBody>
      </p:sp>
      <p:pic>
        <p:nvPicPr>
          <p:cNvPr id="4" name="Kép 3" descr="20101115bmwx6acti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2698" y="1484784"/>
            <a:ext cx="2121302" cy="1415306"/>
          </a:xfrm>
          <a:prstGeom prst="rect">
            <a:avLst/>
          </a:prstGeom>
        </p:spPr>
      </p:pic>
      <p:pic>
        <p:nvPicPr>
          <p:cNvPr id="5" name="Kép 4" descr="20101115bmwx6acti10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020272" y="2852936"/>
            <a:ext cx="2123728" cy="1416925"/>
          </a:xfrm>
          <a:prstGeom prst="rect">
            <a:avLst/>
          </a:prstGeom>
        </p:spPr>
      </p:pic>
      <p:pic>
        <p:nvPicPr>
          <p:cNvPr id="6" name="Kép 5" descr="20101115bmwx6acti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7214" y="4725144"/>
            <a:ext cx="3196786" cy="2132856"/>
          </a:xfrm>
          <a:prstGeom prst="rect">
            <a:avLst/>
          </a:prstGeom>
        </p:spPr>
      </p:pic>
    </p:spTree>
  </p:cSld>
  <p:clrMapOvr>
    <a:masterClrMapping/>
  </p:clrMapOvr>
  <p:transition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20101115bmwx6acti6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5980994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0" y="6037312"/>
            <a:ext cx="2016224" cy="820688"/>
          </a:xfrm>
        </p:spPr>
        <p:txBody>
          <a:bodyPr/>
          <a:lstStyle/>
          <a:p>
            <a:r>
              <a:rPr lang="hu-HU" dirty="0" smtClean="0">
                <a:solidFill>
                  <a:schemeClr val="tx2">
                    <a:lumMod val="10000"/>
                  </a:schemeClr>
                </a:solidFill>
              </a:rPr>
              <a:t>Vége</a:t>
            </a:r>
            <a:endParaRPr lang="hu-HU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10" name="Cím 1"/>
          <p:cNvSpPr txBox="1">
            <a:spLocks/>
          </p:cNvSpPr>
          <p:nvPr/>
        </p:nvSpPr>
        <p:spPr>
          <a:xfrm>
            <a:off x="2483768" y="6038528"/>
            <a:ext cx="5544616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3200" cap="all" dirty="0" smtClean="0">
                <a:solidFill>
                  <a:schemeClr val="tx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Készítette: </a:t>
            </a:r>
            <a:r>
              <a:rPr lang="hu-HU" sz="3200" cap="all" dirty="0" err="1" smtClean="0">
                <a:solidFill>
                  <a:schemeClr val="tx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Kígyósi</a:t>
            </a:r>
            <a:r>
              <a:rPr lang="hu-HU" sz="3200" cap="all" dirty="0" smtClean="0">
                <a:solidFill>
                  <a:schemeClr val="tx2">
                    <a:lumMod val="10000"/>
                  </a:schemeClr>
                </a:solidFill>
                <a:latin typeface="+mj-lt"/>
                <a:ea typeface="+mj-ea"/>
                <a:cs typeface="+mj-cs"/>
              </a:rPr>
              <a:t> Márk</a:t>
            </a:r>
          </a:p>
        </p:txBody>
      </p:sp>
    </p:spTree>
  </p:cSld>
  <p:clrMapOvr>
    <a:masterClrMapping/>
  </p:clrMapOvr>
  <p:transition advTm="7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800" decel="100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112168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Mi köze a </a:t>
            </a:r>
            <a:r>
              <a:rPr lang="hu-HU" b="1" dirty="0" err="1" smtClean="0"/>
              <a:t>hybrideknek</a:t>
            </a:r>
            <a:r>
              <a:rPr lang="hu-HU" b="1" dirty="0" smtClean="0"/>
              <a:t> </a:t>
            </a:r>
            <a:r>
              <a:rPr lang="hu-HU" b="1" dirty="0" err="1" smtClean="0"/>
              <a:t>a</a:t>
            </a:r>
            <a:r>
              <a:rPr lang="hu-HU" b="1" dirty="0" smtClean="0"/>
              <a:t> környezetvédelemhez?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612648" y="1844824"/>
            <a:ext cx="8153400" cy="4608512"/>
          </a:xfrm>
        </p:spPr>
        <p:txBody>
          <a:bodyPr/>
          <a:lstStyle/>
          <a:p>
            <a:r>
              <a:rPr lang="hu-HU" b="1" dirty="0" smtClean="0"/>
              <a:t>A </a:t>
            </a:r>
            <a:r>
              <a:rPr lang="hu-HU" b="1" dirty="0" err="1" smtClean="0"/>
              <a:t>hybrid</a:t>
            </a:r>
            <a:r>
              <a:rPr lang="hu-HU" b="1" dirty="0" smtClean="0"/>
              <a:t> autó 40 km/h sebességig nem fogyaszt benzint, vagy dízelt, csak az akkumulátorról működik</a:t>
            </a:r>
          </a:p>
          <a:p>
            <a:r>
              <a:rPr lang="hu-HU" b="1" dirty="0" smtClean="0"/>
              <a:t>Ezért ha dugóba kerülünk vele, egyáltalán nem szennyezzük a kipufogógázzal a levegőt</a:t>
            </a:r>
          </a:p>
          <a:p>
            <a:r>
              <a:rPr lang="hu-HU" b="1" dirty="0" smtClean="0"/>
              <a:t>És a pénztárcánk is vastagabb marad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Működési elv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hu-HU" sz="3000" b="1" dirty="0" smtClean="0"/>
              <a:t>A sorozatban gyártott hibridautók akkumulátora menet közben is feltölthető</a:t>
            </a:r>
          </a:p>
          <a:p>
            <a:r>
              <a:rPr lang="hu-HU" sz="3000" b="1" dirty="0" smtClean="0"/>
              <a:t>egyrészt a belső égésű motor, másrészt az energia-visszatöltő rendszer segítségével.</a:t>
            </a:r>
          </a:p>
          <a:p>
            <a:r>
              <a:rPr lang="hu-HU" sz="3000" b="1" dirty="0" smtClean="0"/>
              <a:t>A belső égésű motor egy generátort hajt, és az termeli az áramot, amely vagy közvetlenül a járművet hajtja, vagy az akkumulátor töltésére fordítódik.</a:t>
            </a:r>
            <a:endParaRPr lang="hu-HU" sz="3000" b="1" dirty="0"/>
          </a:p>
        </p:txBody>
      </p:sp>
    </p:spTree>
  </p:cSld>
  <p:clrMapOvr>
    <a:masterClrMapping/>
  </p:clrMapOvr>
  <p:transition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Működési elve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hu-HU" sz="2800" b="1" dirty="0" smtClean="0"/>
              <a:t>Az üzemanyag-fogyasztás csökkentését célozza a start-stop funkció is,</a:t>
            </a:r>
          </a:p>
          <a:p>
            <a:r>
              <a:rPr lang="hu-HU" sz="2800" b="1" dirty="0" smtClean="0"/>
              <a:t>amely üresjáratban automatikusan leállítja és a megfelelő időben újraindítja a belső égésű motort.</a:t>
            </a:r>
          </a:p>
          <a:p>
            <a:r>
              <a:rPr lang="hu-HU" sz="2800" b="1" dirty="0" smtClean="0"/>
              <a:t>A hibridautó belső égésű motorja kisebb, mint a hagyományos (csak belső égésű motorral rendelkező) autóké.</a:t>
            </a:r>
            <a:endParaRPr lang="hu-HU" sz="2800" b="1" dirty="0"/>
          </a:p>
          <a:p>
            <a:r>
              <a:rPr lang="hu-HU" sz="2800" b="1" dirty="0" smtClean="0"/>
              <a:t>A rövid idejű gyorsításoknál azonban mindkét hajtás üzemelhet, így nincs jelentős különbség a hagyományos hajtású autókhoz képest.</a:t>
            </a:r>
            <a:endParaRPr lang="hu-HU" sz="2800" b="1" dirty="0"/>
          </a:p>
        </p:txBody>
      </p:sp>
    </p:spTree>
  </p:cSld>
  <p:clrMapOvr>
    <a:masterClrMapping/>
  </p:clrMapOvr>
  <p:transition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Alapanyaghiány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sz="3000" b="1" dirty="0" smtClean="0"/>
              <a:t>A hibridautók gyártásához szükséges ritka anyagok közül többnek az esetében is az a veszély fenyeget, hogy elfogy.</a:t>
            </a:r>
          </a:p>
          <a:p>
            <a:r>
              <a:rPr lang="hu-HU" sz="2800" b="1" dirty="0" smtClean="0"/>
              <a:t>A hibridautókhoz használt, magas fejlettségi színvonalú villanymotorok és akkumulátorrendszerek előállításához gyakran </a:t>
            </a:r>
            <a:r>
              <a:rPr lang="hu-HU" sz="2800" b="1" dirty="0" err="1" smtClean="0"/>
              <a:t>diszpróziumra</a:t>
            </a:r>
            <a:r>
              <a:rPr lang="hu-HU" sz="2800" b="1" dirty="0" smtClean="0"/>
              <a:t> is szükség van.</a:t>
            </a:r>
          </a:p>
          <a:p>
            <a:r>
              <a:rPr lang="hu-HU" sz="2800" b="1" dirty="0" smtClean="0"/>
              <a:t>Ez egy ritkaföldfém, melynek zömét a többi ritkaföldfémhez hasonlóan Kínában bányásszák.</a:t>
            </a:r>
          </a:p>
          <a:p>
            <a:endParaRPr lang="hu-HU" sz="2800" dirty="0"/>
          </a:p>
        </p:txBody>
      </p:sp>
    </p:spTree>
  </p:cSld>
  <p:clrMapOvr>
    <a:masterClrMapping/>
  </p:clrMapOvr>
  <p:transition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Alapanyaghiány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sz="2800" b="1" dirty="0" smtClean="0"/>
              <a:t>Egyes elemzők szerint 2012-re annyira felfut Kína elektronikai ipara, hogy a kínai ritkaföldfém-bányászat csak a belföldi igényeket tudja kielégíteni.</a:t>
            </a:r>
          </a:p>
          <a:p>
            <a:r>
              <a:rPr lang="hu-HU" sz="2800" b="1" dirty="0" smtClean="0"/>
              <a:t>Kanada, Ausztrália, és az USA is próbálkozik, de nem valószínű, hogy 2012-re ezek át tudnák venni a kínai bányák helyét.</a:t>
            </a:r>
            <a:endParaRPr lang="hu-HU" sz="2800" b="1" dirty="0"/>
          </a:p>
        </p:txBody>
      </p:sp>
      <p:pic>
        <p:nvPicPr>
          <p:cNvPr id="7" name="Kép 6" descr="front-vie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64088" y="4572000"/>
            <a:ext cx="3120008" cy="2286000"/>
          </a:xfrm>
          <a:prstGeom prst="rect">
            <a:avLst/>
          </a:prstGeom>
        </p:spPr>
      </p:pic>
    </p:spTree>
  </p:cSld>
  <p:clrMapOvr>
    <a:masterClrMapping/>
  </p:clrMapOvr>
  <p:transition advTm="21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Suzuki - hibridek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hu-HU" b="1" dirty="0" smtClean="0"/>
              <a:t>Hasonló hajtásláncot kapott a tanulmány Swift, mint amilyen a Chevrolet Voltban is dolgozik</a:t>
            </a:r>
          </a:p>
          <a:p>
            <a:r>
              <a:rPr lang="hu-HU" b="1" dirty="0" smtClean="0"/>
              <a:t>Vagyis elsődlegesen elektromotor gondoskodik a hajtásról, az akkumulátorok lemerülése után a benzinmotor csak generátorként működik.</a:t>
            </a:r>
          </a:p>
          <a:p>
            <a:r>
              <a:rPr lang="hu-HU" b="1" dirty="0" smtClean="0"/>
              <a:t>Az SX4 hibrid meghajtását egy 1,2 literes benzines motorra és a hozzá kapcsolt 50 kW-os villany erőforrásra bízták</a:t>
            </a:r>
            <a:endParaRPr lang="hu-HU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Suzuki SX4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b="1" dirty="0" smtClean="0"/>
              <a:t>A villanymotor meghajtásáról lítium-ionos akkumulátorok gondoskodnak és gyártó szerint kizárólag elektromos verzióban is képes lesz rövidebb távokon közlekedni az SX4</a:t>
            </a:r>
            <a:endParaRPr lang="hu-HU" b="1" dirty="0"/>
          </a:p>
        </p:txBody>
      </p:sp>
      <p:pic>
        <p:nvPicPr>
          <p:cNvPr id="4" name="Kép 3" descr="2010_suzuki_sx4_hybri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23728" y="3501008"/>
            <a:ext cx="4968552" cy="30348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Személyes kedvencem, a BMW</a:t>
            </a:r>
            <a:endParaRPr lang="hu-HU" b="1" dirty="0"/>
          </a:p>
        </p:txBody>
      </p:sp>
      <p:pic>
        <p:nvPicPr>
          <p:cNvPr id="4" name="Kép 3" descr="eng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592796"/>
            <a:ext cx="7020272" cy="5265204"/>
          </a:xfrm>
          <a:prstGeom prst="rect">
            <a:avLst/>
          </a:prstGeom>
        </p:spPr>
      </p:pic>
      <p:pic>
        <p:nvPicPr>
          <p:cNvPr id="5" name="Kép 4" descr="front-driver-side-view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556792"/>
            <a:ext cx="8160568" cy="6120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138</TotalTime>
  <Words>541</Words>
  <Application>Microsoft Office PowerPoint</Application>
  <PresentationFormat>Diavetítés a képernyőre (4:3 oldalarány)</PresentationFormat>
  <Paragraphs>62</Paragraphs>
  <Slides>12</Slides>
  <Notes>12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Medián</vt:lpstr>
      <vt:lpstr>Hybrid autók</vt:lpstr>
      <vt:lpstr>Mi köze a hybrideknek a környezetvédelemhez?</vt:lpstr>
      <vt:lpstr>Működési elv</vt:lpstr>
      <vt:lpstr>Működési elve</vt:lpstr>
      <vt:lpstr>Alapanyaghiány</vt:lpstr>
      <vt:lpstr>Alapanyaghiány</vt:lpstr>
      <vt:lpstr>Suzuki - hibridek</vt:lpstr>
      <vt:lpstr>Suzuki SX4</vt:lpstr>
      <vt:lpstr>Személyes kedvencem, a BMW</vt:lpstr>
      <vt:lpstr>BMW X6 ActiveHybrid</vt:lpstr>
      <vt:lpstr>Működés közben</vt:lpstr>
      <vt:lpstr>Vége</vt:lpstr>
    </vt:vector>
  </TitlesOfParts>
  <Company>Egressy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Hybrid autók</dc:title>
  <dc:creator>Tanulo</dc:creator>
  <cp:lastModifiedBy>Tanar</cp:lastModifiedBy>
  <cp:revision>23</cp:revision>
  <dcterms:created xsi:type="dcterms:W3CDTF">2011-01-04T02:26:11Z</dcterms:created>
  <dcterms:modified xsi:type="dcterms:W3CDTF">2011-02-18T09:59:23Z</dcterms:modified>
</cp:coreProperties>
</file>